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handoutMasterIdLst>
    <p:handoutMasterId r:id="rId67"/>
  </p:handoutMasterIdLst>
  <p:sldIdLst>
    <p:sldId id="384" r:id="rId2"/>
    <p:sldId id="386" r:id="rId3"/>
    <p:sldId id="256" r:id="rId4"/>
    <p:sldId id="257" r:id="rId5"/>
    <p:sldId id="266" r:id="rId6"/>
    <p:sldId id="258" r:id="rId7"/>
    <p:sldId id="260" r:id="rId8"/>
    <p:sldId id="334" r:id="rId9"/>
    <p:sldId id="333" r:id="rId10"/>
    <p:sldId id="261" r:id="rId11"/>
    <p:sldId id="264" r:id="rId12"/>
    <p:sldId id="263" r:id="rId13"/>
    <p:sldId id="265" r:id="rId14"/>
    <p:sldId id="267" r:id="rId15"/>
    <p:sldId id="268" r:id="rId16"/>
    <p:sldId id="302" r:id="rId17"/>
    <p:sldId id="272" r:id="rId18"/>
    <p:sldId id="304" r:id="rId19"/>
    <p:sldId id="273" r:id="rId20"/>
    <p:sldId id="274" r:id="rId21"/>
    <p:sldId id="336" r:id="rId22"/>
    <p:sldId id="319" r:id="rId23"/>
    <p:sldId id="337" r:id="rId24"/>
    <p:sldId id="278" r:id="rId25"/>
    <p:sldId id="279" r:id="rId26"/>
    <p:sldId id="312" r:id="rId27"/>
    <p:sldId id="385" r:id="rId28"/>
    <p:sldId id="340" r:id="rId29"/>
    <p:sldId id="342" r:id="rId30"/>
    <p:sldId id="343" r:id="rId31"/>
    <p:sldId id="379" r:id="rId32"/>
    <p:sldId id="345" r:id="rId33"/>
    <p:sldId id="346" r:id="rId34"/>
    <p:sldId id="347" r:id="rId35"/>
    <p:sldId id="348" r:id="rId36"/>
    <p:sldId id="349" r:id="rId37"/>
    <p:sldId id="350" r:id="rId38"/>
    <p:sldId id="351" r:id="rId39"/>
    <p:sldId id="352" r:id="rId40"/>
    <p:sldId id="353" r:id="rId41"/>
    <p:sldId id="380" r:id="rId42"/>
    <p:sldId id="355" r:id="rId43"/>
    <p:sldId id="356" r:id="rId44"/>
    <p:sldId id="357" r:id="rId45"/>
    <p:sldId id="358" r:id="rId46"/>
    <p:sldId id="359" r:id="rId47"/>
    <p:sldId id="381" r:id="rId48"/>
    <p:sldId id="361" r:id="rId49"/>
    <p:sldId id="362" r:id="rId50"/>
    <p:sldId id="363" r:id="rId51"/>
    <p:sldId id="364" r:id="rId52"/>
    <p:sldId id="382" r:id="rId53"/>
    <p:sldId id="366" r:id="rId54"/>
    <p:sldId id="367" r:id="rId55"/>
    <p:sldId id="383" r:id="rId56"/>
    <p:sldId id="369" r:id="rId57"/>
    <p:sldId id="370" r:id="rId58"/>
    <p:sldId id="371" r:id="rId59"/>
    <p:sldId id="372" r:id="rId60"/>
    <p:sldId id="373" r:id="rId61"/>
    <p:sldId id="374" r:id="rId62"/>
    <p:sldId id="375" r:id="rId63"/>
    <p:sldId id="376" r:id="rId64"/>
    <p:sldId id="377" r:id="rId65"/>
  </p:sldIdLst>
  <p:sldSz cx="9144000" cy="5715000" type="screen16x10"/>
  <p:notesSz cx="6858000" cy="9144000"/>
  <p:defaultTextStyle>
    <a:defPPr>
      <a:defRPr lang="es-ES_tradnl"/>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54CC"/>
    <a:srgbClr val="941651"/>
    <a:srgbClr val="6DAEB7"/>
    <a:srgbClr val="59C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p:restoredTop sz="80431" autoAdjust="0"/>
  </p:normalViewPr>
  <p:slideViewPr>
    <p:cSldViewPr snapToGrid="0" snapToObjects="1">
      <p:cViewPr varScale="1">
        <p:scale>
          <a:sx n="102" d="100"/>
          <a:sy n="102" d="100"/>
        </p:scale>
        <p:origin x="888" y="9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18B1C6-AB1A-D04C-A735-D98175AA975F}" type="doc">
      <dgm:prSet loTypeId="urn:microsoft.com/office/officeart/2008/layout/VerticalCurvedList" loCatId="" qsTypeId="urn:microsoft.com/office/officeart/2005/8/quickstyle/simple3" qsCatId="simple" csTypeId="urn:microsoft.com/office/officeart/2005/8/colors/colorful2" csCatId="colorful"/>
      <dgm:spPr/>
      <dgm:t>
        <a:bodyPr/>
        <a:lstStyle/>
        <a:p>
          <a:endParaRPr lang="es-ES"/>
        </a:p>
      </dgm:t>
    </dgm:pt>
    <dgm:pt modelId="{2E17EF89-4413-9A4F-A11B-E6A87D5F5C7E}">
      <dgm:prSet/>
      <dgm:spPr/>
      <dgm:t>
        <a:bodyPr/>
        <a:lstStyle/>
        <a:p>
          <a:pPr rtl="0"/>
          <a:r>
            <a:rPr lang="es-ES" b="1">
              <a:latin typeface="Segoe"/>
              <a:cs typeface="Segoe"/>
            </a:rPr>
            <a:t>Completitud</a:t>
          </a:r>
        </a:p>
      </dgm:t>
    </dgm:pt>
    <dgm:pt modelId="{DDDC5582-0426-D744-AB18-EEF964B3A08E}" type="parTrans" cxnId="{FC5C909A-DD40-844C-8847-E5E84B7CB00D}">
      <dgm:prSet/>
      <dgm:spPr/>
      <dgm:t>
        <a:bodyPr/>
        <a:lstStyle/>
        <a:p>
          <a:endParaRPr lang="es-ES" b="1">
            <a:latin typeface="Segoe"/>
            <a:cs typeface="Segoe"/>
          </a:endParaRPr>
        </a:p>
      </dgm:t>
    </dgm:pt>
    <dgm:pt modelId="{7BF407AD-5665-8E40-A0DB-50598F6643EB}" type="sibTrans" cxnId="{FC5C909A-DD40-844C-8847-E5E84B7CB00D}">
      <dgm:prSet/>
      <dgm:spPr/>
      <dgm:t>
        <a:bodyPr/>
        <a:lstStyle/>
        <a:p>
          <a:endParaRPr lang="es-ES" b="1">
            <a:latin typeface="Segoe"/>
            <a:cs typeface="Segoe"/>
          </a:endParaRPr>
        </a:p>
      </dgm:t>
    </dgm:pt>
    <dgm:pt modelId="{B1834DD6-6626-C64E-A04F-EAD7FBA77F1C}">
      <dgm:prSet/>
      <dgm:spPr/>
      <dgm:t>
        <a:bodyPr/>
        <a:lstStyle/>
        <a:p>
          <a:pPr rtl="0"/>
          <a:r>
            <a:rPr lang="es-ES_tradnl" b="1" dirty="0">
              <a:latin typeface="Segoe"/>
              <a:cs typeface="Segoe"/>
            </a:rPr>
            <a:t>Fuente primaria</a:t>
          </a:r>
        </a:p>
      </dgm:t>
    </dgm:pt>
    <dgm:pt modelId="{7279D899-A7F5-0D47-BAF3-4655878F7BE9}" type="parTrans" cxnId="{12E632F9-9F8E-E54F-8E4A-377E3EC0C1AD}">
      <dgm:prSet/>
      <dgm:spPr/>
      <dgm:t>
        <a:bodyPr/>
        <a:lstStyle/>
        <a:p>
          <a:endParaRPr lang="es-ES" b="1">
            <a:latin typeface="Segoe"/>
            <a:cs typeface="Segoe"/>
          </a:endParaRPr>
        </a:p>
      </dgm:t>
    </dgm:pt>
    <dgm:pt modelId="{C054B30A-07F5-1B42-A3F8-37A4B95209AE}" type="sibTrans" cxnId="{12E632F9-9F8E-E54F-8E4A-377E3EC0C1AD}">
      <dgm:prSet/>
      <dgm:spPr/>
      <dgm:t>
        <a:bodyPr/>
        <a:lstStyle/>
        <a:p>
          <a:endParaRPr lang="es-ES" b="1">
            <a:latin typeface="Segoe"/>
            <a:cs typeface="Segoe"/>
          </a:endParaRPr>
        </a:p>
      </dgm:t>
    </dgm:pt>
    <dgm:pt modelId="{671F950F-1B54-6142-8B3B-19045A191DE4}">
      <dgm:prSet/>
      <dgm:spPr/>
      <dgm:t>
        <a:bodyPr/>
        <a:lstStyle/>
        <a:p>
          <a:pPr rtl="0"/>
          <a:r>
            <a:rPr lang="es-ES" b="1">
              <a:latin typeface="Segoe"/>
              <a:cs typeface="Segoe"/>
            </a:rPr>
            <a:t>Oportuna</a:t>
          </a:r>
        </a:p>
      </dgm:t>
    </dgm:pt>
    <dgm:pt modelId="{D7BB7DFF-9DEC-7642-8965-28ABBC3E2219}" type="parTrans" cxnId="{5C8C6D89-DB12-6B4A-9413-4A6F663C25E3}">
      <dgm:prSet/>
      <dgm:spPr/>
      <dgm:t>
        <a:bodyPr/>
        <a:lstStyle/>
        <a:p>
          <a:endParaRPr lang="es-ES" b="1">
            <a:latin typeface="Segoe"/>
            <a:cs typeface="Segoe"/>
          </a:endParaRPr>
        </a:p>
      </dgm:t>
    </dgm:pt>
    <dgm:pt modelId="{4B9FA247-D745-F843-A81B-EB4911EAE506}" type="sibTrans" cxnId="{5C8C6D89-DB12-6B4A-9413-4A6F663C25E3}">
      <dgm:prSet/>
      <dgm:spPr/>
      <dgm:t>
        <a:bodyPr/>
        <a:lstStyle/>
        <a:p>
          <a:endParaRPr lang="es-ES" b="1">
            <a:latin typeface="Segoe"/>
            <a:cs typeface="Segoe"/>
          </a:endParaRPr>
        </a:p>
      </dgm:t>
    </dgm:pt>
    <dgm:pt modelId="{C2FDBC0F-1ECF-BE45-876E-E2E2BED7DD5D}">
      <dgm:prSet/>
      <dgm:spPr/>
      <dgm:t>
        <a:bodyPr/>
        <a:lstStyle/>
        <a:p>
          <a:pPr rtl="0"/>
          <a:r>
            <a:rPr lang="es-ES" b="1" dirty="0">
              <a:latin typeface="Segoe"/>
              <a:cs typeface="Segoe"/>
            </a:rPr>
            <a:t>Procesable</a:t>
          </a:r>
        </a:p>
      </dgm:t>
    </dgm:pt>
    <dgm:pt modelId="{949C72BC-9418-F74C-9657-DABF52E6D073}" type="parTrans" cxnId="{BC602A1E-8D27-D244-A1BD-8AD04DFC4B10}">
      <dgm:prSet/>
      <dgm:spPr/>
      <dgm:t>
        <a:bodyPr/>
        <a:lstStyle/>
        <a:p>
          <a:endParaRPr lang="es-ES" b="1">
            <a:latin typeface="Segoe"/>
            <a:cs typeface="Segoe"/>
          </a:endParaRPr>
        </a:p>
      </dgm:t>
    </dgm:pt>
    <dgm:pt modelId="{B71F5646-3B74-1943-81FB-0663D7DE6AFA}" type="sibTrans" cxnId="{BC602A1E-8D27-D244-A1BD-8AD04DFC4B10}">
      <dgm:prSet/>
      <dgm:spPr/>
      <dgm:t>
        <a:bodyPr/>
        <a:lstStyle/>
        <a:p>
          <a:endParaRPr lang="es-ES" b="1">
            <a:latin typeface="Segoe"/>
            <a:cs typeface="Segoe"/>
          </a:endParaRPr>
        </a:p>
      </dgm:t>
    </dgm:pt>
    <dgm:pt modelId="{B21B071A-EE3A-AA41-B2E9-9380585757AE}">
      <dgm:prSet/>
      <dgm:spPr/>
      <dgm:t>
        <a:bodyPr/>
        <a:lstStyle/>
        <a:p>
          <a:pPr rtl="0"/>
          <a:r>
            <a:rPr lang="it-IT" b="1">
              <a:latin typeface="Segoe"/>
              <a:cs typeface="Segoe"/>
            </a:rPr>
            <a:t>No discriminatorios</a:t>
          </a:r>
        </a:p>
      </dgm:t>
    </dgm:pt>
    <dgm:pt modelId="{E17EA478-9F64-D745-820A-AE3179F4E937}" type="parTrans" cxnId="{39037875-D305-934A-887D-6F4DBB1D1D47}">
      <dgm:prSet/>
      <dgm:spPr/>
      <dgm:t>
        <a:bodyPr/>
        <a:lstStyle/>
        <a:p>
          <a:endParaRPr lang="es-ES" b="1">
            <a:latin typeface="Segoe"/>
            <a:cs typeface="Segoe"/>
          </a:endParaRPr>
        </a:p>
      </dgm:t>
    </dgm:pt>
    <dgm:pt modelId="{89E322E3-1269-C444-BAFA-B08802934716}" type="sibTrans" cxnId="{39037875-D305-934A-887D-6F4DBB1D1D47}">
      <dgm:prSet/>
      <dgm:spPr/>
      <dgm:t>
        <a:bodyPr/>
        <a:lstStyle/>
        <a:p>
          <a:endParaRPr lang="es-ES" b="1">
            <a:latin typeface="Segoe"/>
            <a:cs typeface="Segoe"/>
          </a:endParaRPr>
        </a:p>
      </dgm:t>
    </dgm:pt>
    <dgm:pt modelId="{A5550238-C4AA-CD40-9E98-67866CB99829}">
      <dgm:prSet/>
      <dgm:spPr/>
      <dgm:t>
        <a:bodyPr/>
        <a:lstStyle/>
        <a:p>
          <a:pPr rtl="0"/>
          <a:r>
            <a:rPr lang="es-ES_tradnl" b="1">
              <a:latin typeface="Segoe"/>
              <a:cs typeface="Segoe"/>
            </a:rPr>
            <a:t>No propietaria</a:t>
          </a:r>
        </a:p>
      </dgm:t>
    </dgm:pt>
    <dgm:pt modelId="{1DD2C53F-80DF-3041-9AB7-1D7D006D2206}" type="parTrans" cxnId="{5B055199-8A3B-5B4D-B3EC-F88335BA671F}">
      <dgm:prSet/>
      <dgm:spPr/>
      <dgm:t>
        <a:bodyPr/>
        <a:lstStyle/>
        <a:p>
          <a:endParaRPr lang="es-ES" b="1">
            <a:latin typeface="Segoe"/>
            <a:cs typeface="Segoe"/>
          </a:endParaRPr>
        </a:p>
      </dgm:t>
    </dgm:pt>
    <dgm:pt modelId="{828BC23A-6937-3747-92B9-E9A0A11113AA}" type="sibTrans" cxnId="{5B055199-8A3B-5B4D-B3EC-F88335BA671F}">
      <dgm:prSet/>
      <dgm:spPr/>
      <dgm:t>
        <a:bodyPr/>
        <a:lstStyle/>
        <a:p>
          <a:endParaRPr lang="es-ES" b="1">
            <a:latin typeface="Segoe"/>
            <a:cs typeface="Segoe"/>
          </a:endParaRPr>
        </a:p>
      </dgm:t>
    </dgm:pt>
    <dgm:pt modelId="{519B367B-F7E4-E344-A9F6-2CF11DAC93B2}" type="pres">
      <dgm:prSet presAssocID="{5318B1C6-AB1A-D04C-A735-D98175AA975F}" presName="Name0" presStyleCnt="0">
        <dgm:presLayoutVars>
          <dgm:chMax val="7"/>
          <dgm:chPref val="7"/>
          <dgm:dir/>
        </dgm:presLayoutVars>
      </dgm:prSet>
      <dgm:spPr/>
    </dgm:pt>
    <dgm:pt modelId="{CD8DF34A-9456-E44A-B383-2551C98B40C0}" type="pres">
      <dgm:prSet presAssocID="{5318B1C6-AB1A-D04C-A735-D98175AA975F}" presName="Name1" presStyleCnt="0"/>
      <dgm:spPr/>
    </dgm:pt>
    <dgm:pt modelId="{C22BB385-B748-1547-9E25-8A095C52BE65}" type="pres">
      <dgm:prSet presAssocID="{5318B1C6-AB1A-D04C-A735-D98175AA975F}" presName="cycle" presStyleCnt="0"/>
      <dgm:spPr/>
    </dgm:pt>
    <dgm:pt modelId="{29D06855-443E-3C4B-B40E-45FE4AB32442}" type="pres">
      <dgm:prSet presAssocID="{5318B1C6-AB1A-D04C-A735-D98175AA975F}" presName="srcNode" presStyleLbl="node1" presStyleIdx="0" presStyleCnt="6"/>
      <dgm:spPr/>
    </dgm:pt>
    <dgm:pt modelId="{5B5321B8-31B6-1B46-B35E-54D75EA3E410}" type="pres">
      <dgm:prSet presAssocID="{5318B1C6-AB1A-D04C-A735-D98175AA975F}" presName="conn" presStyleLbl="parChTrans1D2" presStyleIdx="0" presStyleCnt="1"/>
      <dgm:spPr/>
    </dgm:pt>
    <dgm:pt modelId="{EF1F8900-3A2B-5449-A60D-42C811822250}" type="pres">
      <dgm:prSet presAssocID="{5318B1C6-AB1A-D04C-A735-D98175AA975F}" presName="extraNode" presStyleLbl="node1" presStyleIdx="0" presStyleCnt="6"/>
      <dgm:spPr/>
    </dgm:pt>
    <dgm:pt modelId="{F956D2D3-C0F6-2A41-A3F2-3DB2A6FB1F4F}" type="pres">
      <dgm:prSet presAssocID="{5318B1C6-AB1A-D04C-A735-D98175AA975F}" presName="dstNode" presStyleLbl="node1" presStyleIdx="0" presStyleCnt="6"/>
      <dgm:spPr/>
    </dgm:pt>
    <dgm:pt modelId="{C00F056F-2796-5A46-AE56-72C0656EBBCE}" type="pres">
      <dgm:prSet presAssocID="{2E17EF89-4413-9A4F-A11B-E6A87D5F5C7E}" presName="text_1" presStyleLbl="node1" presStyleIdx="0" presStyleCnt="6">
        <dgm:presLayoutVars>
          <dgm:bulletEnabled val="1"/>
        </dgm:presLayoutVars>
      </dgm:prSet>
      <dgm:spPr/>
    </dgm:pt>
    <dgm:pt modelId="{166DDD30-70FE-A144-ADEF-964C2090806B}" type="pres">
      <dgm:prSet presAssocID="{2E17EF89-4413-9A4F-A11B-E6A87D5F5C7E}" presName="accent_1" presStyleCnt="0"/>
      <dgm:spPr/>
    </dgm:pt>
    <dgm:pt modelId="{8D26E1BE-CAB4-FE44-98C8-C90DA3F6D23D}" type="pres">
      <dgm:prSet presAssocID="{2E17EF89-4413-9A4F-A11B-E6A87D5F5C7E}" presName="accentRepeatNode" presStyleLbl="solidFgAcc1" presStyleIdx="0" presStyleCnt="6"/>
      <dgm:spPr/>
    </dgm:pt>
    <dgm:pt modelId="{2D2DEA34-E696-4340-BEDB-194324123905}" type="pres">
      <dgm:prSet presAssocID="{B1834DD6-6626-C64E-A04F-EAD7FBA77F1C}" presName="text_2" presStyleLbl="node1" presStyleIdx="1" presStyleCnt="6">
        <dgm:presLayoutVars>
          <dgm:bulletEnabled val="1"/>
        </dgm:presLayoutVars>
      </dgm:prSet>
      <dgm:spPr/>
    </dgm:pt>
    <dgm:pt modelId="{0DCA78EE-BA18-904F-8109-CEDC2570F268}" type="pres">
      <dgm:prSet presAssocID="{B1834DD6-6626-C64E-A04F-EAD7FBA77F1C}" presName="accent_2" presStyleCnt="0"/>
      <dgm:spPr/>
    </dgm:pt>
    <dgm:pt modelId="{9A05BEF1-666A-7F46-8D7D-2AFD86E84FED}" type="pres">
      <dgm:prSet presAssocID="{B1834DD6-6626-C64E-A04F-EAD7FBA77F1C}" presName="accentRepeatNode" presStyleLbl="solidFgAcc1" presStyleIdx="1" presStyleCnt="6"/>
      <dgm:spPr/>
    </dgm:pt>
    <dgm:pt modelId="{53F94B3E-4CAE-424A-8152-191A1A8B9053}" type="pres">
      <dgm:prSet presAssocID="{671F950F-1B54-6142-8B3B-19045A191DE4}" presName="text_3" presStyleLbl="node1" presStyleIdx="2" presStyleCnt="6">
        <dgm:presLayoutVars>
          <dgm:bulletEnabled val="1"/>
        </dgm:presLayoutVars>
      </dgm:prSet>
      <dgm:spPr/>
    </dgm:pt>
    <dgm:pt modelId="{E759A0C8-7814-1548-9CA3-2AA7D57A3457}" type="pres">
      <dgm:prSet presAssocID="{671F950F-1B54-6142-8B3B-19045A191DE4}" presName="accent_3" presStyleCnt="0"/>
      <dgm:spPr/>
    </dgm:pt>
    <dgm:pt modelId="{1B58B316-400A-F44D-9BC6-66D10AFA7C61}" type="pres">
      <dgm:prSet presAssocID="{671F950F-1B54-6142-8B3B-19045A191DE4}" presName="accentRepeatNode" presStyleLbl="solidFgAcc1" presStyleIdx="2" presStyleCnt="6"/>
      <dgm:spPr/>
    </dgm:pt>
    <dgm:pt modelId="{DF30043C-C544-4FA6-BFFC-6E3ED7FCF183}" type="pres">
      <dgm:prSet presAssocID="{C2FDBC0F-1ECF-BE45-876E-E2E2BED7DD5D}" presName="text_4" presStyleLbl="node1" presStyleIdx="3" presStyleCnt="6">
        <dgm:presLayoutVars>
          <dgm:bulletEnabled val="1"/>
        </dgm:presLayoutVars>
      </dgm:prSet>
      <dgm:spPr/>
    </dgm:pt>
    <dgm:pt modelId="{D10962F1-C4B7-4DC8-816C-F97131BFE824}" type="pres">
      <dgm:prSet presAssocID="{C2FDBC0F-1ECF-BE45-876E-E2E2BED7DD5D}" presName="accent_4" presStyleCnt="0"/>
      <dgm:spPr/>
    </dgm:pt>
    <dgm:pt modelId="{73C9D95B-614E-CD46-946F-3FCA696955D4}" type="pres">
      <dgm:prSet presAssocID="{C2FDBC0F-1ECF-BE45-876E-E2E2BED7DD5D}" presName="accentRepeatNode" presStyleLbl="solidFgAcc1" presStyleIdx="3" presStyleCnt="6"/>
      <dgm:spPr/>
    </dgm:pt>
    <dgm:pt modelId="{41692268-2F78-4012-8E64-44458CC45E61}" type="pres">
      <dgm:prSet presAssocID="{B21B071A-EE3A-AA41-B2E9-9380585757AE}" presName="text_5" presStyleLbl="node1" presStyleIdx="4" presStyleCnt="6">
        <dgm:presLayoutVars>
          <dgm:bulletEnabled val="1"/>
        </dgm:presLayoutVars>
      </dgm:prSet>
      <dgm:spPr/>
    </dgm:pt>
    <dgm:pt modelId="{7405A36A-FBC9-4AC2-81A8-D683F670E765}" type="pres">
      <dgm:prSet presAssocID="{B21B071A-EE3A-AA41-B2E9-9380585757AE}" presName="accent_5" presStyleCnt="0"/>
      <dgm:spPr/>
    </dgm:pt>
    <dgm:pt modelId="{A2B6806B-09CC-A24E-A76D-11A350364CA8}" type="pres">
      <dgm:prSet presAssocID="{B21B071A-EE3A-AA41-B2E9-9380585757AE}" presName="accentRepeatNode" presStyleLbl="solidFgAcc1" presStyleIdx="4" presStyleCnt="6"/>
      <dgm:spPr/>
    </dgm:pt>
    <dgm:pt modelId="{9B478EBC-49FA-4B9B-AF6F-B6A89FB88E23}" type="pres">
      <dgm:prSet presAssocID="{A5550238-C4AA-CD40-9E98-67866CB99829}" presName="text_6" presStyleLbl="node1" presStyleIdx="5" presStyleCnt="6">
        <dgm:presLayoutVars>
          <dgm:bulletEnabled val="1"/>
        </dgm:presLayoutVars>
      </dgm:prSet>
      <dgm:spPr/>
    </dgm:pt>
    <dgm:pt modelId="{22B430A8-86B2-4B12-B9B7-B828D48BB77B}" type="pres">
      <dgm:prSet presAssocID="{A5550238-C4AA-CD40-9E98-67866CB99829}" presName="accent_6" presStyleCnt="0"/>
      <dgm:spPr/>
    </dgm:pt>
    <dgm:pt modelId="{874D6F4E-A7D7-EB45-8BBD-959D593F9BEB}" type="pres">
      <dgm:prSet presAssocID="{A5550238-C4AA-CD40-9E98-67866CB99829}" presName="accentRepeatNode" presStyleLbl="solidFgAcc1" presStyleIdx="5" presStyleCnt="6"/>
      <dgm:spPr/>
    </dgm:pt>
  </dgm:ptLst>
  <dgm:cxnLst>
    <dgm:cxn modelId="{5C8C6D89-DB12-6B4A-9413-4A6F663C25E3}" srcId="{5318B1C6-AB1A-D04C-A735-D98175AA975F}" destId="{671F950F-1B54-6142-8B3B-19045A191DE4}" srcOrd="2" destOrd="0" parTransId="{D7BB7DFF-9DEC-7642-8965-28ABBC3E2219}" sibTransId="{4B9FA247-D745-F843-A81B-EB4911EAE506}"/>
    <dgm:cxn modelId="{F0657881-30CE-4974-AA8B-76B0CBFF9F08}" type="presOf" srcId="{5318B1C6-AB1A-D04C-A735-D98175AA975F}" destId="{519B367B-F7E4-E344-A9F6-2CF11DAC93B2}" srcOrd="0" destOrd="0" presId="urn:microsoft.com/office/officeart/2008/layout/VerticalCurvedList"/>
    <dgm:cxn modelId="{7F2CB2AE-E829-44EC-8840-912657A1C568}" type="presOf" srcId="{7BF407AD-5665-8E40-A0DB-50598F6643EB}" destId="{5B5321B8-31B6-1B46-B35E-54D75EA3E410}" srcOrd="0" destOrd="0" presId="urn:microsoft.com/office/officeart/2008/layout/VerticalCurvedList"/>
    <dgm:cxn modelId="{6F0E9315-A135-452F-A76F-BB6A9BB87F37}" type="presOf" srcId="{2E17EF89-4413-9A4F-A11B-E6A87D5F5C7E}" destId="{C00F056F-2796-5A46-AE56-72C0656EBBCE}" srcOrd="0" destOrd="0" presId="urn:microsoft.com/office/officeart/2008/layout/VerticalCurvedList"/>
    <dgm:cxn modelId="{5B055199-8A3B-5B4D-B3EC-F88335BA671F}" srcId="{5318B1C6-AB1A-D04C-A735-D98175AA975F}" destId="{A5550238-C4AA-CD40-9E98-67866CB99829}" srcOrd="5" destOrd="0" parTransId="{1DD2C53F-80DF-3041-9AB7-1D7D006D2206}" sibTransId="{828BC23A-6937-3747-92B9-E9A0A11113AA}"/>
    <dgm:cxn modelId="{4989517F-F8F9-4241-ABD0-5159D1267825}" type="presOf" srcId="{A5550238-C4AA-CD40-9E98-67866CB99829}" destId="{9B478EBC-49FA-4B9B-AF6F-B6A89FB88E23}" srcOrd="0" destOrd="0" presId="urn:microsoft.com/office/officeart/2008/layout/VerticalCurvedList"/>
    <dgm:cxn modelId="{4031CC35-6411-46E7-8473-9F00691B04FE}" type="presOf" srcId="{B21B071A-EE3A-AA41-B2E9-9380585757AE}" destId="{41692268-2F78-4012-8E64-44458CC45E61}" srcOrd="0" destOrd="0" presId="urn:microsoft.com/office/officeart/2008/layout/VerticalCurvedList"/>
    <dgm:cxn modelId="{12E632F9-9F8E-E54F-8E4A-377E3EC0C1AD}" srcId="{5318B1C6-AB1A-D04C-A735-D98175AA975F}" destId="{B1834DD6-6626-C64E-A04F-EAD7FBA77F1C}" srcOrd="1" destOrd="0" parTransId="{7279D899-A7F5-0D47-BAF3-4655878F7BE9}" sibTransId="{C054B30A-07F5-1B42-A3F8-37A4B95209AE}"/>
    <dgm:cxn modelId="{FC5C909A-DD40-844C-8847-E5E84B7CB00D}" srcId="{5318B1C6-AB1A-D04C-A735-D98175AA975F}" destId="{2E17EF89-4413-9A4F-A11B-E6A87D5F5C7E}" srcOrd="0" destOrd="0" parTransId="{DDDC5582-0426-D744-AB18-EEF964B3A08E}" sibTransId="{7BF407AD-5665-8E40-A0DB-50598F6643EB}"/>
    <dgm:cxn modelId="{BC602A1E-8D27-D244-A1BD-8AD04DFC4B10}" srcId="{5318B1C6-AB1A-D04C-A735-D98175AA975F}" destId="{C2FDBC0F-1ECF-BE45-876E-E2E2BED7DD5D}" srcOrd="3" destOrd="0" parTransId="{949C72BC-9418-F74C-9657-DABF52E6D073}" sibTransId="{B71F5646-3B74-1943-81FB-0663D7DE6AFA}"/>
    <dgm:cxn modelId="{2913D719-F7C6-4EAA-A77B-A2EF12C078EB}" type="presOf" srcId="{C2FDBC0F-1ECF-BE45-876E-E2E2BED7DD5D}" destId="{DF30043C-C544-4FA6-BFFC-6E3ED7FCF183}" srcOrd="0" destOrd="0" presId="urn:microsoft.com/office/officeart/2008/layout/VerticalCurvedList"/>
    <dgm:cxn modelId="{2D82FBCA-D0CA-412C-9650-99CD9F7910A8}" type="presOf" srcId="{B1834DD6-6626-C64E-A04F-EAD7FBA77F1C}" destId="{2D2DEA34-E696-4340-BEDB-194324123905}" srcOrd="0" destOrd="0" presId="urn:microsoft.com/office/officeart/2008/layout/VerticalCurvedList"/>
    <dgm:cxn modelId="{39037875-D305-934A-887D-6F4DBB1D1D47}" srcId="{5318B1C6-AB1A-D04C-A735-D98175AA975F}" destId="{B21B071A-EE3A-AA41-B2E9-9380585757AE}" srcOrd="4" destOrd="0" parTransId="{E17EA478-9F64-D745-820A-AE3179F4E937}" sibTransId="{89E322E3-1269-C444-BAFA-B08802934716}"/>
    <dgm:cxn modelId="{C95AF63E-1E02-4235-9C56-02BC66EC2BBF}" type="presOf" srcId="{671F950F-1B54-6142-8B3B-19045A191DE4}" destId="{53F94B3E-4CAE-424A-8152-191A1A8B9053}" srcOrd="0" destOrd="0" presId="urn:microsoft.com/office/officeart/2008/layout/VerticalCurvedList"/>
    <dgm:cxn modelId="{9145F13F-7D71-472E-9737-9345A8FBCFD6}" type="presParOf" srcId="{519B367B-F7E4-E344-A9F6-2CF11DAC93B2}" destId="{CD8DF34A-9456-E44A-B383-2551C98B40C0}" srcOrd="0" destOrd="0" presId="urn:microsoft.com/office/officeart/2008/layout/VerticalCurvedList"/>
    <dgm:cxn modelId="{C3965F64-29AF-4643-8814-E0D393F59E08}" type="presParOf" srcId="{CD8DF34A-9456-E44A-B383-2551C98B40C0}" destId="{C22BB385-B748-1547-9E25-8A095C52BE65}" srcOrd="0" destOrd="0" presId="urn:microsoft.com/office/officeart/2008/layout/VerticalCurvedList"/>
    <dgm:cxn modelId="{F1EFE1E8-CB6A-4466-A149-329C4E66103E}" type="presParOf" srcId="{C22BB385-B748-1547-9E25-8A095C52BE65}" destId="{29D06855-443E-3C4B-B40E-45FE4AB32442}" srcOrd="0" destOrd="0" presId="urn:microsoft.com/office/officeart/2008/layout/VerticalCurvedList"/>
    <dgm:cxn modelId="{A5831612-5866-474F-B642-ADA545BADDE8}" type="presParOf" srcId="{C22BB385-B748-1547-9E25-8A095C52BE65}" destId="{5B5321B8-31B6-1B46-B35E-54D75EA3E410}" srcOrd="1" destOrd="0" presId="urn:microsoft.com/office/officeart/2008/layout/VerticalCurvedList"/>
    <dgm:cxn modelId="{70DE5940-8316-4DB5-97F5-CF472547C00F}" type="presParOf" srcId="{C22BB385-B748-1547-9E25-8A095C52BE65}" destId="{EF1F8900-3A2B-5449-A60D-42C811822250}" srcOrd="2" destOrd="0" presId="urn:microsoft.com/office/officeart/2008/layout/VerticalCurvedList"/>
    <dgm:cxn modelId="{F733C914-060A-4A3D-A7F9-6039B616383A}" type="presParOf" srcId="{C22BB385-B748-1547-9E25-8A095C52BE65}" destId="{F956D2D3-C0F6-2A41-A3F2-3DB2A6FB1F4F}" srcOrd="3" destOrd="0" presId="urn:microsoft.com/office/officeart/2008/layout/VerticalCurvedList"/>
    <dgm:cxn modelId="{E7469DA1-02B1-4A38-89CD-D66DFF59BE43}" type="presParOf" srcId="{CD8DF34A-9456-E44A-B383-2551C98B40C0}" destId="{C00F056F-2796-5A46-AE56-72C0656EBBCE}" srcOrd="1" destOrd="0" presId="urn:microsoft.com/office/officeart/2008/layout/VerticalCurvedList"/>
    <dgm:cxn modelId="{D7A9594F-8C37-4379-A0AF-82AEFC1AC888}" type="presParOf" srcId="{CD8DF34A-9456-E44A-B383-2551C98B40C0}" destId="{166DDD30-70FE-A144-ADEF-964C2090806B}" srcOrd="2" destOrd="0" presId="urn:microsoft.com/office/officeart/2008/layout/VerticalCurvedList"/>
    <dgm:cxn modelId="{0C407B9E-9591-44C9-AA42-8D6DC40C45B0}" type="presParOf" srcId="{166DDD30-70FE-A144-ADEF-964C2090806B}" destId="{8D26E1BE-CAB4-FE44-98C8-C90DA3F6D23D}" srcOrd="0" destOrd="0" presId="urn:microsoft.com/office/officeart/2008/layout/VerticalCurvedList"/>
    <dgm:cxn modelId="{DE496CB0-C892-4206-A4B0-8E9688A6CC48}" type="presParOf" srcId="{CD8DF34A-9456-E44A-B383-2551C98B40C0}" destId="{2D2DEA34-E696-4340-BEDB-194324123905}" srcOrd="3" destOrd="0" presId="urn:microsoft.com/office/officeart/2008/layout/VerticalCurvedList"/>
    <dgm:cxn modelId="{4EAA09A5-CD36-4D62-8AA6-A0FAA328749F}" type="presParOf" srcId="{CD8DF34A-9456-E44A-B383-2551C98B40C0}" destId="{0DCA78EE-BA18-904F-8109-CEDC2570F268}" srcOrd="4" destOrd="0" presId="urn:microsoft.com/office/officeart/2008/layout/VerticalCurvedList"/>
    <dgm:cxn modelId="{586BAA94-6223-49D0-B3A0-065CDAC43989}" type="presParOf" srcId="{0DCA78EE-BA18-904F-8109-CEDC2570F268}" destId="{9A05BEF1-666A-7F46-8D7D-2AFD86E84FED}" srcOrd="0" destOrd="0" presId="urn:microsoft.com/office/officeart/2008/layout/VerticalCurvedList"/>
    <dgm:cxn modelId="{0316E236-8755-4007-8536-E02B35E8EB11}" type="presParOf" srcId="{CD8DF34A-9456-E44A-B383-2551C98B40C0}" destId="{53F94B3E-4CAE-424A-8152-191A1A8B9053}" srcOrd="5" destOrd="0" presId="urn:microsoft.com/office/officeart/2008/layout/VerticalCurvedList"/>
    <dgm:cxn modelId="{91CFD267-A705-4D89-990D-FE69CF28C4BD}" type="presParOf" srcId="{CD8DF34A-9456-E44A-B383-2551C98B40C0}" destId="{E759A0C8-7814-1548-9CA3-2AA7D57A3457}" srcOrd="6" destOrd="0" presId="urn:microsoft.com/office/officeart/2008/layout/VerticalCurvedList"/>
    <dgm:cxn modelId="{566D3112-F48C-4FA0-A70C-A6EA57F91778}" type="presParOf" srcId="{E759A0C8-7814-1548-9CA3-2AA7D57A3457}" destId="{1B58B316-400A-F44D-9BC6-66D10AFA7C61}" srcOrd="0" destOrd="0" presId="urn:microsoft.com/office/officeart/2008/layout/VerticalCurvedList"/>
    <dgm:cxn modelId="{5E4EE46A-EF37-448E-AB81-80772540BB46}" type="presParOf" srcId="{CD8DF34A-9456-E44A-B383-2551C98B40C0}" destId="{DF30043C-C544-4FA6-BFFC-6E3ED7FCF183}" srcOrd="7" destOrd="0" presId="urn:microsoft.com/office/officeart/2008/layout/VerticalCurvedList"/>
    <dgm:cxn modelId="{064A9091-2305-4E28-AAED-727DFA8EF66B}" type="presParOf" srcId="{CD8DF34A-9456-E44A-B383-2551C98B40C0}" destId="{D10962F1-C4B7-4DC8-816C-F97131BFE824}" srcOrd="8" destOrd="0" presId="urn:microsoft.com/office/officeart/2008/layout/VerticalCurvedList"/>
    <dgm:cxn modelId="{468741F6-62B7-427D-AEFC-B4B4E73100A5}" type="presParOf" srcId="{D10962F1-C4B7-4DC8-816C-F97131BFE824}" destId="{73C9D95B-614E-CD46-946F-3FCA696955D4}" srcOrd="0" destOrd="0" presId="urn:microsoft.com/office/officeart/2008/layout/VerticalCurvedList"/>
    <dgm:cxn modelId="{F7246AEE-8989-4698-9BE2-47759D6BAEB2}" type="presParOf" srcId="{CD8DF34A-9456-E44A-B383-2551C98B40C0}" destId="{41692268-2F78-4012-8E64-44458CC45E61}" srcOrd="9" destOrd="0" presId="urn:microsoft.com/office/officeart/2008/layout/VerticalCurvedList"/>
    <dgm:cxn modelId="{6224E1DD-3941-452F-914C-CFB3FD3F9279}" type="presParOf" srcId="{CD8DF34A-9456-E44A-B383-2551C98B40C0}" destId="{7405A36A-FBC9-4AC2-81A8-D683F670E765}" srcOrd="10" destOrd="0" presId="urn:microsoft.com/office/officeart/2008/layout/VerticalCurvedList"/>
    <dgm:cxn modelId="{4EFC50F7-7929-4B13-BF7B-803194CAF6A3}" type="presParOf" srcId="{7405A36A-FBC9-4AC2-81A8-D683F670E765}" destId="{A2B6806B-09CC-A24E-A76D-11A350364CA8}" srcOrd="0" destOrd="0" presId="urn:microsoft.com/office/officeart/2008/layout/VerticalCurvedList"/>
    <dgm:cxn modelId="{6FD7D5CA-27C8-4AE2-B3C3-9CE6F0494CF3}" type="presParOf" srcId="{CD8DF34A-9456-E44A-B383-2551C98B40C0}" destId="{9B478EBC-49FA-4B9B-AF6F-B6A89FB88E23}" srcOrd="11" destOrd="0" presId="urn:microsoft.com/office/officeart/2008/layout/VerticalCurvedList"/>
    <dgm:cxn modelId="{A97A9FAA-278B-40EB-A020-A9F2890FE199}" type="presParOf" srcId="{CD8DF34A-9456-E44A-B383-2551C98B40C0}" destId="{22B430A8-86B2-4B12-B9B7-B828D48BB77B}" srcOrd="12" destOrd="0" presId="urn:microsoft.com/office/officeart/2008/layout/VerticalCurvedList"/>
    <dgm:cxn modelId="{368D5660-EF59-4847-B7A7-6688DAE0BAF6}" type="presParOf" srcId="{22B430A8-86B2-4B12-B9B7-B828D48BB77B}" destId="{874D6F4E-A7D7-EB45-8BBD-959D593F9B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321B8-31B6-1B46-B35E-54D75EA3E410}">
      <dsp:nvSpPr>
        <dsp:cNvPr id="0" name=""/>
        <dsp:cNvSpPr/>
      </dsp:nvSpPr>
      <dsp:spPr>
        <a:xfrm>
          <a:off x="-3443706" y="-529481"/>
          <a:ext cx="4105951" cy="4105951"/>
        </a:xfrm>
        <a:prstGeom prst="blockArc">
          <a:avLst>
            <a:gd name="adj1" fmla="val 18900000"/>
            <a:gd name="adj2" fmla="val 2700000"/>
            <a:gd name="adj3" fmla="val 52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F056F-2796-5A46-AE56-72C0656EBBCE}">
      <dsp:nvSpPr>
        <dsp:cNvPr id="0" name=""/>
        <dsp:cNvSpPr/>
      </dsp:nvSpPr>
      <dsp:spPr>
        <a:xfrm>
          <a:off x="248207" y="160454"/>
          <a:ext cx="4146061" cy="32078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43180" rIns="43180" bIns="43180" numCol="1" spcCol="1270" anchor="ctr" anchorCtr="0">
          <a:noAutofit/>
        </a:bodyPr>
        <a:lstStyle/>
        <a:p>
          <a:pPr marL="0" lvl="0" indent="0" algn="l" defTabSz="755650" rtl="0">
            <a:lnSpc>
              <a:spcPct val="90000"/>
            </a:lnSpc>
            <a:spcBef>
              <a:spcPct val="0"/>
            </a:spcBef>
            <a:spcAft>
              <a:spcPct val="35000"/>
            </a:spcAft>
            <a:buNone/>
          </a:pPr>
          <a:r>
            <a:rPr lang="es-ES" sz="1700" b="1" kern="1200">
              <a:latin typeface="Segoe"/>
              <a:cs typeface="Segoe"/>
            </a:rPr>
            <a:t>Completitud</a:t>
          </a:r>
        </a:p>
      </dsp:txBody>
      <dsp:txXfrm>
        <a:off x="248207" y="160454"/>
        <a:ext cx="4146061" cy="320786"/>
      </dsp:txXfrm>
    </dsp:sp>
    <dsp:sp modelId="{8D26E1BE-CAB4-FE44-98C8-C90DA3F6D23D}">
      <dsp:nvSpPr>
        <dsp:cNvPr id="0" name=""/>
        <dsp:cNvSpPr/>
      </dsp:nvSpPr>
      <dsp:spPr>
        <a:xfrm>
          <a:off x="47715" y="120356"/>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D2DEA34-E696-4340-BEDB-194324123905}">
      <dsp:nvSpPr>
        <dsp:cNvPr id="0" name=""/>
        <dsp:cNvSpPr/>
      </dsp:nvSpPr>
      <dsp:spPr>
        <a:xfrm>
          <a:off x="512076" y="641573"/>
          <a:ext cx="3882191" cy="320786"/>
        </a:xfrm>
        <a:prstGeom prst="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43180" rIns="43180" bIns="43180" numCol="1" spcCol="1270" anchor="ctr" anchorCtr="0">
          <a:noAutofit/>
        </a:bodyPr>
        <a:lstStyle/>
        <a:p>
          <a:pPr marL="0" lvl="0" indent="0" algn="l" defTabSz="755650" rtl="0">
            <a:lnSpc>
              <a:spcPct val="90000"/>
            </a:lnSpc>
            <a:spcBef>
              <a:spcPct val="0"/>
            </a:spcBef>
            <a:spcAft>
              <a:spcPct val="35000"/>
            </a:spcAft>
            <a:buNone/>
          </a:pPr>
          <a:r>
            <a:rPr lang="es-ES_tradnl" sz="1700" b="1" kern="1200" dirty="0">
              <a:latin typeface="Segoe"/>
              <a:cs typeface="Segoe"/>
            </a:rPr>
            <a:t>Fuente primaria</a:t>
          </a:r>
        </a:p>
      </dsp:txBody>
      <dsp:txXfrm>
        <a:off x="512076" y="641573"/>
        <a:ext cx="3882191" cy="320786"/>
      </dsp:txXfrm>
    </dsp:sp>
    <dsp:sp modelId="{9A05BEF1-666A-7F46-8D7D-2AFD86E84FED}">
      <dsp:nvSpPr>
        <dsp:cNvPr id="0" name=""/>
        <dsp:cNvSpPr/>
      </dsp:nvSpPr>
      <dsp:spPr>
        <a:xfrm>
          <a:off x="311584" y="601475"/>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91073"/>
              <a:satOff val="-16786"/>
              <a:lumOff val="1726"/>
              <a:alphaOff val="0"/>
            </a:schemeClr>
          </a:solidFill>
          <a:prstDash val="solid"/>
          <a:miter lim="800000"/>
        </a:ln>
        <a:effectLst/>
      </dsp:spPr>
      <dsp:style>
        <a:lnRef idx="1">
          <a:scrgbClr r="0" g="0" b="0"/>
        </a:lnRef>
        <a:fillRef idx="2">
          <a:scrgbClr r="0" g="0" b="0"/>
        </a:fillRef>
        <a:effectRef idx="0">
          <a:scrgbClr r="0" g="0" b="0"/>
        </a:effectRef>
        <a:fontRef idx="minor"/>
      </dsp:style>
    </dsp:sp>
    <dsp:sp modelId="{53F94B3E-4CAE-424A-8152-191A1A8B9053}">
      <dsp:nvSpPr>
        <dsp:cNvPr id="0" name=""/>
        <dsp:cNvSpPr/>
      </dsp:nvSpPr>
      <dsp:spPr>
        <a:xfrm>
          <a:off x="632736" y="1122693"/>
          <a:ext cx="3761531" cy="320786"/>
        </a:xfrm>
        <a:prstGeom prst="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43180" rIns="43180" bIns="43180" numCol="1" spcCol="1270" anchor="ctr" anchorCtr="0">
          <a:noAutofit/>
        </a:bodyPr>
        <a:lstStyle/>
        <a:p>
          <a:pPr marL="0" lvl="0" indent="0" algn="l" defTabSz="755650" rtl="0">
            <a:lnSpc>
              <a:spcPct val="90000"/>
            </a:lnSpc>
            <a:spcBef>
              <a:spcPct val="0"/>
            </a:spcBef>
            <a:spcAft>
              <a:spcPct val="35000"/>
            </a:spcAft>
            <a:buNone/>
          </a:pPr>
          <a:r>
            <a:rPr lang="es-ES" sz="1700" b="1" kern="1200">
              <a:latin typeface="Segoe"/>
              <a:cs typeface="Segoe"/>
            </a:rPr>
            <a:t>Oportuna</a:t>
          </a:r>
        </a:p>
      </dsp:txBody>
      <dsp:txXfrm>
        <a:off x="632736" y="1122693"/>
        <a:ext cx="3761531" cy="320786"/>
      </dsp:txXfrm>
    </dsp:sp>
    <dsp:sp modelId="{1B58B316-400A-F44D-9BC6-66D10AFA7C61}">
      <dsp:nvSpPr>
        <dsp:cNvPr id="0" name=""/>
        <dsp:cNvSpPr/>
      </dsp:nvSpPr>
      <dsp:spPr>
        <a:xfrm>
          <a:off x="432245" y="1082594"/>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582145"/>
              <a:satOff val="-33571"/>
              <a:lumOff val="3451"/>
              <a:alphaOff val="0"/>
            </a:schemeClr>
          </a:solidFill>
          <a:prstDash val="solid"/>
          <a:miter lim="800000"/>
        </a:ln>
        <a:effectLst/>
      </dsp:spPr>
      <dsp:style>
        <a:lnRef idx="1">
          <a:scrgbClr r="0" g="0" b="0"/>
        </a:lnRef>
        <a:fillRef idx="2">
          <a:scrgbClr r="0" g="0" b="0"/>
        </a:fillRef>
        <a:effectRef idx="0">
          <a:scrgbClr r="0" g="0" b="0"/>
        </a:effectRef>
        <a:fontRef idx="minor"/>
      </dsp:style>
    </dsp:sp>
    <dsp:sp modelId="{DF30043C-C544-4FA6-BFFC-6E3ED7FCF183}">
      <dsp:nvSpPr>
        <dsp:cNvPr id="0" name=""/>
        <dsp:cNvSpPr/>
      </dsp:nvSpPr>
      <dsp:spPr>
        <a:xfrm>
          <a:off x="632736" y="1603507"/>
          <a:ext cx="3761531" cy="320786"/>
        </a:xfrm>
        <a:prstGeom prst="rect">
          <a:avLst/>
        </a:prstGeom>
        <a:gradFill rotWithShape="0">
          <a:gsLst>
            <a:gs pos="0">
              <a:schemeClr val="accent2">
                <a:hueOff val="-873218"/>
                <a:satOff val="-50357"/>
                <a:lumOff val="5177"/>
                <a:alphaOff val="0"/>
                <a:lumMod val="110000"/>
                <a:satMod val="105000"/>
                <a:tint val="67000"/>
              </a:schemeClr>
            </a:gs>
            <a:gs pos="50000">
              <a:schemeClr val="accent2">
                <a:hueOff val="-873218"/>
                <a:satOff val="-50357"/>
                <a:lumOff val="5177"/>
                <a:alphaOff val="0"/>
                <a:lumMod val="105000"/>
                <a:satMod val="103000"/>
                <a:tint val="73000"/>
              </a:schemeClr>
            </a:gs>
            <a:gs pos="100000">
              <a:schemeClr val="accent2">
                <a:hueOff val="-873218"/>
                <a:satOff val="-50357"/>
                <a:lumOff val="5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43180" rIns="43180" bIns="43180" numCol="1" spcCol="1270" anchor="ctr" anchorCtr="0">
          <a:noAutofit/>
        </a:bodyPr>
        <a:lstStyle/>
        <a:p>
          <a:pPr marL="0" lvl="0" indent="0" algn="l" defTabSz="755650" rtl="0">
            <a:lnSpc>
              <a:spcPct val="90000"/>
            </a:lnSpc>
            <a:spcBef>
              <a:spcPct val="0"/>
            </a:spcBef>
            <a:spcAft>
              <a:spcPct val="35000"/>
            </a:spcAft>
            <a:buNone/>
          </a:pPr>
          <a:r>
            <a:rPr lang="es-ES" sz="1700" b="1" kern="1200" dirty="0">
              <a:latin typeface="Segoe"/>
              <a:cs typeface="Segoe"/>
            </a:rPr>
            <a:t>Procesable</a:t>
          </a:r>
        </a:p>
      </dsp:txBody>
      <dsp:txXfrm>
        <a:off x="632736" y="1603507"/>
        <a:ext cx="3761531" cy="320786"/>
      </dsp:txXfrm>
    </dsp:sp>
    <dsp:sp modelId="{73C9D95B-614E-CD46-946F-3FCA696955D4}">
      <dsp:nvSpPr>
        <dsp:cNvPr id="0" name=""/>
        <dsp:cNvSpPr/>
      </dsp:nvSpPr>
      <dsp:spPr>
        <a:xfrm>
          <a:off x="432245" y="1563409"/>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873218"/>
              <a:satOff val="-50357"/>
              <a:lumOff val="51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41692268-2F78-4012-8E64-44458CC45E61}">
      <dsp:nvSpPr>
        <dsp:cNvPr id="0" name=""/>
        <dsp:cNvSpPr/>
      </dsp:nvSpPr>
      <dsp:spPr>
        <a:xfrm>
          <a:off x="512076" y="2084627"/>
          <a:ext cx="3882191" cy="320786"/>
        </a:xfrm>
        <a:prstGeom prst="rect">
          <a:avLst/>
        </a:prstGeom>
        <a:gradFill rotWithShape="0">
          <a:gsLst>
            <a:gs pos="0">
              <a:schemeClr val="accent2">
                <a:hueOff val="-1164290"/>
                <a:satOff val="-67142"/>
                <a:lumOff val="6902"/>
                <a:alphaOff val="0"/>
                <a:lumMod val="110000"/>
                <a:satMod val="105000"/>
                <a:tint val="67000"/>
              </a:schemeClr>
            </a:gs>
            <a:gs pos="50000">
              <a:schemeClr val="accent2">
                <a:hueOff val="-1164290"/>
                <a:satOff val="-67142"/>
                <a:lumOff val="6902"/>
                <a:alphaOff val="0"/>
                <a:lumMod val="105000"/>
                <a:satMod val="103000"/>
                <a:tint val="73000"/>
              </a:schemeClr>
            </a:gs>
            <a:gs pos="100000">
              <a:schemeClr val="accent2">
                <a:hueOff val="-1164290"/>
                <a:satOff val="-67142"/>
                <a:lumOff val="6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43180" rIns="43180" bIns="43180" numCol="1" spcCol="1270" anchor="ctr" anchorCtr="0">
          <a:noAutofit/>
        </a:bodyPr>
        <a:lstStyle/>
        <a:p>
          <a:pPr marL="0" lvl="0" indent="0" algn="l" defTabSz="755650" rtl="0">
            <a:lnSpc>
              <a:spcPct val="90000"/>
            </a:lnSpc>
            <a:spcBef>
              <a:spcPct val="0"/>
            </a:spcBef>
            <a:spcAft>
              <a:spcPct val="35000"/>
            </a:spcAft>
            <a:buNone/>
          </a:pPr>
          <a:r>
            <a:rPr lang="it-IT" sz="1700" b="1" kern="1200">
              <a:latin typeface="Segoe"/>
              <a:cs typeface="Segoe"/>
            </a:rPr>
            <a:t>No discriminatorios</a:t>
          </a:r>
        </a:p>
      </dsp:txBody>
      <dsp:txXfrm>
        <a:off x="512076" y="2084627"/>
        <a:ext cx="3882191" cy="320786"/>
      </dsp:txXfrm>
    </dsp:sp>
    <dsp:sp modelId="{A2B6806B-09CC-A24E-A76D-11A350364CA8}">
      <dsp:nvSpPr>
        <dsp:cNvPr id="0" name=""/>
        <dsp:cNvSpPr/>
      </dsp:nvSpPr>
      <dsp:spPr>
        <a:xfrm>
          <a:off x="311584" y="2044528"/>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164290"/>
              <a:satOff val="-67142"/>
              <a:lumOff val="6902"/>
              <a:alphaOff val="0"/>
            </a:schemeClr>
          </a:solidFill>
          <a:prstDash val="solid"/>
          <a:miter lim="800000"/>
        </a:ln>
        <a:effectLst/>
      </dsp:spPr>
      <dsp:style>
        <a:lnRef idx="1">
          <a:scrgbClr r="0" g="0" b="0"/>
        </a:lnRef>
        <a:fillRef idx="2">
          <a:scrgbClr r="0" g="0" b="0"/>
        </a:fillRef>
        <a:effectRef idx="0">
          <a:scrgbClr r="0" g="0" b="0"/>
        </a:effectRef>
        <a:fontRef idx="minor"/>
      </dsp:style>
    </dsp:sp>
    <dsp:sp modelId="{9B478EBC-49FA-4B9B-AF6F-B6A89FB88E23}">
      <dsp:nvSpPr>
        <dsp:cNvPr id="0" name=""/>
        <dsp:cNvSpPr/>
      </dsp:nvSpPr>
      <dsp:spPr>
        <a:xfrm>
          <a:off x="248207" y="2565746"/>
          <a:ext cx="4146061" cy="320786"/>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43180" rIns="43180" bIns="43180" numCol="1" spcCol="1270" anchor="ctr" anchorCtr="0">
          <a:noAutofit/>
        </a:bodyPr>
        <a:lstStyle/>
        <a:p>
          <a:pPr marL="0" lvl="0" indent="0" algn="l" defTabSz="755650" rtl="0">
            <a:lnSpc>
              <a:spcPct val="90000"/>
            </a:lnSpc>
            <a:spcBef>
              <a:spcPct val="0"/>
            </a:spcBef>
            <a:spcAft>
              <a:spcPct val="35000"/>
            </a:spcAft>
            <a:buNone/>
          </a:pPr>
          <a:r>
            <a:rPr lang="es-ES_tradnl" sz="1700" b="1" kern="1200">
              <a:latin typeface="Segoe"/>
              <a:cs typeface="Segoe"/>
            </a:rPr>
            <a:t>No propietaria</a:t>
          </a:r>
        </a:p>
      </dsp:txBody>
      <dsp:txXfrm>
        <a:off x="248207" y="2565746"/>
        <a:ext cx="4146061" cy="320786"/>
      </dsp:txXfrm>
    </dsp:sp>
    <dsp:sp modelId="{874D6F4E-A7D7-EB45-8BBD-959D593F9BEB}">
      <dsp:nvSpPr>
        <dsp:cNvPr id="0" name=""/>
        <dsp:cNvSpPr/>
      </dsp:nvSpPr>
      <dsp:spPr>
        <a:xfrm>
          <a:off x="47715" y="2525648"/>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03A631-4B15-42CD-AD1D-B3069F8C29BB}" type="datetimeFigureOut">
              <a:rPr lang="es-CO" smtClean="0"/>
              <a:t>10/08/2016</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BADDA4-9362-4680-B628-F3D6F895BF37}" type="slidenum">
              <a:rPr lang="es-CO" smtClean="0"/>
              <a:t>‹#›</a:t>
            </a:fld>
            <a:endParaRPr lang="es-CO"/>
          </a:p>
        </p:txBody>
      </p:sp>
    </p:spTree>
    <p:extLst>
      <p:ext uri="{BB962C8B-B14F-4D97-AF65-F5344CB8AC3E}">
        <p14:creationId xmlns:p14="http://schemas.microsoft.com/office/powerpoint/2010/main" val="2751740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0CA97-9CC2-584E-A86D-EEDAD0F9C254}" type="datetimeFigureOut">
              <a:rPr lang="es-ES_tradnl" smtClean="0"/>
              <a:t>10/08/2016</a:t>
            </a:fld>
            <a:endParaRPr lang="es-ES_tradnl"/>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A29AC-D865-384F-A066-BE00CE2AE235}" type="slidenum">
              <a:rPr lang="es-ES_tradnl" smtClean="0"/>
              <a:t>‹#›</a:t>
            </a:fld>
            <a:endParaRPr lang="es-ES_tradnl"/>
          </a:p>
        </p:txBody>
      </p:sp>
    </p:spTree>
    <p:extLst>
      <p:ext uri="{BB962C8B-B14F-4D97-AF65-F5344CB8AC3E}">
        <p14:creationId xmlns:p14="http://schemas.microsoft.com/office/powerpoint/2010/main" val="154612260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atos.gov.co/"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mailto:capacitacionmintic@gmail.co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Fuentes de Información</a:t>
            </a:r>
          </a:p>
        </p:txBody>
      </p:sp>
      <p:sp>
        <p:nvSpPr>
          <p:cNvPr id="4" name="Marcador de número de diapositiva 3"/>
          <p:cNvSpPr>
            <a:spLocks noGrp="1"/>
          </p:cNvSpPr>
          <p:nvPr>
            <p:ph type="sldNum" sz="quarter" idx="10"/>
          </p:nvPr>
        </p:nvSpPr>
        <p:spPr/>
        <p:txBody>
          <a:bodyPr/>
          <a:lstStyle/>
          <a:p>
            <a:fld id="{94F729DE-59C7-984D-9405-6B9C09B30D1E}" type="slidenum">
              <a:rPr lang="es-ES_tradnl" smtClean="0"/>
              <a:t>2</a:t>
            </a:fld>
            <a:endParaRPr lang="es-ES_tradnl"/>
          </a:p>
        </p:txBody>
      </p:sp>
    </p:spTree>
    <p:extLst>
      <p:ext uri="{BB962C8B-B14F-4D97-AF65-F5344CB8AC3E}">
        <p14:creationId xmlns:p14="http://schemas.microsoft.com/office/powerpoint/2010/main" val="423781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La ley establece que se exceptúa el otorgar una determinada información por daño a los intereses públicos, razón por la cual la califica de reservada y es por ello que el acceso a la misma podrá ser rechazado o denegado de manera motivada y por escrito en las siguientes circunstancias, siempre que dicho acceso estuviere expresamente prohibido por una norma legal o constitucional, en la siguientes causales:</a:t>
            </a:r>
          </a:p>
          <a:p>
            <a:pPr lvl="0"/>
            <a:r>
              <a:rPr lang="es-CO" sz="936" kern="1200" dirty="0">
                <a:solidFill>
                  <a:schemeClr val="tx1"/>
                </a:solidFill>
                <a:effectLst/>
                <a:latin typeface="+mn-lt"/>
                <a:ea typeface="+mn-ea"/>
                <a:cs typeface="+mn-cs"/>
              </a:rPr>
              <a:t>La defensa y seguridad nacional;</a:t>
            </a:r>
          </a:p>
          <a:p>
            <a:pPr lvl="0"/>
            <a:r>
              <a:rPr lang="es-CO" sz="936" kern="1200" dirty="0">
                <a:solidFill>
                  <a:schemeClr val="tx1"/>
                </a:solidFill>
                <a:effectLst/>
                <a:latin typeface="+mn-lt"/>
                <a:ea typeface="+mn-ea"/>
                <a:cs typeface="+mn-cs"/>
              </a:rPr>
              <a:t>La seguridad pública;</a:t>
            </a:r>
          </a:p>
          <a:p>
            <a:pPr lvl="0"/>
            <a:r>
              <a:rPr lang="es-CO" sz="936" kern="1200" dirty="0">
                <a:solidFill>
                  <a:schemeClr val="tx1"/>
                </a:solidFill>
                <a:effectLst/>
                <a:latin typeface="+mn-lt"/>
                <a:ea typeface="+mn-ea"/>
                <a:cs typeface="+mn-cs"/>
              </a:rPr>
              <a:t>Las relaciones internacionales;</a:t>
            </a:r>
          </a:p>
          <a:p>
            <a:pPr lvl="0"/>
            <a:r>
              <a:rPr lang="es-CO" sz="936" kern="1200" dirty="0">
                <a:solidFill>
                  <a:schemeClr val="tx1"/>
                </a:solidFill>
                <a:effectLst/>
                <a:latin typeface="+mn-lt"/>
                <a:ea typeface="+mn-ea"/>
                <a:cs typeface="+mn-cs"/>
              </a:rPr>
              <a:t>La prevención, investigación y persecución de los delitos y las faltas disciplinarias, mientras que no se haga efectiva la medida de aseguramiento o se formule pliego de cargos, según el caso;</a:t>
            </a:r>
          </a:p>
          <a:p>
            <a:pPr lvl="0"/>
            <a:r>
              <a:rPr lang="es-CO" sz="936" kern="1200" dirty="0">
                <a:solidFill>
                  <a:schemeClr val="tx1"/>
                </a:solidFill>
                <a:effectLst/>
                <a:latin typeface="+mn-lt"/>
                <a:ea typeface="+mn-ea"/>
                <a:cs typeface="+mn-cs"/>
              </a:rPr>
              <a:t>El debido proceso y la igualdad de las partes en los procesos judiciales;</a:t>
            </a:r>
          </a:p>
          <a:p>
            <a:pPr lvl="0"/>
            <a:r>
              <a:rPr lang="es-CO" sz="936" kern="1200" dirty="0">
                <a:solidFill>
                  <a:schemeClr val="tx1"/>
                </a:solidFill>
                <a:effectLst/>
                <a:latin typeface="+mn-lt"/>
                <a:ea typeface="+mn-ea"/>
                <a:cs typeface="+mn-cs"/>
              </a:rPr>
              <a:t>La administración efectiva de la justicia;</a:t>
            </a:r>
          </a:p>
          <a:p>
            <a:pPr lvl="0"/>
            <a:r>
              <a:rPr lang="es-CO" sz="936" kern="1200" dirty="0">
                <a:solidFill>
                  <a:schemeClr val="tx1"/>
                </a:solidFill>
                <a:effectLst/>
                <a:latin typeface="+mn-lt"/>
                <a:ea typeface="+mn-ea"/>
                <a:cs typeface="+mn-cs"/>
              </a:rPr>
              <a:t>Los derechos de la infancia y la adolescencia;</a:t>
            </a:r>
          </a:p>
          <a:p>
            <a:pPr lvl="0"/>
            <a:r>
              <a:rPr lang="es-CO" sz="936" kern="1200" dirty="0">
                <a:solidFill>
                  <a:schemeClr val="tx1"/>
                </a:solidFill>
                <a:effectLst/>
                <a:latin typeface="+mn-lt"/>
                <a:ea typeface="+mn-ea"/>
                <a:cs typeface="+mn-cs"/>
              </a:rPr>
              <a:t>La estabilidad macroeconómica y financiera del país;</a:t>
            </a:r>
          </a:p>
          <a:p>
            <a:pPr lvl="0"/>
            <a:r>
              <a:rPr lang="es-CO" sz="936" kern="1200" dirty="0">
                <a:solidFill>
                  <a:schemeClr val="tx1"/>
                </a:solidFill>
                <a:effectLst/>
                <a:latin typeface="+mn-lt"/>
                <a:ea typeface="+mn-ea"/>
                <a:cs typeface="+mn-cs"/>
              </a:rPr>
              <a:t>La salud pública.</a:t>
            </a:r>
          </a:p>
          <a:p>
            <a:endParaRPr lang="es-CO" sz="936"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12</a:t>
            </a:fld>
            <a:endParaRPr lang="es-ES_tradnl"/>
          </a:p>
        </p:txBody>
      </p:sp>
    </p:spTree>
    <p:extLst>
      <p:ext uri="{BB962C8B-B14F-4D97-AF65-F5344CB8AC3E}">
        <p14:creationId xmlns:p14="http://schemas.microsoft.com/office/powerpoint/2010/main" val="347247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13</a:t>
            </a:fld>
            <a:endParaRPr lang="es-ES_tradnl"/>
          </a:p>
        </p:txBody>
      </p:sp>
    </p:spTree>
    <p:extLst>
      <p:ext uri="{BB962C8B-B14F-4D97-AF65-F5344CB8AC3E}">
        <p14:creationId xmlns:p14="http://schemas.microsoft.com/office/powerpoint/2010/main" val="4272094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Existen también diferentes grupos de personas y organizaciones que pueden beneficiarse de la disponibilidad de datos abiertos, incluido el mismo gobierno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Ya es posible apuntar a un gran número de áreas donde los datos abiertos están creando valor económico y social. Algunas de estas áreas incluyen:</a:t>
            </a:r>
          </a:p>
          <a:p>
            <a:pPr lvl="0"/>
            <a:r>
              <a:rPr lang="es-CO" sz="936" kern="1200" dirty="0">
                <a:solidFill>
                  <a:schemeClr val="tx1"/>
                </a:solidFill>
                <a:effectLst/>
                <a:latin typeface="+mn-lt"/>
                <a:ea typeface="+mn-ea"/>
                <a:cs typeface="+mn-cs"/>
              </a:rPr>
              <a:t>Control</a:t>
            </a:r>
            <a:r>
              <a:rPr lang="es-CO" sz="936" kern="1200" baseline="0" dirty="0">
                <a:solidFill>
                  <a:schemeClr val="tx1"/>
                </a:solidFill>
                <a:effectLst/>
                <a:latin typeface="+mn-lt"/>
                <a:ea typeface="+mn-ea"/>
                <a:cs typeface="+mn-cs"/>
              </a:rPr>
              <a:t> a</a:t>
            </a:r>
            <a:r>
              <a:rPr lang="es-CO" sz="936" kern="1200" dirty="0">
                <a:solidFill>
                  <a:schemeClr val="tx1"/>
                </a:solidFill>
                <a:effectLst/>
                <a:latin typeface="+mn-lt"/>
                <a:ea typeface="+mn-ea"/>
                <a:cs typeface="+mn-cs"/>
              </a:rPr>
              <a:t> la</a:t>
            </a:r>
            <a:r>
              <a:rPr lang="es-CO" sz="936" kern="1200" baseline="0" dirty="0">
                <a:solidFill>
                  <a:schemeClr val="tx1"/>
                </a:solidFill>
                <a:effectLst/>
                <a:latin typeface="+mn-lt"/>
                <a:ea typeface="+mn-ea"/>
                <a:cs typeface="+mn-cs"/>
              </a:rPr>
              <a:t> evasión de impuestos</a:t>
            </a:r>
            <a:endParaRPr lang="es-CO" sz="936" kern="1200" dirty="0">
              <a:solidFill>
                <a:schemeClr val="tx1"/>
              </a:solidFill>
              <a:effectLst/>
              <a:latin typeface="+mn-lt"/>
              <a:ea typeface="+mn-ea"/>
              <a:cs typeface="+mn-cs"/>
            </a:endParaRPr>
          </a:p>
          <a:p>
            <a:pPr lvl="0"/>
            <a:r>
              <a:rPr lang="es-CO" sz="936" kern="1200" dirty="0">
                <a:solidFill>
                  <a:schemeClr val="tx1"/>
                </a:solidFill>
                <a:effectLst/>
                <a:latin typeface="+mn-lt"/>
                <a:ea typeface="+mn-ea"/>
                <a:cs typeface="+mn-cs"/>
              </a:rPr>
              <a:t>Mejoramiento en la eficiencia de los servicios ofrecidos por el gobierno</a:t>
            </a:r>
          </a:p>
          <a:p>
            <a:pPr lvl="0"/>
            <a:r>
              <a:rPr lang="es-CO" sz="936" kern="1200" dirty="0">
                <a:solidFill>
                  <a:schemeClr val="tx1"/>
                </a:solidFill>
                <a:effectLst/>
                <a:latin typeface="+mn-lt"/>
                <a:ea typeface="+mn-ea"/>
                <a:cs typeface="+mn-cs"/>
              </a:rPr>
              <a:t>Promover la Innovación</a:t>
            </a:r>
          </a:p>
          <a:p>
            <a:endParaRPr lang="es-ES_tradnl"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14</a:t>
            </a:fld>
            <a:endParaRPr lang="es-ES_tradnl"/>
          </a:p>
        </p:txBody>
      </p:sp>
    </p:spTree>
    <p:extLst>
      <p:ext uri="{BB962C8B-B14F-4D97-AF65-F5344CB8AC3E}">
        <p14:creationId xmlns:p14="http://schemas.microsoft.com/office/powerpoint/2010/main" val="29766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CO" sz="936" kern="1200" dirty="0">
                <a:solidFill>
                  <a:schemeClr val="tx1"/>
                </a:solidFill>
                <a:effectLst/>
                <a:latin typeface="+mn-lt"/>
                <a:ea typeface="+mn-ea"/>
                <a:cs typeface="+mn-cs"/>
              </a:rPr>
              <a:t>El Ministerio de Salud del Reino Unido decidió abrir los datos de operaciones quirúrgicas de los hospitales privados desde 2005. Esto empoderó a los pacientes a la hora de escoger hospital, e impulsó a los hospitales a identificar sus deficiencias y vieron que en su mayoría se debían a debilidades en los protocolos. De esta forma, se redujeron 1/3 las muertes en quirófano, es decir los datos abiertos han salvado la vida a 1,000 personas al año.</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15</a:t>
            </a:fld>
            <a:endParaRPr lang="es-ES_tradnl"/>
          </a:p>
        </p:txBody>
      </p:sp>
    </p:spTree>
    <p:extLst>
      <p:ext uri="{BB962C8B-B14F-4D97-AF65-F5344CB8AC3E}">
        <p14:creationId xmlns:p14="http://schemas.microsoft.com/office/powerpoint/2010/main" val="145255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00" kern="1200" dirty="0">
                <a:solidFill>
                  <a:schemeClr val="tx1"/>
                </a:solidFill>
                <a:effectLst/>
                <a:latin typeface="+mn-lt"/>
                <a:ea typeface="+mn-ea"/>
                <a:cs typeface="+mn-cs"/>
              </a:rPr>
              <a:t>Cada año el Departamento de Salud de New York inspecciona cerca de 26,000 restaurantes para controlar el cumplimiento de las regulaciones municipales y estatales para la seguridad alimenticia estos resultado son publicados en este portal y cualquier ciudadano puede consultar la calificación de los restaurantes</a:t>
            </a:r>
            <a:endParaRPr lang="es-ES_tradnl"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 </a:t>
            </a:r>
            <a:endParaRPr lang="es-ES_tradnl"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En julio de 2010, el Departamento de Salud empezó a exigir a los restaurantes de los cinco distritos la publicación de las letras de calificación como resumen de sus resultados de inspección sanitaria. Cinco años después, los restaurantes están mostrando mejores resultados de inspección y están más limpios que nunca. El programa ha tenido un efecto positivo sobre la higiene de los restaurantes, las prácticas de seguridad de los alimentos y el conocimiento público sobre el tema. Actualmente, el 95 % de los 26000 restaurantes  ya tienen calificaciones ¨A¨, se ha reducido la cantidad de infracciones y más supervisores de restaurantes han completado el curso de protección de alimentos del Departamento de Salud.</a:t>
            </a:r>
            <a:endParaRPr lang="es-ES_tradnl" sz="10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16</a:t>
            </a:fld>
            <a:endParaRPr lang="es-ES_tradnl"/>
          </a:p>
        </p:txBody>
      </p:sp>
    </p:spTree>
    <p:extLst>
      <p:ext uri="{BB962C8B-B14F-4D97-AF65-F5344CB8AC3E}">
        <p14:creationId xmlns:p14="http://schemas.microsoft.com/office/powerpoint/2010/main" val="386061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err="1">
                <a:solidFill>
                  <a:schemeClr val="tx1"/>
                </a:solidFill>
                <a:effectLst/>
                <a:latin typeface="+mn-lt"/>
                <a:ea typeface="+mn-ea"/>
                <a:cs typeface="+mn-cs"/>
              </a:rPr>
              <a:t>Crime</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Finder</a:t>
            </a:r>
            <a:r>
              <a:rPr lang="es-CO" sz="936" kern="1200" dirty="0">
                <a:solidFill>
                  <a:schemeClr val="tx1"/>
                </a:solidFill>
                <a:effectLst/>
                <a:latin typeface="+mn-lt"/>
                <a:ea typeface="+mn-ea"/>
                <a:cs typeface="+mn-cs"/>
              </a:rPr>
              <a:t> es una aplicación de reino unido que consume datos abiertos de la policía que permite ver delitos denunciados, utilizando las últimas estadísticas de la delincuencia. Usando el GPS, la cámara y la brújula en su teléfono, la app le da una visión de su entorno en tiempo real </a:t>
            </a: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17</a:t>
            </a:fld>
            <a:endParaRPr lang="es-ES_tradnl"/>
          </a:p>
        </p:txBody>
      </p:sp>
    </p:spTree>
    <p:extLst>
      <p:ext uri="{BB962C8B-B14F-4D97-AF65-F5344CB8AC3E}">
        <p14:creationId xmlns:p14="http://schemas.microsoft.com/office/powerpoint/2010/main" val="1990309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a:solidFill>
                  <a:schemeClr val="tx1"/>
                </a:solidFill>
                <a:latin typeface="+mn-lt"/>
                <a:ea typeface="+mn-ea"/>
                <a:cs typeface="+mn-cs"/>
              </a:rPr>
              <a:t>Existen muchos ejemplos de cómo los datos abiertos pueden ayudar a mejorar la calidad </a:t>
            </a:r>
          </a:p>
          <a:p>
            <a:r>
              <a:rPr lang="es-CO" sz="1200" b="0" i="0" u="none" strike="noStrike" kern="1200" baseline="0" dirty="0">
                <a:solidFill>
                  <a:schemeClr val="tx1"/>
                </a:solidFill>
                <a:latin typeface="+mn-lt"/>
                <a:ea typeface="+mn-ea"/>
                <a:cs typeface="+mn-cs"/>
              </a:rPr>
              <a:t>de los mismos. El Reino Unido abrió los datos de 300,000 paradas de buses públicos,</a:t>
            </a:r>
          </a:p>
          <a:p>
            <a:r>
              <a:rPr lang="es-CO" sz="1200" b="0" i="0" u="none" strike="noStrike" kern="1200" baseline="0" dirty="0">
                <a:solidFill>
                  <a:schemeClr val="tx1"/>
                </a:solidFill>
                <a:latin typeface="+mn-lt"/>
                <a:ea typeface="+mn-ea"/>
                <a:cs typeface="+mn-cs"/>
              </a:rPr>
              <a:t>reconociendo que existían errores, y pidiendo a los ciudadanos su comprensión y</a:t>
            </a:r>
          </a:p>
          <a:p>
            <a:r>
              <a:rPr lang="es-CO" sz="1200" b="0" i="0" u="none" strike="noStrike" kern="1200" baseline="0" dirty="0">
                <a:solidFill>
                  <a:schemeClr val="tx1"/>
                </a:solidFill>
                <a:latin typeface="+mn-lt"/>
                <a:ea typeface="+mn-ea"/>
                <a:cs typeface="+mn-cs"/>
              </a:rPr>
              <a:t>colaboración para mejorar los datos. Así lograron identificar 18,000 errores, por ejemplo</a:t>
            </a:r>
          </a:p>
          <a:p>
            <a:r>
              <a:rPr lang="es-CO" sz="1200" b="0" i="0" u="none" strike="noStrike" kern="1200" baseline="0" dirty="0">
                <a:solidFill>
                  <a:schemeClr val="tx1"/>
                </a:solidFill>
                <a:latin typeface="+mn-lt"/>
                <a:ea typeface="+mn-ea"/>
                <a:cs typeface="+mn-cs"/>
              </a:rPr>
              <a:t>había paradas en medio de lagos.</a:t>
            </a:r>
          </a:p>
          <a:p>
            <a:r>
              <a:rPr lang="es-CO" sz="1200" b="0" i="0" u="none" strike="noStrike" kern="1200" baseline="0" dirty="0">
                <a:solidFill>
                  <a:schemeClr val="tx1"/>
                </a:solidFill>
                <a:latin typeface="+mn-lt"/>
                <a:ea typeface="+mn-ea"/>
                <a:cs typeface="+mn-cs"/>
              </a:rPr>
              <a:t>Además, un datos cerrado en un cajón que nadie usa, difícilmente logrará recursos para</a:t>
            </a:r>
          </a:p>
          <a:p>
            <a:r>
              <a:rPr lang="es-CO" sz="1200" b="0" i="0" u="none" strike="noStrike" kern="1200" baseline="0" dirty="0">
                <a:solidFill>
                  <a:schemeClr val="tx1"/>
                </a:solidFill>
                <a:latin typeface="+mn-lt"/>
                <a:ea typeface="+mn-ea"/>
                <a:cs typeface="+mn-cs"/>
              </a:rPr>
              <a:t>mejorar su calidad. En cambio, si abrimos esos datos, y éstos son usados, podemos</a:t>
            </a:r>
          </a:p>
          <a:p>
            <a:r>
              <a:rPr lang="es-CO" sz="1200" b="0" i="0" u="none" strike="noStrike" kern="1200" baseline="0" dirty="0">
                <a:solidFill>
                  <a:schemeClr val="tx1"/>
                </a:solidFill>
                <a:latin typeface="+mn-lt"/>
                <a:ea typeface="+mn-ea"/>
                <a:cs typeface="+mn-cs"/>
              </a:rPr>
              <a:t>presentar el un caso sólido sobre la necesidad de articular esfuerzos para mejorar</a:t>
            </a:r>
            <a:endParaRPr lang="es-CO" dirty="0"/>
          </a:p>
        </p:txBody>
      </p:sp>
      <p:sp>
        <p:nvSpPr>
          <p:cNvPr id="4" name="Marcador de número de diapositiva 3"/>
          <p:cNvSpPr>
            <a:spLocks noGrp="1"/>
          </p:cNvSpPr>
          <p:nvPr>
            <p:ph type="sldNum" sz="quarter" idx="10"/>
          </p:nvPr>
        </p:nvSpPr>
        <p:spPr/>
        <p:txBody>
          <a:bodyPr/>
          <a:lstStyle/>
          <a:p>
            <a:fld id="{F2BB1AAF-C946-47C1-BC7F-72D81C2BB57E}" type="slidenum">
              <a:rPr lang="es-CO" smtClean="0"/>
              <a:t>18</a:t>
            </a:fld>
            <a:endParaRPr lang="es-CO" dirty="0"/>
          </a:p>
        </p:txBody>
      </p:sp>
    </p:spTree>
    <p:extLst>
      <p:ext uri="{BB962C8B-B14F-4D97-AF65-F5344CB8AC3E}">
        <p14:creationId xmlns:p14="http://schemas.microsoft.com/office/powerpoint/2010/main" val="426974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19</a:t>
            </a:fld>
            <a:endParaRPr lang="es-ES_tradnl"/>
          </a:p>
        </p:txBody>
      </p:sp>
    </p:spTree>
    <p:extLst>
      <p:ext uri="{BB962C8B-B14F-4D97-AF65-F5344CB8AC3E}">
        <p14:creationId xmlns:p14="http://schemas.microsoft.com/office/powerpoint/2010/main" val="58607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20</a:t>
            </a:fld>
            <a:endParaRPr lang="es-ES_tradnl"/>
          </a:p>
        </p:txBody>
      </p:sp>
    </p:spTree>
    <p:extLst>
      <p:ext uri="{BB962C8B-B14F-4D97-AF65-F5344CB8AC3E}">
        <p14:creationId xmlns:p14="http://schemas.microsoft.com/office/powerpoint/2010/main" val="225455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Un proceso exitoso de apertura de datos requiere agilidad, flexibilidad, retroalimentación e iteración constante entre quienes ofertan y quienes reutilizan los datos abiertos.  En este sentido, se pueden evidenciar los siguientes momentos en el proceso de apertura y uso de los datos:</a:t>
            </a:r>
          </a:p>
          <a:p>
            <a:r>
              <a:rPr lang="es-CO" sz="936" kern="1200" dirty="0">
                <a:solidFill>
                  <a:schemeClr val="tx1"/>
                </a:solidFill>
                <a:effectLst/>
                <a:latin typeface="+mn-lt"/>
                <a:ea typeface="+mn-ea"/>
                <a:cs typeface="+mn-cs"/>
              </a:rPr>
              <a:t>Definido a partir del círculo virtuoso de los datos abiertos propuesto por el Banco Mundial para el fortalecimiento de la iniciativa de datos abiertos en Colombia (Datos, </a:t>
            </a:r>
            <a:r>
              <a:rPr lang="es-CO" sz="936" kern="1200" dirty="0" err="1">
                <a:solidFill>
                  <a:schemeClr val="tx1"/>
                </a:solidFill>
                <a:effectLst/>
                <a:latin typeface="+mn-lt"/>
                <a:ea typeface="+mn-ea"/>
                <a:cs typeface="+mn-cs"/>
              </a:rPr>
              <a:t>reuso</a:t>
            </a:r>
            <a:r>
              <a:rPr lang="es-CO" sz="936" kern="1200" dirty="0">
                <a:solidFill>
                  <a:schemeClr val="tx1"/>
                </a:solidFill>
                <a:effectLst/>
                <a:latin typeface="+mn-lt"/>
                <a:ea typeface="+mn-ea"/>
                <a:cs typeface="+mn-cs"/>
              </a:rPr>
              <a:t> y valor) y los momentos establecidos en el Manual de Gobierno en Línea para la apertura de datos.</a:t>
            </a:r>
          </a:p>
          <a:p>
            <a:r>
              <a:rPr lang="es-CO" sz="936" kern="1200" dirty="0">
                <a:solidFill>
                  <a:schemeClr val="tx1"/>
                </a:solidFill>
                <a:effectLst/>
                <a:latin typeface="+mn-lt"/>
                <a:ea typeface="+mn-ea"/>
                <a:cs typeface="+mn-cs"/>
              </a:rPr>
              <a:t>En este ciclo, es importante resaltar que una estrategia de datos abiertos va más allá de la preparación y publicación de los datos por parte de las entidades, sino que también involucra acciones concretas para promover el uso de los datos publicados e identificar el valor agregado que se está generando con su utilización.  En este punto, es fundamental el aporte de quienes reutilizan los datos para mejorar su calidad y continuar con el ciclo: </a:t>
            </a:r>
          </a:p>
          <a:p>
            <a:r>
              <a:rPr lang="es-CO" sz="936" kern="1200" dirty="0">
                <a:solidFill>
                  <a:schemeClr val="tx1"/>
                </a:solidFill>
                <a:effectLst/>
                <a:latin typeface="+mn-lt"/>
                <a:ea typeface="+mn-ea"/>
                <a:cs typeface="+mn-cs"/>
              </a:rPr>
              <a:t>1. Identificar y publicar datos, 2. Comunicar y promover el uso y, 3. Monitorear la calidad y el uso.</a:t>
            </a:r>
          </a:p>
          <a:p>
            <a:endParaRPr lang="es-MX" baseline="0" dirty="0"/>
          </a:p>
          <a:p>
            <a:endParaRPr lang="es-MX" baseline="0"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21</a:t>
            </a:fld>
            <a:endParaRPr lang="es-ES_tradnl"/>
          </a:p>
        </p:txBody>
      </p:sp>
    </p:spTree>
    <p:extLst>
      <p:ext uri="{BB962C8B-B14F-4D97-AF65-F5344CB8AC3E}">
        <p14:creationId xmlns:p14="http://schemas.microsoft.com/office/powerpoint/2010/main" val="2142363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a:t>
            </a:fld>
            <a:endParaRPr lang="es-ES_tradnl"/>
          </a:p>
        </p:txBody>
      </p:sp>
    </p:spTree>
    <p:extLst>
      <p:ext uri="{BB962C8B-B14F-4D97-AF65-F5344CB8AC3E}">
        <p14:creationId xmlns:p14="http://schemas.microsoft.com/office/powerpoint/2010/main" val="1702526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ES_tradnl" sz="936" kern="1200" dirty="0">
                <a:solidFill>
                  <a:schemeClr val="tx1"/>
                </a:solidFill>
                <a:effectLst/>
                <a:latin typeface="+mn-lt"/>
                <a:ea typeface="+mn-ea"/>
                <a:cs typeface="+mn-cs"/>
              </a:rPr>
              <a:t>El objeto de la Ley 1712 de 2014, conocida como la Ley de Transparencia y del Derecho de Acceso a la Información Pública, es regular el derecho de acceso a la información pública que tienen todas las personas, los procedimientos para el ejercicio y la garantía del derecho fundamental así como las excepciones a la publicidad de la información pública.</a:t>
            </a:r>
            <a:endParaRPr lang="es-CO" sz="936" kern="1200" dirty="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22</a:t>
            </a:fld>
            <a:endParaRPr lang="es-ES_tradnl"/>
          </a:p>
        </p:txBody>
      </p:sp>
    </p:spTree>
    <p:extLst>
      <p:ext uri="{BB962C8B-B14F-4D97-AF65-F5344CB8AC3E}">
        <p14:creationId xmlns:p14="http://schemas.microsoft.com/office/powerpoint/2010/main" val="188762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ES" sz="936" b="1" kern="1200" dirty="0">
                <a:solidFill>
                  <a:schemeClr val="tx1"/>
                </a:solidFill>
                <a:effectLst/>
                <a:latin typeface="+mn-lt"/>
                <a:ea typeface="+mn-ea"/>
                <a:cs typeface="+mn-cs"/>
              </a:rPr>
              <a:t>• </a:t>
            </a:r>
            <a:r>
              <a:rPr lang="es-ES" sz="936" kern="1200" dirty="0">
                <a:solidFill>
                  <a:schemeClr val="tx1"/>
                </a:solidFill>
                <a:effectLst/>
                <a:latin typeface="+mn-lt"/>
                <a:ea typeface="+mn-ea"/>
                <a:cs typeface="+mn-cs"/>
              </a:rPr>
              <a:t>Actualmente, más de 620 entidades públicas publican datos abiertos, hay +2200</a:t>
            </a:r>
            <a:r>
              <a:rPr lang="es-ES" sz="936" kern="1200" baseline="0" dirty="0">
                <a:solidFill>
                  <a:schemeClr val="tx1"/>
                </a:solidFill>
                <a:effectLst/>
                <a:latin typeface="+mn-lt"/>
                <a:ea typeface="+mn-ea"/>
                <a:cs typeface="+mn-cs"/>
              </a:rPr>
              <a:t> </a:t>
            </a:r>
            <a:r>
              <a:rPr lang="es-ES" sz="936" kern="1200" dirty="0">
                <a:solidFill>
                  <a:schemeClr val="tx1"/>
                </a:solidFill>
                <a:effectLst/>
                <a:latin typeface="+mn-lt"/>
                <a:ea typeface="+mn-ea"/>
                <a:cs typeface="+mn-cs"/>
              </a:rPr>
              <a:t>conjuntos en el Portal de Datos Abiertos (www.datos.gov.co), y hay 21 aplicaciones que consumen datos.  Emprendedores, estudiantes, entidades públicas, organizaciones de la sociedad civil y empresas privadas han trabajado en conjunto para crear soluciones móviles que faciliten la relación de las personas con el Estado</a:t>
            </a:r>
            <a:endParaRPr lang="es-ES" b="1"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23</a:t>
            </a:fld>
            <a:endParaRPr lang="es-ES_tradnl"/>
          </a:p>
        </p:txBody>
      </p:sp>
    </p:spTree>
    <p:extLst>
      <p:ext uri="{BB962C8B-B14F-4D97-AF65-F5344CB8AC3E}">
        <p14:creationId xmlns:p14="http://schemas.microsoft.com/office/powerpoint/2010/main" val="2228146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936" kern="1200" dirty="0">
                <a:solidFill>
                  <a:schemeClr val="tx1"/>
                </a:solidFill>
                <a:effectLst/>
                <a:latin typeface="+mn-lt"/>
                <a:ea typeface="+mn-ea"/>
                <a:cs typeface="+mn-cs"/>
              </a:rPr>
              <a:t>Ejemplo de periodismo de datos del Periódico el  Tiempo con un conjunto de dato de la calidad del agua publicado en el portal de datos abiertos por el INS instituto nacional de salud</a:t>
            </a:r>
            <a:endParaRPr lang="es-CO" sz="936" kern="1200" dirty="0">
              <a:solidFill>
                <a:schemeClr val="tx1"/>
              </a:solidFill>
              <a:effectLst/>
              <a:latin typeface="+mn-lt"/>
              <a:ea typeface="+mn-ea"/>
              <a:cs typeface="+mn-cs"/>
            </a:endParaRPr>
          </a:p>
          <a:p>
            <a:r>
              <a:rPr lang="es-ES_tradnl" sz="936" b="1"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 la nota: http://www.eltiempo.com/multimedia/especiales/calidad-del-agua-en-colombia/16555634/1</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del conjunto de datos: http://www.datos.gov.co/frm/catalogo/frmCatalogo.aspx?dsId=74717</a:t>
            </a:r>
          </a:p>
          <a:p>
            <a:pPr marL="0" marR="0" indent="0" algn="l" defTabSz="713232" rtl="0" eaLnBrk="1" fontAlgn="auto" latinLnBrk="0" hangingPunct="1">
              <a:lnSpc>
                <a:spcPct val="100000"/>
              </a:lnSpc>
              <a:spcBef>
                <a:spcPts val="0"/>
              </a:spcBef>
              <a:spcAft>
                <a:spcPts val="0"/>
              </a:spcAft>
              <a:buClrTx/>
              <a:buSzTx/>
              <a:buFontTx/>
              <a:buNone/>
              <a:tabLst/>
              <a:defRPr/>
            </a:pPr>
            <a:r>
              <a:rPr lang="es-CO" sz="1000" dirty="0"/>
              <a:t>http://www.eltiempo.com/datos/calidad-del-agua-en-colombia-y-en-tamalameque-cesar/16556446</a:t>
            </a:r>
          </a:p>
          <a:p>
            <a:endParaRPr lang="es-CO" sz="936" kern="1200" dirty="0">
              <a:solidFill>
                <a:schemeClr val="tx1"/>
              </a:solidFill>
              <a:effectLst/>
              <a:latin typeface="+mn-lt"/>
              <a:ea typeface="+mn-ea"/>
              <a:cs typeface="+mn-cs"/>
            </a:endParaRPr>
          </a:p>
          <a:p>
            <a:endParaRPr lang="es-CO" sz="936"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24</a:t>
            </a:fld>
            <a:endParaRPr lang="es-ES_tradnl"/>
          </a:p>
        </p:txBody>
      </p:sp>
    </p:spTree>
    <p:extLst>
      <p:ext uri="{BB962C8B-B14F-4D97-AF65-F5344CB8AC3E}">
        <p14:creationId xmlns:p14="http://schemas.microsoft.com/office/powerpoint/2010/main" val="131345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936" kern="1200" dirty="0">
                <a:solidFill>
                  <a:schemeClr val="tx1"/>
                </a:solidFill>
                <a:effectLst/>
                <a:latin typeface="+mn-lt"/>
                <a:ea typeface="+mn-ea"/>
                <a:cs typeface="+mn-cs"/>
              </a:rPr>
              <a:t>La Ruta de la Excelencia se construye a partir de la priorización de los trámites y servicios que están vinculados con los eventos más importantes en la vida de las personas y las empresas. Este Ruta contempla 25 proyectos que incluyen acciones e iniciativas que buscan facilitar la ejecución de trámites y el acceso a servicios por parte de los ciudadanos y empresas (16 proyectos); mejorar la gestión interna y el servicio al interior de las entidades (3 proyectos) y facilitar el acceso a la información pública por parte de las personas y el aprovechamiento de la misma (6 proyectos).</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Se llevó a cabo una priorización de conjuntos de datos estratégicos para promover su apertura con calidad, a través de un mapa de ruta datos abiertos con 6 temas estratégicos:</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Movilidad</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Seguridad Ciudadana</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Servicio de salud pública: prestación, salud pública y gestión de riesgo</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Ordenamiento Territorial</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Cadena Productiva del Agro </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Calidad y cobertura educativa</a:t>
            </a:r>
            <a:endParaRPr lang="es-CO" sz="936"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25</a:t>
            </a:fld>
            <a:endParaRPr lang="es-ES_tradnl"/>
          </a:p>
        </p:txBody>
      </p:sp>
    </p:spTree>
    <p:extLst>
      <p:ext uri="{BB962C8B-B14F-4D97-AF65-F5344CB8AC3E}">
        <p14:creationId xmlns:p14="http://schemas.microsoft.com/office/powerpoint/2010/main" val="1404223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a:t>
            </a:r>
            <a:r>
              <a:rPr lang="es-CO" baseline="0" dirty="0"/>
              <a:t> le indica a los participantes que la presentación y las herramientas se encuentran disponibles en el vínculo en pantalla con el fin de no generar procesos </a:t>
            </a:r>
            <a:r>
              <a:rPr lang="es-CO" baseline="0"/>
              <a:t>de guardado por USB. </a:t>
            </a:r>
            <a:endParaRPr lang="es-CO"/>
          </a:p>
        </p:txBody>
      </p:sp>
      <p:sp>
        <p:nvSpPr>
          <p:cNvPr id="4" name="Marcador de número de diapositiva 3"/>
          <p:cNvSpPr>
            <a:spLocks noGrp="1"/>
          </p:cNvSpPr>
          <p:nvPr>
            <p:ph type="sldNum" sz="quarter" idx="10"/>
          </p:nvPr>
        </p:nvSpPr>
        <p:spPr/>
        <p:txBody>
          <a:bodyPr/>
          <a:lstStyle/>
          <a:p>
            <a:fld id="{CA4248CD-9F05-48C1-A5A4-14B3692A5B7A}" type="slidenum">
              <a:rPr lang="es-CO" smtClean="0"/>
              <a:t>26</a:t>
            </a:fld>
            <a:endParaRPr lang="es-CO"/>
          </a:p>
        </p:txBody>
      </p:sp>
    </p:spTree>
    <p:extLst>
      <p:ext uri="{BB962C8B-B14F-4D97-AF65-F5344CB8AC3E}">
        <p14:creationId xmlns:p14="http://schemas.microsoft.com/office/powerpoint/2010/main" val="2804896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29</a:t>
            </a:fld>
            <a:endParaRPr lang="en-US"/>
          </a:p>
        </p:txBody>
      </p:sp>
    </p:spTree>
    <p:extLst>
      <p:ext uri="{BB962C8B-B14F-4D97-AF65-F5344CB8AC3E}">
        <p14:creationId xmlns:p14="http://schemas.microsoft.com/office/powerpoint/2010/main" val="4288979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E8C67A6-C0E7-47DF-97C2-CA9B11275397}" type="slidenum">
              <a:rPr lang="en-US" smtClean="0"/>
              <a:t>30</a:t>
            </a:fld>
            <a:endParaRPr lang="en-US" dirty="0"/>
          </a:p>
        </p:txBody>
      </p:sp>
    </p:spTree>
    <p:extLst>
      <p:ext uri="{BB962C8B-B14F-4D97-AF65-F5344CB8AC3E}">
        <p14:creationId xmlns:p14="http://schemas.microsoft.com/office/powerpoint/2010/main" val="106233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32</a:t>
            </a:fld>
            <a:endParaRPr lang="en-US" dirty="0"/>
          </a:p>
        </p:txBody>
      </p:sp>
    </p:spTree>
    <p:extLst>
      <p:ext uri="{BB962C8B-B14F-4D97-AF65-F5344CB8AC3E}">
        <p14:creationId xmlns:p14="http://schemas.microsoft.com/office/powerpoint/2010/main" val="3497425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33</a:t>
            </a:fld>
            <a:endParaRPr lang="en-US" dirty="0"/>
          </a:p>
        </p:txBody>
      </p:sp>
    </p:spTree>
    <p:extLst>
      <p:ext uri="{BB962C8B-B14F-4D97-AF65-F5344CB8AC3E}">
        <p14:creationId xmlns:p14="http://schemas.microsoft.com/office/powerpoint/2010/main" val="3548386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34</a:t>
            </a:fld>
            <a:endParaRPr lang="en-US" dirty="0"/>
          </a:p>
        </p:txBody>
      </p:sp>
    </p:spTree>
    <p:extLst>
      <p:ext uri="{BB962C8B-B14F-4D97-AF65-F5344CB8AC3E}">
        <p14:creationId xmlns:p14="http://schemas.microsoft.com/office/powerpoint/2010/main" val="160051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4</a:t>
            </a:fld>
            <a:endParaRPr lang="es-ES_tradnl"/>
          </a:p>
        </p:txBody>
      </p:sp>
    </p:spTree>
    <p:extLst>
      <p:ext uri="{BB962C8B-B14F-4D97-AF65-F5344CB8AC3E}">
        <p14:creationId xmlns:p14="http://schemas.microsoft.com/office/powerpoint/2010/main" val="2442208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35</a:t>
            </a:fld>
            <a:endParaRPr lang="en-US" dirty="0"/>
          </a:p>
        </p:txBody>
      </p:sp>
    </p:spTree>
    <p:extLst>
      <p:ext uri="{BB962C8B-B14F-4D97-AF65-F5344CB8AC3E}">
        <p14:creationId xmlns:p14="http://schemas.microsoft.com/office/powerpoint/2010/main" val="1907029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36</a:t>
            </a:fld>
            <a:endParaRPr lang="en-US" dirty="0"/>
          </a:p>
        </p:txBody>
      </p:sp>
    </p:spTree>
    <p:extLst>
      <p:ext uri="{BB962C8B-B14F-4D97-AF65-F5344CB8AC3E}">
        <p14:creationId xmlns:p14="http://schemas.microsoft.com/office/powerpoint/2010/main" val="1693409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37</a:t>
            </a:fld>
            <a:endParaRPr lang="en-US" dirty="0"/>
          </a:p>
        </p:txBody>
      </p:sp>
    </p:spTree>
    <p:extLst>
      <p:ext uri="{BB962C8B-B14F-4D97-AF65-F5344CB8AC3E}">
        <p14:creationId xmlns:p14="http://schemas.microsoft.com/office/powerpoint/2010/main" val="204843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38</a:t>
            </a:fld>
            <a:endParaRPr lang="en-US" dirty="0"/>
          </a:p>
        </p:txBody>
      </p:sp>
    </p:spTree>
    <p:extLst>
      <p:ext uri="{BB962C8B-B14F-4D97-AF65-F5344CB8AC3E}">
        <p14:creationId xmlns:p14="http://schemas.microsoft.com/office/powerpoint/2010/main" val="2182294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39</a:t>
            </a:fld>
            <a:endParaRPr lang="en-US" dirty="0"/>
          </a:p>
        </p:txBody>
      </p:sp>
    </p:spTree>
    <p:extLst>
      <p:ext uri="{BB962C8B-B14F-4D97-AF65-F5344CB8AC3E}">
        <p14:creationId xmlns:p14="http://schemas.microsoft.com/office/powerpoint/2010/main" val="263512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40</a:t>
            </a:fld>
            <a:endParaRPr lang="en-US" dirty="0"/>
          </a:p>
        </p:txBody>
      </p:sp>
    </p:spTree>
    <p:extLst>
      <p:ext uri="{BB962C8B-B14F-4D97-AF65-F5344CB8AC3E}">
        <p14:creationId xmlns:p14="http://schemas.microsoft.com/office/powerpoint/2010/main" val="3626790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42</a:t>
            </a:fld>
            <a:endParaRPr lang="en-US" dirty="0"/>
          </a:p>
        </p:txBody>
      </p:sp>
    </p:spTree>
    <p:extLst>
      <p:ext uri="{BB962C8B-B14F-4D97-AF65-F5344CB8AC3E}">
        <p14:creationId xmlns:p14="http://schemas.microsoft.com/office/powerpoint/2010/main" val="1477252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43</a:t>
            </a:fld>
            <a:endParaRPr lang="en-US" dirty="0"/>
          </a:p>
        </p:txBody>
      </p:sp>
    </p:spTree>
    <p:extLst>
      <p:ext uri="{BB962C8B-B14F-4D97-AF65-F5344CB8AC3E}">
        <p14:creationId xmlns:p14="http://schemas.microsoft.com/office/powerpoint/2010/main" val="4019429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44</a:t>
            </a:fld>
            <a:endParaRPr lang="en-US" dirty="0"/>
          </a:p>
        </p:txBody>
      </p:sp>
    </p:spTree>
    <p:extLst>
      <p:ext uri="{BB962C8B-B14F-4D97-AF65-F5344CB8AC3E}">
        <p14:creationId xmlns:p14="http://schemas.microsoft.com/office/powerpoint/2010/main" val="1632649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45</a:t>
            </a:fld>
            <a:endParaRPr lang="en-US" dirty="0"/>
          </a:p>
        </p:txBody>
      </p:sp>
    </p:spTree>
    <p:extLst>
      <p:ext uri="{BB962C8B-B14F-4D97-AF65-F5344CB8AC3E}">
        <p14:creationId xmlns:p14="http://schemas.microsoft.com/office/powerpoint/2010/main" val="96005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5</a:t>
            </a:fld>
            <a:endParaRPr lang="es-ES_tradnl"/>
          </a:p>
        </p:txBody>
      </p:sp>
    </p:spTree>
    <p:extLst>
      <p:ext uri="{BB962C8B-B14F-4D97-AF65-F5344CB8AC3E}">
        <p14:creationId xmlns:p14="http://schemas.microsoft.com/office/powerpoint/2010/main" val="3069714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00" dirty="0">
                <a:latin typeface="Helvetica LT Std"/>
                <a:hlinkClick r:id="rId3"/>
              </a:rPr>
              <a:t>https://datos.gov.co/</a:t>
            </a:r>
            <a:endParaRPr lang="es-CO" sz="1000" dirty="0">
              <a:latin typeface="Helvetica LT Std"/>
            </a:endParaRPr>
          </a:p>
          <a:p>
            <a:r>
              <a:rPr lang="es-CO" sz="1000" dirty="0">
                <a:latin typeface="Helvetica LT Std"/>
              </a:rPr>
              <a:t>Usuario: </a:t>
            </a:r>
            <a:r>
              <a:rPr lang="es-CO" sz="1000" dirty="0">
                <a:latin typeface="Helvetica LT Std"/>
                <a:hlinkClick r:id="rId4"/>
              </a:rPr>
              <a:t>capacitacionmintic@gmail.com</a:t>
            </a:r>
            <a:endParaRPr lang="es-CO" sz="1000" dirty="0">
              <a:latin typeface="Helvetica LT Std"/>
            </a:endParaRPr>
          </a:p>
          <a:p>
            <a:r>
              <a:rPr lang="es-CO" sz="1000" dirty="0">
                <a:latin typeface="Helvetica LT Std"/>
              </a:rPr>
              <a:t>Clave: Mintic2016*</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46</a:t>
            </a:fld>
            <a:endParaRPr lang="es-ES_tradnl"/>
          </a:p>
        </p:txBody>
      </p:sp>
    </p:spTree>
    <p:extLst>
      <p:ext uri="{BB962C8B-B14F-4D97-AF65-F5344CB8AC3E}">
        <p14:creationId xmlns:p14="http://schemas.microsoft.com/office/powerpoint/2010/main" val="3353901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48</a:t>
            </a:fld>
            <a:endParaRPr lang="en-US" dirty="0"/>
          </a:p>
        </p:txBody>
      </p:sp>
    </p:spTree>
    <p:extLst>
      <p:ext uri="{BB962C8B-B14F-4D97-AF65-F5344CB8AC3E}">
        <p14:creationId xmlns:p14="http://schemas.microsoft.com/office/powerpoint/2010/main" val="2755566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49</a:t>
            </a:fld>
            <a:endParaRPr lang="en-US" dirty="0"/>
          </a:p>
        </p:txBody>
      </p:sp>
    </p:spTree>
    <p:extLst>
      <p:ext uri="{BB962C8B-B14F-4D97-AF65-F5344CB8AC3E}">
        <p14:creationId xmlns:p14="http://schemas.microsoft.com/office/powerpoint/2010/main" val="2396631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50</a:t>
            </a:fld>
            <a:endParaRPr lang="en-US" dirty="0"/>
          </a:p>
        </p:txBody>
      </p:sp>
    </p:spTree>
    <p:extLst>
      <p:ext uri="{BB962C8B-B14F-4D97-AF65-F5344CB8AC3E}">
        <p14:creationId xmlns:p14="http://schemas.microsoft.com/office/powerpoint/2010/main" val="871642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53</a:t>
            </a:fld>
            <a:endParaRPr lang="en-US" dirty="0"/>
          </a:p>
        </p:txBody>
      </p:sp>
    </p:spTree>
    <p:extLst>
      <p:ext uri="{BB962C8B-B14F-4D97-AF65-F5344CB8AC3E}">
        <p14:creationId xmlns:p14="http://schemas.microsoft.com/office/powerpoint/2010/main" val="4001818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56</a:t>
            </a:fld>
            <a:endParaRPr lang="en-US" dirty="0"/>
          </a:p>
        </p:txBody>
      </p:sp>
    </p:spTree>
    <p:extLst>
      <p:ext uri="{BB962C8B-B14F-4D97-AF65-F5344CB8AC3E}">
        <p14:creationId xmlns:p14="http://schemas.microsoft.com/office/powerpoint/2010/main" val="4265419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57</a:t>
            </a:fld>
            <a:endParaRPr lang="en-US" dirty="0"/>
          </a:p>
        </p:txBody>
      </p:sp>
    </p:spTree>
    <p:extLst>
      <p:ext uri="{BB962C8B-B14F-4D97-AF65-F5344CB8AC3E}">
        <p14:creationId xmlns:p14="http://schemas.microsoft.com/office/powerpoint/2010/main" val="2633726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58</a:t>
            </a:fld>
            <a:endParaRPr lang="en-US" dirty="0"/>
          </a:p>
        </p:txBody>
      </p:sp>
    </p:spTree>
    <p:extLst>
      <p:ext uri="{BB962C8B-B14F-4D97-AF65-F5344CB8AC3E}">
        <p14:creationId xmlns:p14="http://schemas.microsoft.com/office/powerpoint/2010/main" val="1549259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59</a:t>
            </a:fld>
            <a:endParaRPr lang="en-US" dirty="0"/>
          </a:p>
        </p:txBody>
      </p:sp>
    </p:spTree>
    <p:extLst>
      <p:ext uri="{BB962C8B-B14F-4D97-AF65-F5344CB8AC3E}">
        <p14:creationId xmlns:p14="http://schemas.microsoft.com/office/powerpoint/2010/main" val="3480708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60</a:t>
            </a:fld>
            <a:endParaRPr lang="en-US" dirty="0"/>
          </a:p>
        </p:txBody>
      </p:sp>
    </p:spTree>
    <p:extLst>
      <p:ext uri="{BB962C8B-B14F-4D97-AF65-F5344CB8AC3E}">
        <p14:creationId xmlns:p14="http://schemas.microsoft.com/office/powerpoint/2010/main" val="2905555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err="1">
                <a:solidFill>
                  <a:schemeClr val="tx1"/>
                </a:solidFill>
                <a:effectLst/>
                <a:latin typeface="+mn-lt"/>
                <a:ea typeface="+mn-ea"/>
                <a:cs typeface="+mn-cs"/>
              </a:rPr>
              <a:t>Mintic</a:t>
            </a:r>
            <a:r>
              <a:rPr lang="es-CO" sz="936" kern="1200" dirty="0">
                <a:solidFill>
                  <a:schemeClr val="tx1"/>
                </a:solidFill>
                <a:effectLst/>
                <a:latin typeface="+mn-lt"/>
                <a:ea typeface="+mn-ea"/>
                <a:cs typeface="+mn-cs"/>
              </a:rPr>
              <a:t> a través del Plan Vive Digital 2010-2014 hizo posible que Colombia diera  un gran salto tecnológico a través de la masificación del uso del internet  y ahora a través del Plan Vive Digital para la Gente  2014-2018, nos hemos trazado dos  grandes retos</a:t>
            </a:r>
          </a:p>
          <a:p>
            <a:r>
              <a:rPr lang="es-CO" sz="936" kern="1200" dirty="0">
                <a:solidFill>
                  <a:schemeClr val="tx1"/>
                </a:solidFill>
                <a:effectLst/>
                <a:latin typeface="+mn-lt"/>
                <a:ea typeface="+mn-ea"/>
                <a:cs typeface="+mn-cs"/>
              </a:rPr>
              <a:t> </a:t>
            </a:r>
          </a:p>
          <a:p>
            <a:pPr lvl="0"/>
            <a:r>
              <a:rPr lang="es-CO" sz="936" kern="1200" dirty="0">
                <a:solidFill>
                  <a:schemeClr val="tx1"/>
                </a:solidFill>
                <a:effectLst/>
                <a:latin typeface="+mn-lt"/>
                <a:ea typeface="+mn-ea"/>
                <a:cs typeface="+mn-cs"/>
              </a:rPr>
              <a:t>Convertir a Colombia en líder mundial en el desarrollo de aplicaciones de alto impacto social. </a:t>
            </a:r>
          </a:p>
          <a:p>
            <a:pPr lvl="0"/>
            <a:r>
              <a:rPr lang="es-CO" sz="936" kern="1200" dirty="0">
                <a:solidFill>
                  <a:schemeClr val="tx1"/>
                </a:solidFill>
                <a:effectLst/>
                <a:latin typeface="+mn-lt"/>
                <a:ea typeface="+mn-ea"/>
                <a:cs typeface="+mn-cs"/>
              </a:rPr>
              <a:t>Tener el Gobierno más eficiente y transparente gracias a al uso de las TIC.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Para lograr estos objetivos, en Gobierno en línea través de 4 componentes busca mejorar la relación entre el Gobierno y ciudadanos y mejorar la eficiencia de las entidades públicas gracias al uso de las TIC</a:t>
            </a:r>
          </a:p>
          <a:p>
            <a:r>
              <a:rPr lang="es-CO" sz="936" kern="1200" dirty="0">
                <a:solidFill>
                  <a:schemeClr val="tx1"/>
                </a:solidFill>
                <a:effectLst/>
                <a:latin typeface="+mn-lt"/>
                <a:ea typeface="+mn-ea"/>
                <a:cs typeface="+mn-cs"/>
              </a:rPr>
              <a:t> </a:t>
            </a:r>
          </a:p>
          <a:p>
            <a:pPr lvl="0"/>
            <a:r>
              <a:rPr lang="es-CO" sz="936" kern="1200" dirty="0">
                <a:solidFill>
                  <a:schemeClr val="tx1"/>
                </a:solidFill>
                <a:effectLst/>
                <a:latin typeface="+mn-lt"/>
                <a:ea typeface="+mn-ea"/>
                <a:cs typeface="+mn-cs"/>
              </a:rPr>
              <a:t>TIC para el Gobierno Abierto: Busca construir un Estado más transparente y colaborativo, donde los ciudadanos participan activamente en la toma de decisiones gracias a las TIC.</a:t>
            </a:r>
          </a:p>
          <a:p>
            <a:pPr lvl="0"/>
            <a:r>
              <a:rPr lang="es-CO" sz="936" kern="1200" dirty="0">
                <a:solidFill>
                  <a:schemeClr val="tx1"/>
                </a:solidFill>
                <a:effectLst/>
                <a:latin typeface="+mn-lt"/>
                <a:ea typeface="+mn-ea"/>
                <a:cs typeface="+mn-cs"/>
              </a:rPr>
              <a:t>TIC para servicios: Busca crear trámites y servicios en línea para responder a las necesidades más apremiantes de los ciudadanos.</a:t>
            </a:r>
          </a:p>
          <a:p>
            <a:pPr lvl="0"/>
            <a:r>
              <a:rPr lang="es-CO" sz="936" kern="1200" dirty="0">
                <a:solidFill>
                  <a:schemeClr val="tx1"/>
                </a:solidFill>
                <a:effectLst/>
                <a:latin typeface="+mn-lt"/>
                <a:ea typeface="+mn-ea"/>
                <a:cs typeface="+mn-cs"/>
              </a:rPr>
              <a:t>TIC para la gestión: Busca darle un uso estratégico a la tecnología para hacer más eficaz la gestión administrativa. Buscamos un estado que responda más rápidamente a las necesidades de la ciudadanía</a:t>
            </a:r>
          </a:p>
          <a:p>
            <a:pPr lvl="0"/>
            <a:r>
              <a:rPr lang="es-CO" sz="936" kern="1200" dirty="0">
                <a:solidFill>
                  <a:schemeClr val="tx1"/>
                </a:solidFill>
                <a:effectLst/>
                <a:latin typeface="+mn-lt"/>
                <a:ea typeface="+mn-ea"/>
                <a:cs typeface="+mn-cs"/>
              </a:rPr>
              <a:t>Seguridad y privacidad de la información: Busca guardar los datos de los ciudadanos como un tesoro, garantizando la seguridad de la información.</a:t>
            </a:r>
          </a:p>
          <a:p>
            <a:r>
              <a:rPr lang="es-CO" sz="936" kern="1200" dirty="0">
                <a:solidFill>
                  <a:schemeClr val="tx1"/>
                </a:solidFill>
                <a:effectLst/>
                <a:latin typeface="+mn-lt"/>
                <a:ea typeface="+mn-ea"/>
                <a:cs typeface="+mn-cs"/>
              </a:rPr>
              <a:t>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6</a:t>
            </a:fld>
            <a:endParaRPr lang="es-ES_tradnl"/>
          </a:p>
        </p:txBody>
      </p:sp>
    </p:spTree>
    <p:extLst>
      <p:ext uri="{BB962C8B-B14F-4D97-AF65-F5344CB8AC3E}">
        <p14:creationId xmlns:p14="http://schemas.microsoft.com/office/powerpoint/2010/main" val="287116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61</a:t>
            </a:fld>
            <a:endParaRPr lang="en-US" dirty="0"/>
          </a:p>
        </p:txBody>
      </p:sp>
    </p:spTree>
    <p:extLst>
      <p:ext uri="{BB962C8B-B14F-4D97-AF65-F5344CB8AC3E}">
        <p14:creationId xmlns:p14="http://schemas.microsoft.com/office/powerpoint/2010/main" val="336942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De acuerdo con el Banco Mundial, el concepto de Datos Abiertos es entendido como una práctica basada en la idea de que los datos o la información creados por la Gobierno  pertenecen a la sociedad. Dicha información es compartida, a través de una plataforma web, sin ninguna forma de protección legal en formatos abiertos y estándares con una estructura de fácil comprensión para que la misma pueda ser utilizada por los ciudadanos. Dado que son financiados y recopilados con dinero público, la información contenida en estos datos es pública y debe estar a disposición de cualquier ciudadano y para cualquier fin.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En el contexto colombiano, la Ley 1712 de 2014 “Transparencia y del Derecho de Acceso a la Información Pública Nacional” se ha definido como datos abiertos: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aquellos datos primarios o sin procesar, que se encuentran en formatos estándar e interoperables que facilitan su acceso y reutilización, los cuales están bajo la custodia de las entidades públicas o privadas que cumplen con funciones públicas y que son puestos a disposición de cualquier ciudadano, de forma libre y sin restricciones, con el fin de que terceros puedan reutilizarlos y crear servicios derivados de los mismos”.</a:t>
            </a:r>
          </a:p>
          <a:p>
            <a:endParaRPr lang="es-ES_tradnl"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7</a:t>
            </a:fld>
            <a:endParaRPr lang="es-ES_tradnl"/>
          </a:p>
        </p:txBody>
      </p:sp>
    </p:spTree>
    <p:extLst>
      <p:ext uri="{BB962C8B-B14F-4D97-AF65-F5344CB8AC3E}">
        <p14:creationId xmlns:p14="http://schemas.microsoft.com/office/powerpoint/2010/main" val="96803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i="1" dirty="0"/>
              <a:t>Completos:</a:t>
            </a:r>
            <a:r>
              <a:rPr lang="es-ES" dirty="0"/>
              <a:t> Todos los datos públicos deben estar disponibles. Los datos públicos no contemplan datos privados ni limitaciones de seguridad o privilegios.</a:t>
            </a:r>
            <a:endParaRPr lang="es-CO" dirty="0"/>
          </a:p>
          <a:p>
            <a:pPr eaLnBrk="1" hangingPunct="1">
              <a:spcBef>
                <a:spcPct val="0"/>
              </a:spcBef>
            </a:pPr>
            <a:r>
              <a:rPr lang="es-ES" i="1" dirty="0"/>
              <a:t>Primarios:</a:t>
            </a:r>
            <a:r>
              <a:rPr lang="es-ES" dirty="0"/>
              <a:t> Los datos deben ser recolectados en la fuente de origen, con el nivel de granularidad más alto posible, no en forma agregada ni modificada.</a:t>
            </a:r>
            <a:endParaRPr lang="es-CO" dirty="0"/>
          </a:p>
          <a:p>
            <a:pPr eaLnBrk="1" hangingPunct="1">
              <a:spcBef>
                <a:spcPct val="0"/>
              </a:spcBef>
            </a:pPr>
            <a:r>
              <a:rPr lang="es-ES" i="1" dirty="0"/>
              <a:t>Oportunos:</a:t>
            </a:r>
            <a:r>
              <a:rPr lang="es-ES" dirty="0"/>
              <a:t> Los datos deben estar disponibles tan rápido como sea necesario para garantizar el valor de los mismos.</a:t>
            </a:r>
            <a:endParaRPr lang="es-CO" dirty="0"/>
          </a:p>
          <a:p>
            <a:pPr eaLnBrk="1" hangingPunct="1">
              <a:spcBef>
                <a:spcPct val="0"/>
              </a:spcBef>
            </a:pPr>
            <a:r>
              <a:rPr lang="es-ES" i="1" dirty="0"/>
              <a:t>Accesibles:</a:t>
            </a:r>
            <a:r>
              <a:rPr lang="es-ES" dirty="0"/>
              <a:t> Los datos deben estar disponibles para el rango más amplio de usuarios y para el rango más amplio de propósitos.</a:t>
            </a:r>
            <a:endParaRPr lang="es-CO" dirty="0"/>
          </a:p>
          <a:p>
            <a:pPr eaLnBrk="1" hangingPunct="1">
              <a:spcBef>
                <a:spcPct val="0"/>
              </a:spcBef>
            </a:pPr>
            <a:r>
              <a:rPr lang="es-ES" i="1" dirty="0"/>
              <a:t>Procesables por máquinas:</a:t>
            </a:r>
            <a:r>
              <a:rPr lang="es-ES" dirty="0"/>
              <a:t> Los datos deben estar estructurados razonablemente para permitir un procesamiento automático.</a:t>
            </a:r>
            <a:endParaRPr lang="es-CO" dirty="0"/>
          </a:p>
          <a:p>
            <a:pPr eaLnBrk="1" hangingPunct="1">
              <a:spcBef>
                <a:spcPct val="0"/>
              </a:spcBef>
            </a:pPr>
            <a:r>
              <a:rPr lang="es-ES" i="1" dirty="0"/>
              <a:t>No discriminatorios:</a:t>
            </a:r>
            <a:r>
              <a:rPr lang="es-ES" dirty="0"/>
              <a:t> Los datos deben estar disponibles para cualquiera persona, sin requerir un registro.</a:t>
            </a:r>
            <a:endParaRPr lang="es-CO" dirty="0"/>
          </a:p>
          <a:p>
            <a:pPr eaLnBrk="1" hangingPunct="1">
              <a:spcBef>
                <a:spcPct val="0"/>
              </a:spcBef>
            </a:pPr>
            <a:r>
              <a:rPr lang="es-ES" i="1" dirty="0"/>
              <a:t>No propietarios: L</a:t>
            </a:r>
            <a:r>
              <a:rPr lang="es-ES" dirty="0"/>
              <a:t>os datos deben estar disponibles en un formato sobre el cual ninguna entidad tiene un control exclusivo.</a:t>
            </a:r>
            <a:endParaRPr lang="es-CO" dirty="0"/>
          </a:p>
          <a:p>
            <a:pPr eaLnBrk="1" hangingPunct="1">
              <a:spcBef>
                <a:spcPct val="0"/>
              </a:spcBef>
            </a:pPr>
            <a:r>
              <a:rPr lang="es-ES" i="1" dirty="0"/>
              <a:t>Libres de licencias:</a:t>
            </a:r>
            <a:r>
              <a:rPr lang="es-ES" dirty="0"/>
              <a:t> Los datos no deben estar sujetos a ningún derecho de autor, patente, marca registrada o regulaciones de acuerdo de secreto. Se podrán permitir restricciones razonables de privacidad, seguridad o privilegios.</a:t>
            </a:r>
            <a:endParaRPr lang="es-CO" dirty="0"/>
          </a:p>
          <a:p>
            <a:pPr eaLnBrk="1" hangingPunct="1">
              <a:spcBef>
                <a:spcPct val="0"/>
              </a:spcBef>
            </a:pPr>
            <a:endParaRPr lang="es-CO" dirty="0"/>
          </a:p>
          <a:p>
            <a:endParaRPr lang="es-CO" sz="10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8</a:t>
            </a:fld>
            <a:endParaRPr lang="es-ES_tradnl"/>
          </a:p>
        </p:txBody>
      </p:sp>
    </p:spTree>
    <p:extLst>
      <p:ext uri="{BB962C8B-B14F-4D97-AF65-F5344CB8AC3E}">
        <p14:creationId xmlns:p14="http://schemas.microsoft.com/office/powerpoint/2010/main" val="400493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En esta diapositiva podemos un ejemplo de datos abiertos correspondiente a los resultados de las elecciones nacionales publicados en el portal de datos abiertos por la </a:t>
            </a:r>
            <a:r>
              <a:rPr lang="es-CO" sz="936" kern="1200" dirty="0" err="1">
                <a:solidFill>
                  <a:schemeClr val="tx1"/>
                </a:solidFill>
                <a:effectLst/>
                <a:latin typeface="+mn-lt"/>
                <a:ea typeface="+mn-ea"/>
                <a:cs typeface="+mn-cs"/>
              </a:rPr>
              <a:t>Registraduría</a:t>
            </a:r>
            <a:r>
              <a:rPr lang="es-CO" sz="936" kern="1200" dirty="0">
                <a:solidFill>
                  <a:schemeClr val="tx1"/>
                </a:solidFill>
                <a:effectLst/>
                <a:latin typeface="+mn-lt"/>
                <a:ea typeface="+mn-ea"/>
                <a:cs typeface="+mn-cs"/>
              </a:rPr>
              <a:t> nacional del estado civil, dado que los datos deben publicarse de manera estructurada (Filas y columnas) y en formatos abiertos, es decir, </a:t>
            </a:r>
            <a:r>
              <a:rPr lang="es-CO" sz="936" kern="1200" dirty="0" err="1">
                <a:solidFill>
                  <a:schemeClr val="tx1"/>
                </a:solidFill>
                <a:effectLst/>
                <a:latin typeface="+mn-lt"/>
                <a:ea typeface="+mn-ea"/>
                <a:cs typeface="+mn-cs"/>
              </a:rPr>
              <a:t>csv</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txt</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xml</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json</a:t>
            </a:r>
            <a:r>
              <a:rPr lang="es-CO" sz="936" kern="1200" dirty="0">
                <a:solidFill>
                  <a:schemeClr val="tx1"/>
                </a:solidFill>
                <a:effectLst/>
                <a:latin typeface="+mn-lt"/>
                <a:ea typeface="+mn-ea"/>
                <a:cs typeface="+mn-cs"/>
              </a:rPr>
              <a:t>. Los datos publicados en </a:t>
            </a:r>
            <a:r>
              <a:rPr lang="es-CO" sz="936" kern="1200" dirty="0" err="1">
                <a:solidFill>
                  <a:schemeClr val="tx1"/>
                </a:solidFill>
                <a:effectLst/>
                <a:latin typeface="+mn-lt"/>
                <a:ea typeface="+mn-ea"/>
                <a:cs typeface="+mn-cs"/>
              </a:rPr>
              <a:t>pdf</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jgp</a:t>
            </a:r>
            <a:r>
              <a:rPr lang="es-CO" sz="936" kern="1200" dirty="0">
                <a:solidFill>
                  <a:schemeClr val="tx1"/>
                </a:solidFill>
                <a:effectLst/>
                <a:latin typeface="+mn-lt"/>
                <a:ea typeface="+mn-ea"/>
                <a:cs typeface="+mn-cs"/>
              </a:rPr>
              <a:t> o </a:t>
            </a:r>
            <a:r>
              <a:rPr lang="es-CO" sz="936" kern="1200" dirty="0" err="1">
                <a:solidFill>
                  <a:schemeClr val="tx1"/>
                </a:solidFill>
                <a:effectLst/>
                <a:latin typeface="+mn-lt"/>
                <a:ea typeface="+mn-ea"/>
                <a:cs typeface="+mn-cs"/>
              </a:rPr>
              <a:t>ppt</a:t>
            </a:r>
            <a:r>
              <a:rPr lang="es-CO" sz="936" kern="1200" dirty="0">
                <a:solidFill>
                  <a:schemeClr val="tx1"/>
                </a:solidFill>
                <a:effectLst/>
                <a:latin typeface="+mn-lt"/>
                <a:ea typeface="+mn-ea"/>
                <a:cs typeface="+mn-cs"/>
              </a:rPr>
              <a:t> no son considerados abiertos</a:t>
            </a:r>
            <a:endParaRPr lang="es-ES_tradnl"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10</a:t>
            </a:fld>
            <a:endParaRPr lang="es-ES_tradnl"/>
          </a:p>
        </p:txBody>
      </p:sp>
    </p:spTree>
    <p:extLst>
      <p:ext uri="{BB962C8B-B14F-4D97-AF65-F5344CB8AC3E}">
        <p14:creationId xmlns:p14="http://schemas.microsoft.com/office/powerpoint/2010/main" val="38901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La ley establece que la información pública puede ser exceptuada por daños a los derechos de las personas naturales o jurídicas cuando la misma sea clasificada, razón por la cual, el acceso a la misma podrá ser rechazado, siempre que el acceso pudiere causar un daño a los siguientes derechos:</a:t>
            </a:r>
          </a:p>
          <a:p>
            <a:pPr lvl="0"/>
            <a:r>
              <a:rPr lang="es-CO" sz="936" kern="1200" dirty="0">
                <a:solidFill>
                  <a:schemeClr val="tx1"/>
                </a:solidFill>
                <a:effectLst/>
                <a:latin typeface="+mn-lt"/>
                <a:ea typeface="+mn-ea"/>
                <a:cs typeface="+mn-cs"/>
              </a:rPr>
              <a:t>El derecho de toda persona a la intimidad, bajo las limitaciones propias que impone la condición de servidor público, en concordancia con lo estipulado;</a:t>
            </a:r>
          </a:p>
          <a:p>
            <a:pPr lvl="0"/>
            <a:r>
              <a:rPr lang="es-CO" sz="936" kern="1200" dirty="0">
                <a:solidFill>
                  <a:schemeClr val="tx1"/>
                </a:solidFill>
                <a:effectLst/>
                <a:latin typeface="+mn-lt"/>
                <a:ea typeface="+mn-ea"/>
                <a:cs typeface="+mn-cs"/>
              </a:rPr>
              <a:t>El derecho de toda persona a la vida, la salud o la seguridad; </a:t>
            </a:r>
          </a:p>
          <a:p>
            <a:pPr lvl="0"/>
            <a:r>
              <a:rPr lang="es-CO" sz="936" kern="1200" dirty="0">
                <a:solidFill>
                  <a:schemeClr val="tx1"/>
                </a:solidFill>
                <a:effectLst/>
                <a:latin typeface="+mn-lt"/>
                <a:ea typeface="+mn-ea"/>
                <a:cs typeface="+mn-cs"/>
              </a:rPr>
              <a:t>Los secretos comerciales, industriales y profesionales, así como los estipulados en el parágrafo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11</a:t>
            </a:fld>
            <a:endParaRPr lang="es-ES_tradnl"/>
          </a:p>
        </p:txBody>
      </p:sp>
    </p:spTree>
    <p:extLst>
      <p:ext uri="{BB962C8B-B14F-4D97-AF65-F5344CB8AC3E}">
        <p14:creationId xmlns:p14="http://schemas.microsoft.com/office/powerpoint/2010/main" val="391920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s-ES_tradnl"/>
              <a:t>Clic para editar título</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58944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60049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1530833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rata_16x9_Content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071562" y="501250"/>
            <a:ext cx="7800976" cy="479476"/>
          </a:xfrm>
          <a:prstGeom prst="rect">
            <a:avLst/>
          </a:prstGeom>
        </p:spPr>
        <p:txBody>
          <a:bodyPr lIns="0" anchor="t"/>
          <a:lstStyle>
            <a:lvl1pPr>
              <a:defRPr baseline="0">
                <a:solidFill>
                  <a:schemeClr val="tx1">
                    <a:lumMod val="50000"/>
                    <a:lumOff val="50000"/>
                  </a:schemeClr>
                </a:solidFill>
              </a:defRPr>
            </a:lvl1pPr>
          </a:lstStyle>
          <a:p>
            <a:r>
              <a:rPr lang="en-US" dirty="0"/>
              <a:t>Slide Title</a:t>
            </a:r>
          </a:p>
        </p:txBody>
      </p:sp>
      <p:sp>
        <p:nvSpPr>
          <p:cNvPr id="3" name="Text Placeholder 2"/>
          <p:cNvSpPr>
            <a:spLocks noGrp="1"/>
          </p:cNvSpPr>
          <p:nvPr>
            <p:ph type="body" sz="quarter" idx="12" hasCustomPrompt="1"/>
          </p:nvPr>
        </p:nvSpPr>
        <p:spPr>
          <a:xfrm>
            <a:off x="1071563" y="991968"/>
            <a:ext cx="7800975" cy="366448"/>
          </a:xfrm>
          <a:prstGeom prst="rect">
            <a:avLst/>
          </a:prstGeom>
        </p:spPr>
        <p:txBody>
          <a:bodyPr lIns="0"/>
          <a:lstStyle>
            <a:lvl1pPr algn="l">
              <a:defRPr sz="1800">
                <a:solidFill>
                  <a:srgbClr val="EE1C24"/>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Slide Subtitle</a:t>
            </a:r>
          </a:p>
        </p:txBody>
      </p:sp>
      <p:sp>
        <p:nvSpPr>
          <p:cNvPr id="5" name="Text Placeholder 4"/>
          <p:cNvSpPr>
            <a:spLocks noGrp="1"/>
          </p:cNvSpPr>
          <p:nvPr>
            <p:ph type="body" sz="quarter" idx="13" hasCustomPrompt="1"/>
          </p:nvPr>
        </p:nvSpPr>
        <p:spPr>
          <a:xfrm>
            <a:off x="1071563" y="1752865"/>
            <a:ext cx="7800975" cy="3660510"/>
          </a:xfrm>
          <a:prstGeom prst="rect">
            <a:avLst/>
          </a:prstGeom>
        </p:spPr>
        <p:txBody>
          <a:bodyPr lIns="0"/>
          <a:lstStyle>
            <a:lvl1pPr algn="l">
              <a:lnSpc>
                <a:spcPct val="100000"/>
              </a:lnSpc>
              <a:spcBef>
                <a:spcPts val="0"/>
              </a:spcBef>
              <a:spcAft>
                <a:spcPts val="450"/>
              </a:spcAft>
              <a:defRPr sz="1500" baseline="0">
                <a:solidFill>
                  <a:schemeClr val="tx1"/>
                </a:solidFill>
                <a:latin typeface="+mn-lt"/>
              </a:defRPr>
            </a:lvl1pPr>
          </a:lstStyle>
          <a:p>
            <a:pPr lvl="0"/>
            <a:r>
              <a:rPr lang="en-US" dirty="0"/>
              <a:t>Body Content</a:t>
            </a:r>
          </a:p>
        </p:txBody>
      </p:sp>
    </p:spTree>
    <p:extLst>
      <p:ext uri="{BB962C8B-B14F-4D97-AF65-F5344CB8AC3E}">
        <p14:creationId xmlns:p14="http://schemas.microsoft.com/office/powerpoint/2010/main" val="33033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53502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s-ES_tradnl"/>
              <a:t>Clic para editar título</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69175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192542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2087563"/>
            <a:ext cx="3868340"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0" y="2087563"/>
            <a:ext cx="3887391"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10706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199944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77758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144006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8152EB1-C82B-1F41-AE39-BCA178D32BAA}" type="datetimeFigureOut">
              <a:rPr lang="es-ES_tradnl" smtClean="0"/>
              <a:t>10/08/2016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96625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8152EB1-C82B-1F41-AE39-BCA178D32BAA}" type="datetimeFigureOut">
              <a:rPr lang="es-ES_tradnl" smtClean="0"/>
              <a:t>10/08/2016</a:t>
            </a:fld>
            <a:endParaRPr lang="es-ES_tradnl"/>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600DF49-1FCD-2748-A6D6-9719C21A66DB}" type="slidenum">
              <a:rPr lang="es-ES_tradnl" smtClean="0"/>
              <a:t>‹#›</a:t>
            </a:fld>
            <a:endParaRPr lang="es-ES_tradnl"/>
          </a:p>
        </p:txBody>
      </p:sp>
    </p:spTree>
    <p:extLst>
      <p:ext uri="{BB962C8B-B14F-4D97-AF65-F5344CB8AC3E}">
        <p14:creationId xmlns:p14="http://schemas.microsoft.com/office/powerpoint/2010/main" val="20734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data.nasa.gov/data" TargetMode="External"/><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support.socrata.com/hc/en-us/articles/202949918-Importing-Data-Types-and-You-"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82.tmp"/></Relationships>
</file>

<file path=ppt/slides/_rels/slide5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85.gif"/><Relationship Id="rId4" Type="http://schemas.openxmlformats.org/officeDocument/2006/relationships/image" Target="../media/image84.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support.socrata.com/hc/en-us/categories/200161228-Open-Data"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83458" y="4630994"/>
            <a:ext cx="9866671" cy="1445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itle 27"/>
          <p:cNvSpPr>
            <a:spLocks noGrp="1"/>
          </p:cNvSpPr>
          <p:nvPr>
            <p:ph type="title"/>
          </p:nvPr>
        </p:nvSpPr>
        <p:spPr>
          <a:xfrm>
            <a:off x="2033985" y="1596283"/>
            <a:ext cx="5468853" cy="479476"/>
          </a:xfrm>
        </p:spPr>
        <p:txBody>
          <a:bodyPr vert="horz" lIns="0" tIns="34290" rIns="68580" bIns="34290" rtlCol="0" anchor="t">
            <a:noAutofit/>
          </a:bodyPr>
          <a:lstStyle/>
          <a:p>
            <a:r>
              <a:rPr lang="es-MX" sz="6000" b="1" dirty="0">
                <a:solidFill>
                  <a:schemeClr val="bg1"/>
                </a:solidFill>
                <a:latin typeface="Bebas Neue" charset="0"/>
                <a:ea typeface="Bebas Neue" charset="0"/>
                <a:cs typeface="Bebas Neue" charset="0"/>
              </a:rPr>
              <a:t>Introducción</a:t>
            </a:r>
          </a:p>
        </p:txBody>
      </p:sp>
    </p:spTree>
    <p:extLst>
      <p:ext uri="{BB962C8B-B14F-4D97-AF65-F5344CB8AC3E}">
        <p14:creationId xmlns:p14="http://schemas.microsoft.com/office/powerpoint/2010/main" val="405738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0038" y="200028"/>
            <a:ext cx="5572125" cy="1034129"/>
          </a:xfrm>
          <a:prstGeom prst="rect">
            <a:avLst/>
          </a:prstGeom>
          <a:noFill/>
        </p:spPr>
        <p:txBody>
          <a:bodyPr wrap="square" rtlCol="0">
            <a:spAutoFit/>
          </a:bodyPr>
          <a:lstStyle/>
          <a:p>
            <a:pPr>
              <a:lnSpc>
                <a:spcPct val="70000"/>
              </a:lnSpc>
            </a:pPr>
            <a:r>
              <a:rPr lang="es-ES" sz="3600">
                <a:solidFill>
                  <a:schemeClr val="bg1"/>
                </a:solidFill>
                <a:latin typeface="Bebas Neue" charset="0"/>
                <a:ea typeface="Bebas Neue" charset="0"/>
                <a:cs typeface="Bebas Neue" charset="0"/>
              </a:rPr>
              <a:t>Ejemplo de Datos Abiertos </a:t>
            </a:r>
          </a:p>
          <a:p>
            <a:endParaRPr lang="es-ES_tradnl" sz="3600" dirty="0">
              <a:solidFill>
                <a:schemeClr val="bg1"/>
              </a:solidFill>
              <a:latin typeface="Bebas Neue" charset="0"/>
              <a:ea typeface="Bebas Neue" charset="0"/>
              <a:cs typeface="Bebas Neue" charset="0"/>
            </a:endParaRPr>
          </a:p>
        </p:txBody>
      </p:sp>
      <p:sp>
        <p:nvSpPr>
          <p:cNvPr id="6" name="CuadroTexto 5"/>
          <p:cNvSpPr txBox="1"/>
          <p:nvPr/>
        </p:nvSpPr>
        <p:spPr>
          <a:xfrm>
            <a:off x="300038" y="985840"/>
            <a:ext cx="7600950" cy="350865"/>
          </a:xfrm>
          <a:prstGeom prst="rect">
            <a:avLst/>
          </a:prstGeom>
          <a:noFill/>
        </p:spPr>
        <p:txBody>
          <a:bodyPr wrap="square" rtlCol="0">
            <a:spAutoFit/>
          </a:bodyPr>
          <a:lstStyle/>
          <a:p>
            <a:pPr>
              <a:lnSpc>
                <a:spcPct val="70000"/>
              </a:lnSpc>
            </a:pPr>
            <a:r>
              <a:rPr lang="es-ES" sz="2400" dirty="0">
                <a:solidFill>
                  <a:schemeClr val="tx1">
                    <a:lumMod val="50000"/>
                    <a:lumOff val="50000"/>
                  </a:schemeClr>
                </a:solidFill>
                <a:latin typeface="Bebas Neue" charset="0"/>
                <a:ea typeface="Bebas Neue" charset="0"/>
                <a:cs typeface="Bebas Neue" charset="0"/>
              </a:rPr>
              <a:t>Resultados elecciones </a:t>
            </a:r>
            <a:r>
              <a:rPr lang="es-ES" sz="2400">
                <a:solidFill>
                  <a:schemeClr val="tx1">
                    <a:lumMod val="50000"/>
                    <a:lumOff val="50000"/>
                  </a:schemeClr>
                </a:solidFill>
                <a:latin typeface="Bebas Neue" charset="0"/>
                <a:ea typeface="Bebas Neue" charset="0"/>
                <a:cs typeface="Bebas Neue" charset="0"/>
              </a:rPr>
              <a:t>Nacionales 2014</a:t>
            </a:r>
            <a:endParaRPr lang="es-ES" sz="2400" dirty="0">
              <a:solidFill>
                <a:schemeClr val="tx1">
                  <a:lumMod val="50000"/>
                  <a:lumOff val="50000"/>
                </a:schemeClr>
              </a:solidFill>
              <a:latin typeface="Bebas Neue" charset="0"/>
              <a:ea typeface="Bebas Neue" charset="0"/>
              <a:cs typeface="Bebas Neue"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989" y="1336705"/>
            <a:ext cx="4699001" cy="3149571"/>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t="20105" r="31019" b="31105"/>
          <a:stretch/>
        </p:blipFill>
        <p:spPr>
          <a:xfrm>
            <a:off x="1021085" y="1706169"/>
            <a:ext cx="4271867" cy="2480738"/>
          </a:xfrm>
          <a:prstGeom prst="rect">
            <a:avLst/>
          </a:prstGeom>
        </p:spPr>
      </p:pic>
      <p:grpSp>
        <p:nvGrpSpPr>
          <p:cNvPr id="37" name="Agrupar 36"/>
          <p:cNvGrpSpPr/>
          <p:nvPr/>
        </p:nvGrpSpPr>
        <p:grpSpPr>
          <a:xfrm>
            <a:off x="5720085" y="1405512"/>
            <a:ext cx="2429303" cy="3080763"/>
            <a:chOff x="5994845" y="1394757"/>
            <a:chExt cx="2457831" cy="3116941"/>
          </a:xfrm>
        </p:grpSpPr>
        <p:pic>
          <p:nvPicPr>
            <p:cNvPr id="25" name="Imagen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330" y="3415584"/>
              <a:ext cx="1127760" cy="1066800"/>
            </a:xfrm>
            <a:prstGeom prst="rect">
              <a:avLst/>
            </a:prstGeom>
          </p:spPr>
        </p:pic>
        <p:pic>
          <p:nvPicPr>
            <p:cNvPr id="26" name="Imagen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6967" y="2415233"/>
              <a:ext cx="1097280" cy="1091184"/>
            </a:xfrm>
            <a:prstGeom prst="rect">
              <a:avLst/>
            </a:prstGeom>
          </p:spPr>
        </p:pic>
        <p:pic>
          <p:nvPicPr>
            <p:cNvPr id="27" name="Imagen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4845" y="1394757"/>
              <a:ext cx="1091184" cy="1091184"/>
            </a:xfrm>
            <a:prstGeom prst="rect">
              <a:avLst/>
            </a:prstGeom>
          </p:spPr>
        </p:pic>
        <p:pic>
          <p:nvPicPr>
            <p:cNvPr id="28" name="Imagen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8444" y="1434113"/>
              <a:ext cx="1085088" cy="1018032"/>
            </a:xfrm>
            <a:prstGeom prst="rect">
              <a:avLst/>
            </a:prstGeom>
          </p:spPr>
        </p:pic>
        <p:pic>
          <p:nvPicPr>
            <p:cNvPr id="29" name="Imagen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4668" y="3475378"/>
              <a:ext cx="1085088" cy="1036320"/>
            </a:xfrm>
            <a:prstGeom prst="rect">
              <a:avLst/>
            </a:prstGeom>
          </p:spPr>
        </p:pic>
        <p:pic>
          <p:nvPicPr>
            <p:cNvPr id="30" name="Imagen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9300" y="2448778"/>
              <a:ext cx="1103376" cy="1060704"/>
            </a:xfrm>
            <a:prstGeom prst="rect">
              <a:avLst/>
            </a:prstGeom>
          </p:spPr>
        </p:pic>
      </p:grpSp>
    </p:spTree>
    <p:extLst>
      <p:ext uri="{BB962C8B-B14F-4D97-AF65-F5344CB8AC3E}">
        <p14:creationId xmlns:p14="http://schemas.microsoft.com/office/powerpoint/2010/main" val="63115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08" y="834189"/>
            <a:ext cx="8819008" cy="4391418"/>
          </a:xfrm>
          <a:prstGeom prst="rect">
            <a:avLst/>
          </a:prstGeom>
        </p:spPr>
      </p:pic>
      <p:sp>
        <p:nvSpPr>
          <p:cNvPr id="5" name="CuadroTexto 4"/>
          <p:cNvSpPr txBox="1"/>
          <p:nvPr/>
        </p:nvSpPr>
        <p:spPr>
          <a:xfrm>
            <a:off x="1090863" y="3368842"/>
            <a:ext cx="1700463" cy="1200329"/>
          </a:xfrm>
          <a:prstGeom prst="rect">
            <a:avLst/>
          </a:prstGeom>
          <a:noFill/>
        </p:spPr>
        <p:txBody>
          <a:bodyPr wrap="square" rtlCol="0">
            <a:spAutoFit/>
          </a:bodyPr>
          <a:lstStyle/>
          <a:p>
            <a:pPr lvl="0" algn="ctr"/>
            <a:r>
              <a:rPr lang="es-ES" sz="1800" b="0" dirty="0">
                <a:solidFill>
                  <a:schemeClr val="bg1"/>
                </a:solidFill>
                <a:latin typeface="Helvetica" panose="020B0604020202020204" pitchFamily="34" charset="0"/>
                <a:cs typeface="Helvetica" panose="020B0604020202020204" pitchFamily="34" charset="0"/>
              </a:rPr>
              <a:t>El derecho de toda persona a la intimidad</a:t>
            </a:r>
            <a:endParaRPr lang="es-CO" sz="1800" dirty="0">
              <a:solidFill>
                <a:schemeClr val="bg1"/>
              </a:solidFill>
              <a:latin typeface="Helvetica" panose="020B0604020202020204" pitchFamily="34" charset="0"/>
              <a:cs typeface="Helvetica" panose="020B0604020202020204" pitchFamily="34" charset="0"/>
            </a:endParaRPr>
          </a:p>
          <a:p>
            <a:pPr algn="ctr"/>
            <a:endParaRPr lang="es-ES_tradnl" sz="1800" dirty="0">
              <a:solidFill>
                <a:schemeClr val="bg1"/>
              </a:solidFill>
            </a:endParaRPr>
          </a:p>
        </p:txBody>
      </p:sp>
      <p:sp>
        <p:nvSpPr>
          <p:cNvPr id="6" name="CuadroTexto 5"/>
          <p:cNvSpPr txBox="1"/>
          <p:nvPr/>
        </p:nvSpPr>
        <p:spPr>
          <a:xfrm>
            <a:off x="3625154" y="3230342"/>
            <a:ext cx="1946683" cy="1477328"/>
          </a:xfrm>
          <a:prstGeom prst="rect">
            <a:avLst/>
          </a:prstGeom>
          <a:noFill/>
        </p:spPr>
        <p:txBody>
          <a:bodyPr wrap="square" rtlCol="0">
            <a:spAutoFit/>
          </a:bodyPr>
          <a:lstStyle/>
          <a:p>
            <a:pPr lvl="0" algn="ctr"/>
            <a:r>
              <a:rPr lang="es-ES" sz="1800" b="0" dirty="0">
                <a:solidFill>
                  <a:schemeClr val="bg1"/>
                </a:solidFill>
                <a:latin typeface="Helvetica" panose="020B0604020202020204" pitchFamily="34" charset="0"/>
                <a:cs typeface="Helvetica" panose="020B0604020202020204" pitchFamily="34" charset="0"/>
              </a:rPr>
              <a:t>El derecho de toda persona a la vida, la salud o la seguridad</a:t>
            </a:r>
            <a:endParaRPr lang="es-CO" sz="1800" b="0" dirty="0">
              <a:solidFill>
                <a:schemeClr val="bg1"/>
              </a:solidFill>
              <a:latin typeface="Helvetica" panose="020B0604020202020204" pitchFamily="34" charset="0"/>
              <a:cs typeface="Helvetica" panose="020B0604020202020204" pitchFamily="34" charset="0"/>
            </a:endParaRPr>
          </a:p>
          <a:p>
            <a:pPr algn="ctr"/>
            <a:endParaRPr lang="es-ES_tradnl" sz="1800" dirty="0">
              <a:solidFill>
                <a:schemeClr val="bg1"/>
              </a:solidFill>
            </a:endParaRPr>
          </a:p>
        </p:txBody>
      </p:sp>
      <p:sp>
        <p:nvSpPr>
          <p:cNvPr id="7" name="CuadroTexto 6"/>
          <p:cNvSpPr txBox="1"/>
          <p:nvPr/>
        </p:nvSpPr>
        <p:spPr>
          <a:xfrm>
            <a:off x="6135566" y="3230342"/>
            <a:ext cx="2283924" cy="1477328"/>
          </a:xfrm>
          <a:prstGeom prst="rect">
            <a:avLst/>
          </a:prstGeom>
          <a:noFill/>
        </p:spPr>
        <p:txBody>
          <a:bodyPr wrap="square" rtlCol="0">
            <a:spAutoFit/>
          </a:bodyPr>
          <a:lstStyle/>
          <a:p>
            <a:pPr lvl="0" algn="ctr"/>
            <a:r>
              <a:rPr lang="es-ES" sz="1800" b="0" dirty="0">
                <a:solidFill>
                  <a:schemeClr val="bg1"/>
                </a:solidFill>
                <a:latin typeface="Helvetica" panose="020B0604020202020204" pitchFamily="34" charset="0"/>
                <a:cs typeface="Helvetica" panose="020B0604020202020204" pitchFamily="34" charset="0"/>
              </a:rPr>
              <a:t>Los secretos comerciales, industriales y profesionales</a:t>
            </a:r>
            <a:endParaRPr lang="es-CO" sz="1800" dirty="0">
              <a:solidFill>
                <a:schemeClr val="bg1"/>
              </a:solidFill>
              <a:latin typeface="Helvetica" panose="020B0604020202020204" pitchFamily="34" charset="0"/>
              <a:cs typeface="Helvetica" panose="020B0604020202020204" pitchFamily="34" charset="0"/>
            </a:endParaRPr>
          </a:p>
          <a:p>
            <a:pPr algn="ctr"/>
            <a:endParaRPr lang="es-ES_tradnl" sz="1800" dirty="0">
              <a:solidFill>
                <a:schemeClr val="bg1"/>
              </a:solidFill>
            </a:endParaRPr>
          </a:p>
        </p:txBody>
      </p:sp>
    </p:spTree>
    <p:extLst>
      <p:ext uri="{BB962C8B-B14F-4D97-AF65-F5344CB8AC3E}">
        <p14:creationId xmlns:p14="http://schemas.microsoft.com/office/powerpoint/2010/main" val="114357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74" y="639747"/>
            <a:ext cx="8630652" cy="4429984"/>
          </a:xfrm>
          <a:prstGeom prst="rect">
            <a:avLst/>
          </a:prstGeom>
        </p:spPr>
      </p:pic>
      <p:sp>
        <p:nvSpPr>
          <p:cNvPr id="7" name="CuadroTexto 6"/>
          <p:cNvSpPr txBox="1"/>
          <p:nvPr/>
        </p:nvSpPr>
        <p:spPr>
          <a:xfrm>
            <a:off x="3128211" y="1138989"/>
            <a:ext cx="1507957" cy="1047082"/>
          </a:xfrm>
          <a:prstGeom prst="rect">
            <a:avLst/>
          </a:prstGeom>
          <a:noFill/>
        </p:spPr>
        <p:txBody>
          <a:bodyPr wrap="square" rtlCol="0">
            <a:spAutoFit/>
          </a:bodyPr>
          <a:lstStyle/>
          <a:p>
            <a:pPr lvl="0" algn="ctr"/>
            <a:r>
              <a:rPr lang="es-ES" sz="1600" b="0">
                <a:solidFill>
                  <a:schemeClr val="bg1"/>
                </a:solidFill>
                <a:latin typeface="Helvetica" panose="020B0604020202020204" pitchFamily="34" charset="0"/>
                <a:cs typeface="Helvetica" panose="020B0604020202020204" pitchFamily="34" charset="0"/>
              </a:rPr>
              <a:t>La defensa y seguridad nacional</a:t>
            </a:r>
            <a:endParaRPr lang="es-ES" sz="1600">
              <a:solidFill>
                <a:schemeClr val="bg1"/>
              </a:solidFill>
            </a:endParaRPr>
          </a:p>
          <a:p>
            <a:pPr algn="ctr"/>
            <a:endParaRPr lang="es-ES_tradnl" dirty="0">
              <a:solidFill>
                <a:schemeClr val="bg1"/>
              </a:solidFill>
            </a:endParaRPr>
          </a:p>
        </p:txBody>
      </p:sp>
      <p:sp>
        <p:nvSpPr>
          <p:cNvPr id="8" name="CuadroTexto 7"/>
          <p:cNvSpPr txBox="1"/>
          <p:nvPr/>
        </p:nvSpPr>
        <p:spPr>
          <a:xfrm>
            <a:off x="3128211" y="2390274"/>
            <a:ext cx="1507957" cy="1200329"/>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La prevención, investigación y persecución de los delitos y las faltas disciplinarias</a:t>
            </a:r>
          </a:p>
          <a:p>
            <a:pPr algn="ctr"/>
            <a:endParaRPr lang="es-ES_tradnl" sz="1200" dirty="0">
              <a:solidFill>
                <a:schemeClr val="bg1"/>
              </a:solidFill>
            </a:endParaRPr>
          </a:p>
        </p:txBody>
      </p:sp>
      <p:sp>
        <p:nvSpPr>
          <p:cNvPr id="9" name="CuadroTexto 8"/>
          <p:cNvSpPr txBox="1"/>
          <p:nvPr/>
        </p:nvSpPr>
        <p:spPr>
          <a:xfrm>
            <a:off x="3128211" y="3879755"/>
            <a:ext cx="1507957" cy="830997"/>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Los derechos de la infancia y la adolescencia </a:t>
            </a:r>
          </a:p>
          <a:p>
            <a:pPr algn="ctr"/>
            <a:endParaRPr lang="es-ES_tradnl" sz="1200" dirty="0">
              <a:solidFill>
                <a:schemeClr val="bg1"/>
              </a:solidFill>
            </a:endParaRPr>
          </a:p>
        </p:txBody>
      </p:sp>
      <p:sp>
        <p:nvSpPr>
          <p:cNvPr id="10" name="CuadroTexto 9"/>
          <p:cNvSpPr txBox="1"/>
          <p:nvPr/>
        </p:nvSpPr>
        <p:spPr>
          <a:xfrm>
            <a:off x="5053264" y="1138989"/>
            <a:ext cx="1507957" cy="800860"/>
          </a:xfrm>
          <a:prstGeom prst="rect">
            <a:avLst/>
          </a:prstGeom>
          <a:noFill/>
        </p:spPr>
        <p:txBody>
          <a:bodyPr wrap="square" rtlCol="0">
            <a:spAutoFit/>
          </a:bodyPr>
          <a:lstStyle/>
          <a:p>
            <a:pPr lvl="0" algn="ctr"/>
            <a:r>
              <a:rPr lang="es-ES" sz="1600" b="0" dirty="0">
                <a:solidFill>
                  <a:schemeClr val="bg1"/>
                </a:solidFill>
                <a:latin typeface="Helvetica" panose="020B0604020202020204" pitchFamily="34" charset="0"/>
                <a:cs typeface="Helvetica" panose="020B0604020202020204" pitchFamily="34" charset="0"/>
              </a:rPr>
              <a:t>La seguridad pública</a:t>
            </a:r>
            <a:endParaRPr lang="es-CO" sz="1600" b="0" dirty="0">
              <a:solidFill>
                <a:schemeClr val="bg1"/>
              </a:solidFill>
              <a:latin typeface="Helvetica" panose="020B0604020202020204" pitchFamily="34" charset="0"/>
              <a:cs typeface="Helvetica" panose="020B0604020202020204" pitchFamily="34" charset="0"/>
            </a:endParaRPr>
          </a:p>
          <a:p>
            <a:pPr algn="ctr"/>
            <a:endParaRPr lang="es-ES_tradnl" dirty="0">
              <a:solidFill>
                <a:schemeClr val="bg1"/>
              </a:solidFill>
            </a:endParaRPr>
          </a:p>
        </p:txBody>
      </p:sp>
      <p:sp>
        <p:nvSpPr>
          <p:cNvPr id="11" name="CuadroTexto 10"/>
          <p:cNvSpPr txBox="1"/>
          <p:nvPr/>
        </p:nvSpPr>
        <p:spPr>
          <a:xfrm>
            <a:off x="5053263" y="2439091"/>
            <a:ext cx="1507957" cy="1015663"/>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El debido proceso y la igualdad de las partes en los procesos judiciales</a:t>
            </a:r>
          </a:p>
          <a:p>
            <a:pPr algn="ctr"/>
            <a:endParaRPr lang="es-ES_tradnl" sz="1200" dirty="0">
              <a:solidFill>
                <a:schemeClr val="bg1"/>
              </a:solidFill>
            </a:endParaRPr>
          </a:p>
        </p:txBody>
      </p:sp>
      <p:sp>
        <p:nvSpPr>
          <p:cNvPr id="12" name="CuadroTexto 11"/>
          <p:cNvSpPr txBox="1"/>
          <p:nvPr/>
        </p:nvSpPr>
        <p:spPr>
          <a:xfrm>
            <a:off x="5053263" y="3885796"/>
            <a:ext cx="1507957" cy="646331"/>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La estabilidad Macroeconómica y financiera del país</a:t>
            </a:r>
            <a:endParaRPr lang="es-ES" sz="1200" b="0" dirty="0">
              <a:solidFill>
                <a:schemeClr val="bg1"/>
              </a:solidFill>
              <a:latin typeface="Helvetica" panose="020B0604020202020204" pitchFamily="34" charset="0"/>
              <a:cs typeface="Helvetica" panose="020B0604020202020204" pitchFamily="34" charset="0"/>
            </a:endParaRPr>
          </a:p>
        </p:txBody>
      </p:sp>
      <p:sp>
        <p:nvSpPr>
          <p:cNvPr id="13" name="CuadroTexto 12"/>
          <p:cNvSpPr txBox="1"/>
          <p:nvPr/>
        </p:nvSpPr>
        <p:spPr>
          <a:xfrm>
            <a:off x="6970295" y="1201185"/>
            <a:ext cx="1507957" cy="738664"/>
          </a:xfrm>
          <a:prstGeom prst="rect">
            <a:avLst/>
          </a:prstGeom>
          <a:noFill/>
        </p:spPr>
        <p:txBody>
          <a:bodyPr wrap="square" rtlCol="0">
            <a:spAutoFit/>
          </a:bodyPr>
          <a:lstStyle/>
          <a:p>
            <a:pPr lvl="0" algn="ctr"/>
            <a:r>
              <a:rPr lang="es-ES" sz="1400" b="0">
                <a:solidFill>
                  <a:schemeClr val="bg1"/>
                </a:solidFill>
                <a:latin typeface="Helvetica" panose="020B0604020202020204" pitchFamily="34" charset="0"/>
                <a:cs typeface="Helvetica" panose="020B0604020202020204" pitchFamily="34" charset="0"/>
              </a:rPr>
              <a:t>Las relaciones internacionales</a:t>
            </a:r>
          </a:p>
          <a:p>
            <a:pPr algn="ctr"/>
            <a:endParaRPr lang="es-ES_tradnl" sz="1400" dirty="0">
              <a:solidFill>
                <a:schemeClr val="bg1"/>
              </a:solidFill>
            </a:endParaRPr>
          </a:p>
        </p:txBody>
      </p:sp>
      <p:sp>
        <p:nvSpPr>
          <p:cNvPr id="14" name="CuadroTexto 13"/>
          <p:cNvSpPr txBox="1"/>
          <p:nvPr/>
        </p:nvSpPr>
        <p:spPr>
          <a:xfrm>
            <a:off x="6833938" y="2485407"/>
            <a:ext cx="1780672" cy="954107"/>
          </a:xfrm>
          <a:prstGeom prst="rect">
            <a:avLst/>
          </a:prstGeom>
          <a:noFill/>
        </p:spPr>
        <p:txBody>
          <a:bodyPr wrap="square" rtlCol="0">
            <a:spAutoFit/>
          </a:bodyPr>
          <a:lstStyle/>
          <a:p>
            <a:pPr lvl="0" algn="ctr"/>
            <a:r>
              <a:rPr lang="es-ES" sz="1400" b="0">
                <a:solidFill>
                  <a:schemeClr val="bg1"/>
                </a:solidFill>
                <a:latin typeface="Helvetica" panose="020B0604020202020204" pitchFamily="34" charset="0"/>
                <a:cs typeface="Helvetica" panose="020B0604020202020204" pitchFamily="34" charset="0"/>
              </a:rPr>
              <a:t>La administración efectiva de la justicia</a:t>
            </a:r>
          </a:p>
          <a:p>
            <a:pPr algn="ctr"/>
            <a:endParaRPr lang="es-ES_tradnl" sz="1400" dirty="0">
              <a:solidFill>
                <a:schemeClr val="bg1"/>
              </a:solidFill>
            </a:endParaRPr>
          </a:p>
        </p:txBody>
      </p:sp>
      <p:sp>
        <p:nvSpPr>
          <p:cNvPr id="15" name="CuadroTexto 14"/>
          <p:cNvSpPr txBox="1"/>
          <p:nvPr/>
        </p:nvSpPr>
        <p:spPr>
          <a:xfrm>
            <a:off x="6833938" y="3756645"/>
            <a:ext cx="1780672" cy="646331"/>
          </a:xfrm>
          <a:prstGeom prst="rect">
            <a:avLst/>
          </a:prstGeom>
          <a:noFill/>
        </p:spPr>
        <p:txBody>
          <a:bodyPr wrap="square" rtlCol="0">
            <a:spAutoFit/>
          </a:bodyPr>
          <a:lstStyle/>
          <a:p>
            <a:pPr lvl="0" algn="ctr"/>
            <a:r>
              <a:rPr lang="es-ES" sz="1800" b="0">
                <a:solidFill>
                  <a:schemeClr val="bg1"/>
                </a:solidFill>
                <a:latin typeface="Helvetica" panose="020B0604020202020204" pitchFamily="34" charset="0"/>
                <a:cs typeface="Helvetica" panose="020B0604020202020204" pitchFamily="34" charset="0"/>
              </a:rPr>
              <a:t>La salud</a:t>
            </a:r>
          </a:p>
          <a:p>
            <a:pPr lvl="0" algn="ctr"/>
            <a:r>
              <a:rPr lang="es-ES" sz="1800" b="0" dirty="0">
                <a:solidFill>
                  <a:schemeClr val="bg1"/>
                </a:solidFill>
                <a:latin typeface="Helvetica" panose="020B0604020202020204" pitchFamily="34" charset="0"/>
                <a:cs typeface="Helvetica" panose="020B0604020202020204" pitchFamily="34" charset="0"/>
              </a:rPr>
              <a:t>pública </a:t>
            </a:r>
            <a:endParaRPr lang="es-CO" sz="18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0035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2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0038" y="200029"/>
            <a:ext cx="8638479"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33841"/>
          <a:stretch/>
        </p:blipFill>
        <p:spPr>
          <a:xfrm>
            <a:off x="0" y="2445754"/>
            <a:ext cx="8827008" cy="2270625"/>
          </a:xfrm>
          <a:prstGeom prst="rect">
            <a:avLst/>
          </a:prstGeom>
        </p:spPr>
      </p:pic>
      <p:sp>
        <p:nvSpPr>
          <p:cNvPr id="7" name="CuadroTexto 6"/>
          <p:cNvSpPr txBox="1"/>
          <p:nvPr/>
        </p:nvSpPr>
        <p:spPr>
          <a:xfrm>
            <a:off x="76799" y="2140931"/>
            <a:ext cx="1803824" cy="1015663"/>
          </a:xfrm>
          <a:prstGeom prst="rect">
            <a:avLst/>
          </a:prstGeom>
          <a:noFill/>
        </p:spPr>
        <p:txBody>
          <a:bodyPr wrap="square" rtlCol="0">
            <a:spAutoFit/>
          </a:bodyPr>
          <a:lstStyle/>
          <a:p>
            <a:pPr algn="ctr">
              <a:lnSpc>
                <a:spcPct val="90000"/>
              </a:lnSpc>
              <a:spcBef>
                <a:spcPts val="1000"/>
              </a:spcBef>
            </a:pPr>
            <a:r>
              <a:rPr lang="en" sz="2000" dirty="0">
                <a:solidFill>
                  <a:srgbClr val="434343"/>
                </a:solidFill>
                <a:latin typeface="Bebas Neue" charset="0"/>
                <a:ea typeface="Bebas Neue" charset="0"/>
                <a:cs typeface="Bebas Neue" charset="0"/>
              </a:rPr>
              <a:t>Valor </a:t>
            </a:r>
            <a:r>
              <a:rPr lang="en" sz="2000" dirty="0">
                <a:solidFill>
                  <a:srgbClr val="941651"/>
                </a:solidFill>
                <a:latin typeface="Bebas Neue" charset="0"/>
                <a:ea typeface="Bebas Neue" charset="0"/>
                <a:cs typeface="Bebas Neue" charset="0"/>
              </a:rPr>
              <a:t>Social y Económico </a:t>
            </a:r>
          </a:p>
          <a:p>
            <a:pPr algn="ctr"/>
            <a:endParaRPr lang="es-ES_tradnl" sz="2400" dirty="0">
              <a:latin typeface="Bebas Neue" charset="0"/>
              <a:ea typeface="Bebas Neue" charset="0"/>
              <a:cs typeface="Bebas Neue" charset="0"/>
            </a:endParaRPr>
          </a:p>
        </p:txBody>
      </p:sp>
      <p:sp>
        <p:nvSpPr>
          <p:cNvPr id="8" name="CuadroTexto 7"/>
          <p:cNvSpPr txBox="1"/>
          <p:nvPr/>
        </p:nvSpPr>
        <p:spPr>
          <a:xfrm>
            <a:off x="2035415" y="2136322"/>
            <a:ext cx="2212120" cy="1015663"/>
          </a:xfrm>
          <a:prstGeom prst="rect">
            <a:avLst/>
          </a:prstGeom>
          <a:noFill/>
        </p:spPr>
        <p:txBody>
          <a:bodyPr wrap="square" rtlCol="0">
            <a:spAutoFit/>
          </a:bodyPr>
          <a:lstStyle/>
          <a:p>
            <a:pPr>
              <a:lnSpc>
                <a:spcPct val="90000"/>
              </a:lnSpc>
              <a:spcBef>
                <a:spcPts val="1000"/>
              </a:spcBef>
            </a:pPr>
            <a:r>
              <a:rPr lang="es-ES" sz="2000" dirty="0">
                <a:solidFill>
                  <a:srgbClr val="434343"/>
                </a:solidFill>
                <a:latin typeface="Bebas Neue" charset="0"/>
                <a:ea typeface="Bebas Neue" charset="0"/>
                <a:cs typeface="Bebas Neue" charset="0"/>
              </a:rPr>
              <a:t>Control </a:t>
            </a:r>
            <a:r>
              <a:rPr lang="es-ES" sz="2000" dirty="0">
                <a:solidFill>
                  <a:srgbClr val="993366"/>
                </a:solidFill>
                <a:latin typeface="Bebas Neue" charset="0"/>
                <a:ea typeface="Bebas Neue" charset="0"/>
                <a:cs typeface="Bebas Neue" charset="0"/>
              </a:rPr>
              <a:t>Evasión Impuestos</a:t>
            </a:r>
            <a:endParaRPr lang="en" sz="2000" dirty="0">
              <a:solidFill>
                <a:srgbClr val="993366"/>
              </a:solidFill>
              <a:latin typeface="Bebas Neue" charset="0"/>
              <a:ea typeface="Bebas Neue" charset="0"/>
              <a:cs typeface="Bebas Neue" charset="0"/>
            </a:endParaRPr>
          </a:p>
          <a:p>
            <a:pPr algn="ctr"/>
            <a:endParaRPr lang="es-ES_tradnl" sz="2400" dirty="0">
              <a:latin typeface="Bebas Neue" charset="0"/>
              <a:ea typeface="Bebas Neue" charset="0"/>
              <a:cs typeface="Bebas Neue" charset="0"/>
            </a:endParaRPr>
          </a:p>
        </p:txBody>
      </p:sp>
      <p:sp>
        <p:nvSpPr>
          <p:cNvPr id="10" name="CuadroTexto 9"/>
          <p:cNvSpPr txBox="1"/>
          <p:nvPr/>
        </p:nvSpPr>
        <p:spPr>
          <a:xfrm>
            <a:off x="3611229" y="2100548"/>
            <a:ext cx="1849604" cy="646331"/>
          </a:xfrm>
          <a:prstGeom prst="rect">
            <a:avLst/>
          </a:prstGeom>
          <a:noFill/>
        </p:spPr>
        <p:txBody>
          <a:bodyPr wrap="square" rtlCol="0">
            <a:spAutoFit/>
          </a:bodyPr>
          <a:lstStyle/>
          <a:p>
            <a:pPr algn="ctr">
              <a:lnSpc>
                <a:spcPct val="90000"/>
              </a:lnSpc>
              <a:spcBef>
                <a:spcPts val="1000"/>
              </a:spcBef>
            </a:pPr>
            <a:r>
              <a:rPr lang="en" sz="2000" dirty="0">
                <a:solidFill>
                  <a:srgbClr val="993366"/>
                </a:solidFill>
                <a:latin typeface="Bebas Neue" charset="0"/>
                <a:ea typeface="Bebas Neue" charset="0"/>
                <a:cs typeface="Bebas Neue" charset="0"/>
              </a:rPr>
              <a:t>Eficiencia</a:t>
            </a:r>
            <a:r>
              <a:rPr lang="en" sz="2000" dirty="0">
                <a:solidFill>
                  <a:srgbClr val="434343"/>
                </a:solidFill>
                <a:latin typeface="Bebas Neue" charset="0"/>
                <a:ea typeface="Bebas Neue" charset="0"/>
                <a:cs typeface="Bebas Neue" charset="0"/>
              </a:rPr>
              <a:t> de Gobierno </a:t>
            </a:r>
          </a:p>
        </p:txBody>
      </p:sp>
      <p:sp>
        <p:nvSpPr>
          <p:cNvPr id="11" name="CuadroTexto 10"/>
          <p:cNvSpPr txBox="1"/>
          <p:nvPr/>
        </p:nvSpPr>
        <p:spPr>
          <a:xfrm>
            <a:off x="6877764" y="2100548"/>
            <a:ext cx="1849604" cy="369332"/>
          </a:xfrm>
          <a:prstGeom prst="rect">
            <a:avLst/>
          </a:prstGeom>
          <a:noFill/>
        </p:spPr>
        <p:txBody>
          <a:bodyPr wrap="square" rtlCol="0">
            <a:spAutoFit/>
          </a:bodyPr>
          <a:lstStyle/>
          <a:p>
            <a:pPr algn="ctr">
              <a:lnSpc>
                <a:spcPct val="90000"/>
              </a:lnSpc>
              <a:spcBef>
                <a:spcPts val="1000"/>
              </a:spcBef>
            </a:pPr>
            <a:r>
              <a:rPr lang="en" sz="2000" dirty="0">
                <a:solidFill>
                  <a:srgbClr val="434343"/>
                </a:solidFill>
                <a:latin typeface="Bebas Neue" charset="0"/>
                <a:ea typeface="Bebas Neue" charset="0"/>
                <a:cs typeface="Bebas Neue" charset="0"/>
              </a:rPr>
              <a:t> </a:t>
            </a:r>
            <a:r>
              <a:rPr lang="en" sz="2000" dirty="0">
                <a:solidFill>
                  <a:srgbClr val="993366"/>
                </a:solidFill>
                <a:latin typeface="Bebas Neue" charset="0"/>
                <a:ea typeface="Bebas Neue" charset="0"/>
                <a:cs typeface="Bebas Neue" charset="0"/>
              </a:rPr>
              <a:t>Innovación</a:t>
            </a:r>
          </a:p>
        </p:txBody>
      </p:sp>
      <p:sp>
        <p:nvSpPr>
          <p:cNvPr id="9" name="CuadroTexto 8"/>
          <p:cNvSpPr txBox="1"/>
          <p:nvPr/>
        </p:nvSpPr>
        <p:spPr>
          <a:xfrm>
            <a:off x="5261552" y="2100548"/>
            <a:ext cx="1849604" cy="646331"/>
          </a:xfrm>
          <a:prstGeom prst="rect">
            <a:avLst/>
          </a:prstGeom>
          <a:noFill/>
        </p:spPr>
        <p:txBody>
          <a:bodyPr wrap="square" rtlCol="0">
            <a:spAutoFit/>
          </a:bodyPr>
          <a:lstStyle/>
          <a:p>
            <a:pPr algn="ctr">
              <a:lnSpc>
                <a:spcPct val="90000"/>
              </a:lnSpc>
              <a:spcBef>
                <a:spcPts val="1000"/>
              </a:spcBef>
            </a:pPr>
            <a:r>
              <a:rPr lang="en" sz="2000" dirty="0">
                <a:solidFill>
                  <a:srgbClr val="993366"/>
                </a:solidFill>
                <a:latin typeface="Bebas Neue" charset="0"/>
                <a:ea typeface="Bebas Neue" charset="0"/>
                <a:cs typeface="Bebas Neue" charset="0"/>
              </a:rPr>
              <a:t>Mejora </a:t>
            </a:r>
            <a:r>
              <a:rPr lang="en" sz="2000" dirty="0">
                <a:solidFill>
                  <a:srgbClr val="434343"/>
                </a:solidFill>
                <a:latin typeface="Bebas Neue" charset="0"/>
                <a:ea typeface="Bebas Neue" charset="0"/>
                <a:cs typeface="Bebas Neue" charset="0"/>
              </a:rPr>
              <a:t>de Servicios</a:t>
            </a:r>
          </a:p>
        </p:txBody>
      </p:sp>
    </p:spTree>
    <p:extLst>
      <p:ext uri="{BB962C8B-B14F-4D97-AF65-F5344CB8AC3E}">
        <p14:creationId xmlns:p14="http://schemas.microsoft.com/office/powerpoint/2010/main" val="79993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8093949"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251" y="1111724"/>
            <a:ext cx="6555783" cy="3149571"/>
          </a:xfrm>
          <a:prstGeom prst="rect">
            <a:avLst/>
          </a:prstGeom>
        </p:spPr>
      </p:pic>
      <p:pic>
        <p:nvPicPr>
          <p:cNvPr id="5" name="Shape 82"/>
          <p:cNvPicPr preferRelativeResize="0"/>
          <p:nvPr/>
        </p:nvPicPr>
        <p:blipFill rotWithShape="1">
          <a:blip r:embed="rId4">
            <a:alphaModFix/>
          </a:blip>
          <a:srcRect b="5930"/>
          <a:stretch/>
        </p:blipFill>
        <p:spPr>
          <a:xfrm>
            <a:off x="2418041" y="1234156"/>
            <a:ext cx="3681270" cy="2904707"/>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22" y="1234157"/>
            <a:ext cx="1954319" cy="2904706"/>
          </a:xfrm>
          <a:prstGeom prst="rect">
            <a:avLst/>
          </a:prstGeom>
        </p:spPr>
      </p:pic>
      <p:sp>
        <p:nvSpPr>
          <p:cNvPr id="7" name="Rectángulo 6"/>
          <p:cNvSpPr/>
          <p:nvPr/>
        </p:nvSpPr>
        <p:spPr>
          <a:xfrm>
            <a:off x="6239101" y="1668908"/>
            <a:ext cx="2366137"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s-ES" sz="2400" b="1" cap="none" spc="0" dirty="0">
                <a:ln/>
                <a:solidFill>
                  <a:schemeClr val="bg1"/>
                </a:solidFill>
                <a:effectLst/>
                <a:latin typeface="Helvetica" charset="0"/>
                <a:ea typeface="Helvetica" charset="0"/>
                <a:cs typeface="Helvetica" charset="0"/>
              </a:rPr>
              <a:t>Los Datos Abiertos han salvado la vida de 1000 personas al año</a:t>
            </a:r>
          </a:p>
        </p:txBody>
      </p:sp>
      <p:sp>
        <p:nvSpPr>
          <p:cNvPr id="2" name="Rectángulo 1"/>
          <p:cNvSpPr/>
          <p:nvPr/>
        </p:nvSpPr>
        <p:spPr>
          <a:xfrm>
            <a:off x="47298" y="5200828"/>
            <a:ext cx="3889847" cy="338554"/>
          </a:xfrm>
          <a:prstGeom prst="rect">
            <a:avLst/>
          </a:prstGeom>
        </p:spPr>
        <p:txBody>
          <a:bodyPr wrap="none">
            <a:spAutoFit/>
          </a:bodyPr>
          <a:lstStyle/>
          <a:p>
            <a:r>
              <a:rPr lang="es-CO" sz="1600" dirty="0"/>
              <a:t>Fuente: Ministerio de Salud del Reino Unido </a:t>
            </a:r>
            <a:endParaRPr lang="es-CO" dirty="0"/>
          </a:p>
        </p:txBody>
      </p:sp>
    </p:spTree>
    <p:extLst>
      <p:ext uri="{BB962C8B-B14F-4D97-AF65-F5344CB8AC3E}">
        <p14:creationId xmlns:p14="http://schemas.microsoft.com/office/powerpoint/2010/main" val="1001000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939836"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0" y="1314368"/>
            <a:ext cx="6861606" cy="2618625"/>
          </a:xfrm>
          <a:prstGeom prst="rect">
            <a:avLst/>
          </a:prstGeom>
        </p:spPr>
      </p:pic>
      <p:sp>
        <p:nvSpPr>
          <p:cNvPr id="10" name="Rectángulo 9"/>
          <p:cNvSpPr/>
          <p:nvPr/>
        </p:nvSpPr>
        <p:spPr>
          <a:xfrm>
            <a:off x="5018550" y="1080269"/>
            <a:ext cx="3678012" cy="307777"/>
          </a:xfrm>
          <a:prstGeom prst="rect">
            <a:avLst/>
          </a:prstGeom>
        </p:spPr>
        <p:txBody>
          <a:bodyPr wrap="square">
            <a:spAutoFit/>
          </a:bodyPr>
          <a:lstStyle/>
          <a:p>
            <a:pPr algn="ctr"/>
            <a:r>
              <a:rPr lang="es-CO" sz="1400" dirty="0">
                <a:solidFill>
                  <a:srgbClr val="680B35"/>
                </a:solidFill>
                <a:latin typeface="Helvetica" panose="020B0604020202020204" pitchFamily="34" charset="0"/>
                <a:cs typeface="Helvetica" panose="020B0604020202020204" pitchFamily="34" charset="0"/>
              </a:rPr>
              <a:t>Departamento de Salud e Higiene New York</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77" y="1080268"/>
            <a:ext cx="1997723" cy="2969218"/>
          </a:xfrm>
          <a:prstGeom prst="rect">
            <a:avLst/>
          </a:prstGeom>
        </p:spPr>
      </p:pic>
      <p:sp>
        <p:nvSpPr>
          <p:cNvPr id="11" name="Rectángulo 10"/>
          <p:cNvSpPr/>
          <p:nvPr/>
        </p:nvSpPr>
        <p:spPr>
          <a:xfrm>
            <a:off x="7289720" y="2052940"/>
            <a:ext cx="1591071"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ct val="90000"/>
              </a:lnSpc>
              <a:spcBef>
                <a:spcPts val="1000"/>
              </a:spcBef>
            </a:pPr>
            <a:r>
              <a:rPr lang="es-CO" sz="1600" b="1" dirty="0">
                <a:ln/>
                <a:solidFill>
                  <a:schemeClr val="bg1"/>
                </a:solidFill>
                <a:latin typeface="Helvetica" charset="0"/>
                <a:ea typeface="Helvetica" charset="0"/>
                <a:cs typeface="Helvetica" charset="0"/>
              </a:rPr>
              <a:t>El 95 % de los restaurantes han reducido la cantidad de infracciones</a:t>
            </a:r>
            <a:endParaRPr lang="es-ES_tradnl" sz="1600" b="1" dirty="0">
              <a:ln/>
              <a:solidFill>
                <a:schemeClr val="bg1"/>
              </a:solidFill>
              <a:latin typeface="Helvetica" charset="0"/>
              <a:ea typeface="Helvetica" charset="0"/>
              <a:cs typeface="Helvetica" charset="0"/>
            </a:endParaRPr>
          </a:p>
        </p:txBody>
      </p:sp>
      <p:sp>
        <p:nvSpPr>
          <p:cNvPr id="12" name="Rectángulo 11"/>
          <p:cNvSpPr/>
          <p:nvPr/>
        </p:nvSpPr>
        <p:spPr>
          <a:xfrm>
            <a:off x="3125869" y="4049486"/>
            <a:ext cx="4401141" cy="740587"/>
          </a:xfrm>
          <a:prstGeom prst="rect">
            <a:avLst/>
          </a:prstGeom>
        </p:spPr>
        <p:txBody>
          <a:bodyPr wrap="square">
            <a:spAutoFit/>
          </a:bodyPr>
          <a:lstStyle/>
          <a:p>
            <a:pPr algn="ctr"/>
            <a:r>
              <a:rPr lang="es-CO" dirty="0">
                <a:solidFill>
                  <a:schemeClr val="tx1">
                    <a:lumMod val="65000"/>
                    <a:lumOff val="35000"/>
                  </a:schemeClr>
                </a:solidFill>
                <a:latin typeface="Helvetica" charset="0"/>
                <a:ea typeface="Helvetica" charset="0"/>
                <a:cs typeface="Helvetica" charset="0"/>
              </a:rPr>
              <a:t>Inspecciona cerca de 26.000 restaurantes para controlar el cumplimiento de las regulaciones municipales y estatales para la seguridad alimenticia</a:t>
            </a:r>
          </a:p>
        </p:txBody>
      </p:sp>
      <p:pic>
        <p:nvPicPr>
          <p:cNvPr id="13" name="Imagen 12"/>
          <p:cNvPicPr>
            <a:picLocks noChangeAspect="1"/>
          </p:cNvPicPr>
          <p:nvPr/>
        </p:nvPicPr>
        <p:blipFill rotWithShape="1">
          <a:blip r:embed="rId5"/>
          <a:srcRect l="14117" t="9332" r="14812" b="28627"/>
          <a:stretch/>
        </p:blipFill>
        <p:spPr>
          <a:xfrm>
            <a:off x="2681555" y="1602266"/>
            <a:ext cx="4496823" cy="2094303"/>
          </a:xfrm>
          <a:prstGeom prst="rect">
            <a:avLst/>
          </a:prstGeom>
        </p:spPr>
      </p:pic>
      <p:sp>
        <p:nvSpPr>
          <p:cNvPr id="2" name="Rectángulo 1"/>
          <p:cNvSpPr/>
          <p:nvPr/>
        </p:nvSpPr>
        <p:spPr>
          <a:xfrm>
            <a:off x="682172" y="3428245"/>
            <a:ext cx="1436915" cy="420536"/>
          </a:xfrm>
          <a:prstGeom prst="rect">
            <a:avLst/>
          </a:prstGeom>
          <a:solidFill>
            <a:srgbClr val="6D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215675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515" y="1283372"/>
            <a:ext cx="4904661" cy="2591205"/>
          </a:xfrm>
          <a:prstGeom prst="rect">
            <a:avLst/>
          </a:prstGeom>
        </p:spPr>
      </p:pic>
      <p:pic>
        <p:nvPicPr>
          <p:cNvPr id="9" name="Marcador de contenido 3"/>
          <p:cNvPicPr>
            <a:picLocks noChangeAspect="1"/>
          </p:cNvPicPr>
          <p:nvPr/>
        </p:nvPicPr>
        <p:blipFill rotWithShape="1">
          <a:blip r:embed="rId4"/>
          <a:srcRect t="12673" b="15114"/>
          <a:stretch/>
        </p:blipFill>
        <p:spPr>
          <a:xfrm>
            <a:off x="3227523" y="1573522"/>
            <a:ext cx="4588653" cy="2032615"/>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237" y="1385719"/>
            <a:ext cx="1620278" cy="2408222"/>
          </a:xfrm>
          <a:prstGeom prst="rect">
            <a:avLst/>
          </a:prstGeom>
        </p:spPr>
      </p:pic>
      <p:sp>
        <p:nvSpPr>
          <p:cNvPr id="11" name="Rectángulo 10"/>
          <p:cNvSpPr/>
          <p:nvPr/>
        </p:nvSpPr>
        <p:spPr>
          <a:xfrm>
            <a:off x="2911515" y="4026139"/>
            <a:ext cx="2966710" cy="308418"/>
          </a:xfrm>
          <a:prstGeom prst="rect">
            <a:avLst/>
          </a:prstGeom>
        </p:spPr>
        <p:txBody>
          <a:bodyPr wrap="none">
            <a:spAutoFit/>
          </a:bodyPr>
          <a:lstStyle/>
          <a:p>
            <a:r>
              <a:rPr lang="es-ES_tradnl" dirty="0">
                <a:solidFill>
                  <a:schemeClr val="bg1">
                    <a:lumMod val="50000"/>
                  </a:schemeClr>
                </a:solidFill>
              </a:rPr>
              <a:t>https://</a:t>
            </a:r>
            <a:r>
              <a:rPr lang="es-ES_tradnl" dirty="0" err="1">
                <a:solidFill>
                  <a:schemeClr val="bg1">
                    <a:lumMod val="50000"/>
                  </a:schemeClr>
                </a:solidFill>
              </a:rPr>
              <a:t>data.gov.uk</a:t>
            </a:r>
            <a:r>
              <a:rPr lang="es-ES_tradnl" dirty="0">
                <a:solidFill>
                  <a:schemeClr val="bg1">
                    <a:lumMod val="50000"/>
                  </a:schemeClr>
                </a:solidFill>
              </a:rPr>
              <a:t>/apps/</a:t>
            </a:r>
            <a:r>
              <a:rPr lang="es-ES_tradnl" dirty="0" err="1">
                <a:solidFill>
                  <a:schemeClr val="bg1">
                    <a:lumMod val="50000"/>
                  </a:schemeClr>
                </a:solidFill>
              </a:rPr>
              <a:t>crime-finder</a:t>
            </a:r>
            <a:endParaRPr lang="es-ES_tradnl" dirty="0">
              <a:solidFill>
                <a:schemeClr val="bg1">
                  <a:lumMod val="50000"/>
                </a:schemeClr>
              </a:solidFill>
            </a:endParaRPr>
          </a:p>
        </p:txBody>
      </p:sp>
      <p:sp>
        <p:nvSpPr>
          <p:cNvPr id="2" name="Rectángulo 1"/>
          <p:cNvSpPr/>
          <p:nvPr/>
        </p:nvSpPr>
        <p:spPr>
          <a:xfrm>
            <a:off x="586320" y="5100347"/>
            <a:ext cx="2453429" cy="338554"/>
          </a:xfrm>
          <a:prstGeom prst="rect">
            <a:avLst/>
          </a:prstGeom>
        </p:spPr>
        <p:txBody>
          <a:bodyPr wrap="none">
            <a:spAutoFit/>
          </a:bodyPr>
          <a:lstStyle/>
          <a:p>
            <a:r>
              <a:rPr lang="es-CO" sz="1600" dirty="0"/>
              <a:t>datos abiertos de la policía </a:t>
            </a:r>
            <a:endParaRPr lang="es-CO" dirty="0"/>
          </a:p>
        </p:txBody>
      </p:sp>
    </p:spTree>
    <p:extLst>
      <p:ext uri="{BB962C8B-B14F-4D97-AF65-F5344CB8AC3E}">
        <p14:creationId xmlns:p14="http://schemas.microsoft.com/office/powerpoint/2010/main" val="1853468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32756" y="1812175"/>
            <a:ext cx="3142211" cy="2806922"/>
          </a:xfrm>
          <a:prstGeom prst="rect">
            <a:avLst/>
          </a:prstGeom>
        </p:spPr>
        <p:txBody>
          <a:bodyPr wrap="square">
            <a:spAutoFit/>
          </a:bodyPr>
          <a:lstStyle/>
          <a:p>
            <a:pPr algn="ctr">
              <a:lnSpc>
                <a:spcPct val="70000"/>
              </a:lnSpc>
            </a:pPr>
            <a:r>
              <a:rPr lang="es-ES" sz="3600" b="1" dirty="0">
                <a:solidFill>
                  <a:schemeClr val="bg1">
                    <a:lumMod val="85000"/>
                  </a:schemeClr>
                </a:solidFill>
                <a:latin typeface="Helvetica" panose="020B0604020202020204" pitchFamily="34" charset="0"/>
                <a:cs typeface="Helvetica" panose="020B0604020202020204" pitchFamily="34" charset="0"/>
              </a:rPr>
              <a:t> </a:t>
            </a:r>
            <a:r>
              <a:rPr lang="en" sz="3600" dirty="0">
                <a:solidFill>
                  <a:schemeClr val="bg1">
                    <a:lumMod val="65000"/>
                  </a:schemeClr>
                </a:solidFill>
              </a:rPr>
              <a:t>…. y además los datos abiertos  ayudan a la mejora de la calidad de los datos</a:t>
            </a:r>
            <a:endParaRPr lang="es-ES" sz="3600" b="1" dirty="0">
              <a:solidFill>
                <a:schemeClr val="bg1">
                  <a:lumMod val="65000"/>
                </a:schemeClr>
              </a:solidFill>
              <a:latin typeface="Helvetica" panose="020B0604020202020204" pitchFamily="34" charset="0"/>
              <a:cs typeface="Helvetica" panose="020B0604020202020204" pitchFamily="34" charset="0"/>
            </a:endParaRPr>
          </a:p>
        </p:txBody>
      </p:sp>
      <p:pic>
        <p:nvPicPr>
          <p:cNvPr id="4" name="Imagen 3"/>
          <p:cNvPicPr>
            <a:picLocks noChangeAspect="1"/>
          </p:cNvPicPr>
          <p:nvPr/>
        </p:nvPicPr>
        <p:blipFill rotWithShape="1">
          <a:blip r:embed="rId3"/>
          <a:srcRect l="37733" t="25000" r="22783" b="13182"/>
          <a:stretch/>
        </p:blipFill>
        <p:spPr>
          <a:xfrm>
            <a:off x="4473868" y="895721"/>
            <a:ext cx="4069016" cy="3581787"/>
          </a:xfrm>
          <a:prstGeom prst="rect">
            <a:avLst/>
          </a:prstGeom>
        </p:spPr>
      </p:pic>
      <p:sp>
        <p:nvSpPr>
          <p:cNvPr id="6" name="CuadroTexto 5"/>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sp>
        <p:nvSpPr>
          <p:cNvPr id="2" name="Rectángulo 1"/>
          <p:cNvSpPr/>
          <p:nvPr/>
        </p:nvSpPr>
        <p:spPr>
          <a:xfrm>
            <a:off x="4213838" y="4477508"/>
            <a:ext cx="4589076" cy="584775"/>
          </a:xfrm>
          <a:prstGeom prst="rect">
            <a:avLst/>
          </a:prstGeom>
        </p:spPr>
        <p:txBody>
          <a:bodyPr wrap="square">
            <a:spAutoFit/>
          </a:bodyPr>
          <a:lstStyle/>
          <a:p>
            <a:r>
              <a:rPr lang="es-CO" sz="1600" dirty="0"/>
              <a:t>El Reino Unido abrió los datos de 300,000 paradas de </a:t>
            </a:r>
          </a:p>
          <a:p>
            <a:r>
              <a:rPr lang="es-CO" sz="1600" dirty="0"/>
              <a:t>buses públicos</a:t>
            </a:r>
            <a:endParaRPr lang="es-CO" dirty="0"/>
          </a:p>
        </p:txBody>
      </p:sp>
    </p:spTree>
    <p:extLst>
      <p:ext uri="{BB962C8B-B14F-4D97-AF65-F5344CB8AC3E}">
        <p14:creationId xmlns:p14="http://schemas.microsoft.com/office/powerpoint/2010/main" val="791673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86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0" y="140610"/>
            <a:ext cx="4694890"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Reglas del Taller</a:t>
            </a:r>
            <a:endParaRPr lang="es-ES" sz="3600" b="1" dirty="0">
              <a:solidFill>
                <a:schemeClr val="bg1"/>
              </a:solidFill>
              <a:latin typeface="Bebas Neue" charset="0"/>
              <a:ea typeface="Bebas Neue" charset="0"/>
              <a:cs typeface="Bebas Neue" charset="0"/>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5660"/>
          <a:stretch/>
        </p:blipFill>
        <p:spPr>
          <a:xfrm>
            <a:off x="657169" y="956127"/>
            <a:ext cx="3167918" cy="3890736"/>
          </a:xfrm>
          <a:prstGeom prst="rect">
            <a:avLst/>
          </a:prstGeom>
        </p:spPr>
      </p:pic>
      <p:sp>
        <p:nvSpPr>
          <p:cNvPr id="12" name="Content Placeholder 2"/>
          <p:cNvSpPr>
            <a:spLocks noGrp="1"/>
          </p:cNvSpPr>
          <p:nvPr>
            <p:ph idx="1"/>
          </p:nvPr>
        </p:nvSpPr>
        <p:spPr>
          <a:xfrm>
            <a:off x="4359728" y="987879"/>
            <a:ext cx="4694465" cy="3682093"/>
          </a:xfrm>
        </p:spPr>
        <p:txBody>
          <a:bodyPr/>
          <a:lstStyle/>
          <a:p>
            <a:pPr marL="385763" indent="-385763">
              <a:buAutoNum type="arabicPeriod"/>
            </a:pPr>
            <a:endParaRPr lang="es-CO" b="1" dirty="0">
              <a:effectLst>
                <a:outerShdw blurRad="38100" dist="38100" dir="2700000" algn="tl">
                  <a:srgbClr val="000000">
                    <a:alpha val="43137"/>
                  </a:srgbClr>
                </a:outerShdw>
              </a:effectLst>
            </a:endParaRPr>
          </a:p>
          <a:p>
            <a:r>
              <a:rPr lang="es-CO" sz="2400" dirty="0">
                <a:solidFill>
                  <a:schemeClr val="tx1">
                    <a:lumMod val="75000"/>
                    <a:lumOff val="25000"/>
                  </a:schemeClr>
                </a:solidFill>
                <a:latin typeface="Helvetica LT Std" charset="0"/>
                <a:ea typeface="Helvetica LT Std" charset="0"/>
                <a:cs typeface="Helvetica LT Std" charset="0"/>
              </a:rPr>
              <a:t>Horario</a:t>
            </a:r>
          </a:p>
          <a:p>
            <a:pPr lvl="1"/>
            <a:r>
              <a:rPr lang="es-CO" sz="2400" dirty="0">
                <a:solidFill>
                  <a:schemeClr val="tx1">
                    <a:lumMod val="75000"/>
                    <a:lumOff val="25000"/>
                  </a:schemeClr>
                </a:solidFill>
                <a:latin typeface="Helvetica LT Std" charset="0"/>
                <a:ea typeface="Helvetica LT Std" charset="0"/>
                <a:cs typeface="Helvetica LT Std" charset="0"/>
              </a:rPr>
              <a:t>Viernes 05 de Agosto, 9:00 am a 12:00 pm.   </a:t>
            </a:r>
          </a:p>
          <a:p>
            <a:r>
              <a:rPr lang="es-CO" sz="2400" dirty="0">
                <a:solidFill>
                  <a:schemeClr val="tx1">
                    <a:lumMod val="75000"/>
                    <a:lumOff val="25000"/>
                  </a:schemeClr>
                </a:solidFill>
                <a:latin typeface="Helvetica LT Std" charset="0"/>
                <a:ea typeface="Helvetica LT Std" charset="0"/>
                <a:cs typeface="Helvetica LT Std" charset="0"/>
              </a:rPr>
              <a:t>No abandonar la reunión.</a:t>
            </a:r>
          </a:p>
          <a:p>
            <a:r>
              <a:rPr lang="es-CO" sz="2400" dirty="0">
                <a:solidFill>
                  <a:schemeClr val="tx1">
                    <a:lumMod val="75000"/>
                    <a:lumOff val="25000"/>
                  </a:schemeClr>
                </a:solidFill>
                <a:latin typeface="Helvetica LT Std" charset="0"/>
                <a:ea typeface="Helvetica LT Std" charset="0"/>
                <a:cs typeface="Helvetica LT Std" charset="0"/>
              </a:rPr>
              <a:t>Presencia plena.</a:t>
            </a:r>
          </a:p>
          <a:p>
            <a:r>
              <a:rPr lang="es-CO" sz="2400" dirty="0">
                <a:solidFill>
                  <a:schemeClr val="tx1">
                    <a:lumMod val="75000"/>
                    <a:lumOff val="25000"/>
                  </a:schemeClr>
                </a:solidFill>
                <a:latin typeface="Helvetica LT Std" charset="0"/>
                <a:ea typeface="Helvetica LT Std" charset="0"/>
                <a:cs typeface="Helvetica LT Std" charset="0"/>
              </a:rPr>
              <a:t>Preguntas por medio del link o al final de </a:t>
            </a:r>
            <a:r>
              <a:rPr lang="es-CO" sz="2400">
                <a:solidFill>
                  <a:schemeClr val="tx1">
                    <a:lumMod val="75000"/>
                    <a:lumOff val="25000"/>
                  </a:schemeClr>
                </a:solidFill>
                <a:latin typeface="Helvetica LT Std" charset="0"/>
                <a:ea typeface="Helvetica LT Std" charset="0"/>
                <a:cs typeface="Helvetica LT Std" charset="0"/>
              </a:rPr>
              <a:t>la presentación.</a:t>
            </a:r>
            <a:endParaRPr lang="es-CO" sz="2400" dirty="0">
              <a:solidFill>
                <a:schemeClr val="tx1">
                  <a:lumMod val="75000"/>
                  <a:lumOff val="25000"/>
                </a:schemeClr>
              </a:solidFill>
              <a:latin typeface="Helvetica LT Std" charset="0"/>
              <a:ea typeface="Helvetica LT Std" charset="0"/>
              <a:cs typeface="Helvetica LT Std" charset="0"/>
            </a:endParaRPr>
          </a:p>
        </p:txBody>
      </p:sp>
    </p:spTree>
    <p:extLst>
      <p:ext uri="{BB962C8B-B14F-4D97-AF65-F5344CB8AC3E}">
        <p14:creationId xmlns:p14="http://schemas.microsoft.com/office/powerpoint/2010/main" val="3848445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ángulo 8"/>
          <p:cNvSpPr/>
          <p:nvPr/>
        </p:nvSpPr>
        <p:spPr>
          <a:xfrm>
            <a:off x="4757980" y="-139978"/>
            <a:ext cx="4645588" cy="3359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CuadroTexto 11"/>
          <p:cNvSpPr txBox="1"/>
          <p:nvPr/>
        </p:nvSpPr>
        <p:spPr>
          <a:xfrm>
            <a:off x="4757980" y="464950"/>
            <a:ext cx="3828081" cy="400110"/>
          </a:xfrm>
          <a:prstGeom prst="rect">
            <a:avLst/>
          </a:prstGeom>
          <a:noFill/>
        </p:spPr>
        <p:txBody>
          <a:bodyPr wrap="square" rtlCol="0">
            <a:spAutoFit/>
          </a:bodyPr>
          <a:lstStyle/>
          <a:p>
            <a:r>
              <a:rPr lang="es-ES_tradnl" sz="2000" dirty="0" err="1">
                <a:solidFill>
                  <a:schemeClr val="bg1"/>
                </a:solidFill>
                <a:latin typeface="Helvetica LT Std" charset="0"/>
                <a:ea typeface="Helvetica LT Std" charset="0"/>
                <a:cs typeface="Helvetica LT Std" charset="0"/>
              </a:rPr>
              <a:t>Gu</a:t>
            </a:r>
            <a:r>
              <a:rPr lang="es-ES" sz="2000" dirty="0" err="1">
                <a:solidFill>
                  <a:schemeClr val="bg1"/>
                </a:solidFill>
                <a:latin typeface="Helvetica LT Std" charset="0"/>
                <a:ea typeface="Helvetica LT Std" charset="0"/>
                <a:cs typeface="Helvetica LT Std" charset="0"/>
              </a:rPr>
              <a:t>ía</a:t>
            </a:r>
            <a:r>
              <a:rPr lang="es-ES" sz="2000" dirty="0">
                <a:solidFill>
                  <a:schemeClr val="bg1"/>
                </a:solidFill>
                <a:latin typeface="Helvetica LT Std" charset="0"/>
                <a:ea typeface="Helvetica LT Std" charset="0"/>
                <a:cs typeface="Helvetica LT Std" charset="0"/>
              </a:rPr>
              <a:t> de Datos Abiertos</a:t>
            </a:r>
            <a:endParaRPr lang="es-ES_tradnl" sz="2000" dirty="0">
              <a:solidFill>
                <a:schemeClr val="bg1"/>
              </a:solidFill>
              <a:latin typeface="Helvetica LT Std" charset="0"/>
              <a:ea typeface="Helvetica LT Std" charset="0"/>
              <a:cs typeface="Helvetica LT Std" charset="0"/>
            </a:endParaRPr>
          </a:p>
        </p:txBody>
      </p:sp>
      <p:sp>
        <p:nvSpPr>
          <p:cNvPr id="13" name="CuadroTexto 12"/>
          <p:cNvSpPr txBox="1"/>
          <p:nvPr/>
        </p:nvSpPr>
        <p:spPr>
          <a:xfrm>
            <a:off x="4757980" y="1222628"/>
            <a:ext cx="3828081" cy="400110"/>
          </a:xfrm>
          <a:prstGeom prst="rect">
            <a:avLst/>
          </a:prstGeom>
          <a:noFill/>
        </p:spPr>
        <p:txBody>
          <a:bodyPr wrap="square" rtlCol="0">
            <a:spAutoFit/>
          </a:bodyPr>
          <a:lstStyle/>
          <a:p>
            <a:r>
              <a:rPr lang="es-ES" sz="2000" dirty="0">
                <a:solidFill>
                  <a:schemeClr val="bg1"/>
                </a:solidFill>
                <a:latin typeface="Helvetica LT Std" charset="0"/>
                <a:ea typeface="Helvetica LT Std" charset="0"/>
                <a:cs typeface="Helvetica LT Std" charset="0"/>
              </a:rPr>
              <a:t>Portal de Datos Abiertos</a:t>
            </a:r>
            <a:endParaRPr lang="es-ES_tradnl" sz="2000" dirty="0">
              <a:solidFill>
                <a:schemeClr val="bg1"/>
              </a:solidFill>
              <a:latin typeface="Helvetica LT Std" charset="0"/>
              <a:ea typeface="Helvetica LT Std" charset="0"/>
              <a:cs typeface="Helvetica LT Std" charset="0"/>
            </a:endParaRPr>
          </a:p>
        </p:txBody>
      </p:sp>
      <p:sp>
        <p:nvSpPr>
          <p:cNvPr id="14" name="CuadroTexto 13"/>
          <p:cNvSpPr txBox="1"/>
          <p:nvPr/>
        </p:nvSpPr>
        <p:spPr>
          <a:xfrm>
            <a:off x="4757980" y="1860174"/>
            <a:ext cx="4386020" cy="707886"/>
          </a:xfrm>
          <a:prstGeom prst="rect">
            <a:avLst/>
          </a:prstGeom>
          <a:noFill/>
        </p:spPr>
        <p:txBody>
          <a:bodyPr wrap="square" rtlCol="0">
            <a:spAutoFit/>
          </a:bodyPr>
          <a:lstStyle/>
          <a:p>
            <a:r>
              <a:rPr lang="es-ES" sz="2000" dirty="0">
                <a:solidFill>
                  <a:schemeClr val="bg1"/>
                </a:solidFill>
                <a:latin typeface="Helvetica LT Std" charset="0"/>
                <a:ea typeface="Helvetica LT Std" charset="0"/>
                <a:cs typeface="Helvetica LT Std" charset="0"/>
              </a:rPr>
              <a:t>Ley de Transparencia y del Derecho de Acceso a la información pública</a:t>
            </a:r>
          </a:p>
        </p:txBody>
      </p:sp>
      <p:sp>
        <p:nvSpPr>
          <p:cNvPr id="16" name="CuadroTexto 15"/>
          <p:cNvSpPr txBox="1"/>
          <p:nvPr/>
        </p:nvSpPr>
        <p:spPr>
          <a:xfrm>
            <a:off x="4757980" y="3266455"/>
            <a:ext cx="3828081" cy="400110"/>
          </a:xfrm>
          <a:prstGeom prst="rect">
            <a:avLst/>
          </a:prstGeom>
          <a:noFill/>
        </p:spPr>
        <p:txBody>
          <a:bodyPr wrap="square" rtlCol="0">
            <a:spAutoFit/>
          </a:bodyPr>
          <a:lstStyle/>
          <a:p>
            <a:pPr lvl="0"/>
            <a:r>
              <a:rPr lang="es-CO" sz="2000">
                <a:solidFill>
                  <a:schemeClr val="bg1"/>
                </a:solidFill>
                <a:latin typeface="Helvetica LT Std" charset="0"/>
                <a:ea typeface="Helvetica LT Std" charset="0"/>
                <a:cs typeface="Helvetica LT Std" charset="0"/>
              </a:rPr>
              <a:t>Ruta de la Excelencia</a:t>
            </a:r>
            <a:endParaRPr lang="es-ES_tradnl" sz="2000" dirty="0">
              <a:solidFill>
                <a:schemeClr val="bg1"/>
              </a:solidFill>
              <a:latin typeface="Helvetica LT Std" charset="0"/>
              <a:ea typeface="Helvetica LT Std" charset="0"/>
              <a:cs typeface="Helvetica LT Std" charset="0"/>
            </a:endParaRPr>
          </a:p>
        </p:txBody>
      </p:sp>
      <p:sp>
        <p:nvSpPr>
          <p:cNvPr id="17" name="CuadroTexto 16"/>
          <p:cNvSpPr txBox="1"/>
          <p:nvPr/>
        </p:nvSpPr>
        <p:spPr>
          <a:xfrm>
            <a:off x="2513543" y="524325"/>
            <a:ext cx="336535" cy="523220"/>
          </a:xfrm>
          <a:prstGeom prst="rect">
            <a:avLst/>
          </a:prstGeom>
          <a:noFill/>
        </p:spPr>
        <p:txBody>
          <a:bodyPr wrap="square" rtlCol="0">
            <a:spAutoFit/>
          </a:bodyPr>
          <a:lstStyle/>
          <a:p>
            <a:r>
              <a:rPr lang="es-ES" sz="2800">
                <a:solidFill>
                  <a:schemeClr val="bg1"/>
                </a:solidFill>
                <a:latin typeface="Bebas Neue" charset="0"/>
                <a:ea typeface="Bebas Neue" charset="0"/>
                <a:cs typeface="Bebas Neue" charset="0"/>
              </a:rPr>
              <a:t>1</a:t>
            </a:r>
            <a:endParaRPr lang="es-ES_tradnl" sz="2800" dirty="0">
              <a:solidFill>
                <a:schemeClr val="bg1"/>
              </a:solidFill>
              <a:latin typeface="Bebas Neue" charset="0"/>
              <a:ea typeface="Bebas Neue" charset="0"/>
              <a:cs typeface="Bebas Neue" charset="0"/>
            </a:endParaRPr>
          </a:p>
        </p:txBody>
      </p:sp>
      <p:sp>
        <p:nvSpPr>
          <p:cNvPr id="18" name="CuadroTexto 17"/>
          <p:cNvSpPr txBox="1"/>
          <p:nvPr/>
        </p:nvSpPr>
        <p:spPr>
          <a:xfrm>
            <a:off x="2513543" y="1222628"/>
            <a:ext cx="336535" cy="523220"/>
          </a:xfrm>
          <a:prstGeom prst="rect">
            <a:avLst/>
          </a:prstGeom>
          <a:noFill/>
        </p:spPr>
        <p:txBody>
          <a:bodyPr wrap="square" rtlCol="0">
            <a:spAutoFit/>
          </a:bodyPr>
          <a:lstStyle/>
          <a:p>
            <a:r>
              <a:rPr lang="es-ES" sz="2800" dirty="0">
                <a:solidFill>
                  <a:schemeClr val="bg1"/>
                </a:solidFill>
                <a:latin typeface="Bebas Neue" charset="0"/>
                <a:ea typeface="Bebas Neue" charset="0"/>
                <a:cs typeface="Bebas Neue" charset="0"/>
              </a:rPr>
              <a:t>2</a:t>
            </a:r>
            <a:endParaRPr lang="es-ES_tradnl" sz="2800" dirty="0">
              <a:solidFill>
                <a:schemeClr val="bg1"/>
              </a:solidFill>
              <a:latin typeface="Bebas Neue" charset="0"/>
              <a:ea typeface="Bebas Neue" charset="0"/>
              <a:cs typeface="Bebas Neue" charset="0"/>
            </a:endParaRPr>
          </a:p>
        </p:txBody>
      </p:sp>
      <p:sp>
        <p:nvSpPr>
          <p:cNvPr id="19" name="CuadroTexto 18"/>
          <p:cNvSpPr txBox="1"/>
          <p:nvPr/>
        </p:nvSpPr>
        <p:spPr>
          <a:xfrm>
            <a:off x="2513542" y="1978197"/>
            <a:ext cx="336535" cy="523220"/>
          </a:xfrm>
          <a:prstGeom prst="rect">
            <a:avLst/>
          </a:prstGeom>
          <a:noFill/>
        </p:spPr>
        <p:txBody>
          <a:bodyPr wrap="square" rtlCol="0">
            <a:spAutoFit/>
          </a:bodyPr>
          <a:lstStyle/>
          <a:p>
            <a:r>
              <a:rPr lang="es-ES" sz="2800" dirty="0">
                <a:solidFill>
                  <a:schemeClr val="bg1"/>
                </a:solidFill>
                <a:latin typeface="Bebas Neue" charset="0"/>
                <a:ea typeface="Bebas Neue" charset="0"/>
                <a:cs typeface="Bebas Neue" charset="0"/>
              </a:rPr>
              <a:t>3</a:t>
            </a:r>
            <a:endParaRPr lang="es-ES_tradnl" sz="2800" dirty="0">
              <a:solidFill>
                <a:schemeClr val="bg1"/>
              </a:solidFill>
              <a:latin typeface="Bebas Neue" charset="0"/>
              <a:ea typeface="Bebas Neue" charset="0"/>
              <a:cs typeface="Bebas Neue" charset="0"/>
            </a:endParaRPr>
          </a:p>
        </p:txBody>
      </p:sp>
      <p:sp>
        <p:nvSpPr>
          <p:cNvPr id="20" name="CuadroTexto 19"/>
          <p:cNvSpPr txBox="1"/>
          <p:nvPr/>
        </p:nvSpPr>
        <p:spPr>
          <a:xfrm>
            <a:off x="2513543" y="2695714"/>
            <a:ext cx="336535" cy="523220"/>
          </a:xfrm>
          <a:prstGeom prst="rect">
            <a:avLst/>
          </a:prstGeom>
          <a:noFill/>
        </p:spPr>
        <p:txBody>
          <a:bodyPr wrap="square" rtlCol="0">
            <a:spAutoFit/>
          </a:bodyPr>
          <a:lstStyle/>
          <a:p>
            <a:r>
              <a:rPr lang="es-ES" sz="2800" dirty="0">
                <a:solidFill>
                  <a:schemeClr val="bg1"/>
                </a:solidFill>
                <a:latin typeface="Bebas Neue" charset="0"/>
                <a:ea typeface="Bebas Neue" charset="0"/>
                <a:cs typeface="Bebas Neue" charset="0"/>
              </a:rPr>
              <a:t>4 </a:t>
            </a:r>
            <a:endParaRPr lang="es-ES_tradnl" sz="2800" dirty="0">
              <a:solidFill>
                <a:schemeClr val="bg1"/>
              </a:solidFill>
              <a:latin typeface="Bebas Neue" charset="0"/>
              <a:ea typeface="Bebas Neue" charset="0"/>
              <a:cs typeface="Bebas Neue" charset="0"/>
            </a:endParaRPr>
          </a:p>
        </p:txBody>
      </p:sp>
      <p:sp>
        <p:nvSpPr>
          <p:cNvPr id="21" name="CuadroTexto 20"/>
          <p:cNvSpPr txBox="1"/>
          <p:nvPr/>
        </p:nvSpPr>
        <p:spPr>
          <a:xfrm>
            <a:off x="2513543" y="3428997"/>
            <a:ext cx="336535" cy="523220"/>
          </a:xfrm>
          <a:prstGeom prst="rect">
            <a:avLst/>
          </a:prstGeom>
          <a:noFill/>
        </p:spPr>
        <p:txBody>
          <a:bodyPr wrap="square" rtlCol="0">
            <a:spAutoFit/>
          </a:bodyPr>
          <a:lstStyle/>
          <a:p>
            <a:r>
              <a:rPr lang="es-ES" sz="2800">
                <a:solidFill>
                  <a:schemeClr val="bg1"/>
                </a:solidFill>
                <a:latin typeface="Bebas Neue" charset="0"/>
                <a:ea typeface="Bebas Neue" charset="0"/>
                <a:cs typeface="Bebas Neue" charset="0"/>
              </a:rPr>
              <a:t>5 </a:t>
            </a:r>
            <a:endParaRPr lang="es-ES_tradnl" sz="2800" dirty="0">
              <a:solidFill>
                <a:schemeClr val="bg1"/>
              </a:solidFill>
              <a:latin typeface="Bebas Neue" charset="0"/>
              <a:ea typeface="Bebas Neue" charset="0"/>
              <a:cs typeface="Bebas Neue" charset="0"/>
            </a:endParaRPr>
          </a:p>
        </p:txBody>
      </p:sp>
      <p:sp>
        <p:nvSpPr>
          <p:cNvPr id="2" name="Rectángulo 1"/>
          <p:cNvSpPr/>
          <p:nvPr/>
        </p:nvSpPr>
        <p:spPr>
          <a:xfrm>
            <a:off x="4757980" y="2695714"/>
            <a:ext cx="3389069" cy="400110"/>
          </a:xfrm>
          <a:prstGeom prst="rect">
            <a:avLst/>
          </a:prstGeom>
        </p:spPr>
        <p:txBody>
          <a:bodyPr wrap="none">
            <a:spAutoFit/>
          </a:bodyPr>
          <a:lstStyle/>
          <a:p>
            <a:pPr lvl="0" defTabSz="457200"/>
            <a:r>
              <a:rPr lang="es-CO" sz="2000" dirty="0">
                <a:solidFill>
                  <a:schemeClr val="bg1"/>
                </a:solidFill>
                <a:latin typeface="Helvetica LT Std" charset="0"/>
                <a:ea typeface="Helvetica LT Std" charset="0"/>
                <a:cs typeface="Helvetica LT Std" charset="0"/>
              </a:rPr>
              <a:t>Apertura y Uso de los Datos</a:t>
            </a:r>
          </a:p>
        </p:txBody>
      </p:sp>
    </p:spTree>
    <p:extLst>
      <p:ext uri="{BB962C8B-B14F-4D97-AF65-F5344CB8AC3E}">
        <p14:creationId xmlns:p14="http://schemas.microsoft.com/office/powerpoint/2010/main" val="202951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8462962"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1102865"/>
            <a:ext cx="1048512" cy="938784"/>
          </a:xfrm>
          <a:prstGeom prst="rect">
            <a:avLst/>
          </a:prstGeom>
        </p:spPr>
      </p:pic>
      <p:sp>
        <p:nvSpPr>
          <p:cNvPr id="7" name="CuadroTexto 6"/>
          <p:cNvSpPr txBox="1"/>
          <p:nvPr/>
        </p:nvSpPr>
        <p:spPr>
          <a:xfrm>
            <a:off x="1348550" y="1332768"/>
            <a:ext cx="3828081" cy="461665"/>
          </a:xfrm>
          <a:prstGeom prst="rect">
            <a:avLst/>
          </a:prstGeom>
          <a:noFill/>
        </p:spPr>
        <p:txBody>
          <a:bodyPr wrap="square" rtlCol="0">
            <a:spAutoFit/>
          </a:bodyPr>
          <a:lstStyle/>
          <a:p>
            <a:r>
              <a:rPr lang="es-ES_tradnl" sz="2400" dirty="0" err="1">
                <a:solidFill>
                  <a:schemeClr val="tx1">
                    <a:lumMod val="75000"/>
                    <a:lumOff val="25000"/>
                  </a:schemeClr>
                </a:solidFill>
                <a:latin typeface="Helvetica LT Std" charset="0"/>
                <a:ea typeface="Helvetica LT Std" charset="0"/>
                <a:cs typeface="Helvetica LT Std" charset="0"/>
              </a:rPr>
              <a:t>Gu</a:t>
            </a:r>
            <a:r>
              <a:rPr lang="es-ES" sz="2400" dirty="0" err="1">
                <a:solidFill>
                  <a:schemeClr val="tx1">
                    <a:lumMod val="75000"/>
                    <a:lumOff val="25000"/>
                  </a:schemeClr>
                </a:solidFill>
                <a:latin typeface="Helvetica LT Std" charset="0"/>
                <a:ea typeface="Helvetica LT Std" charset="0"/>
                <a:cs typeface="Helvetica LT Std" charset="0"/>
              </a:rPr>
              <a:t>ía</a:t>
            </a:r>
            <a:r>
              <a:rPr lang="es-ES" sz="2400" dirty="0">
                <a:solidFill>
                  <a:schemeClr val="tx1">
                    <a:lumMod val="75000"/>
                    <a:lumOff val="25000"/>
                  </a:schemeClr>
                </a:solidFill>
                <a:latin typeface="Helvetica LT Std" charset="0"/>
                <a:ea typeface="Helvetica LT Std" charset="0"/>
                <a:cs typeface="Helvetica LT Std" charset="0"/>
              </a:rPr>
              <a:t> de Datos Abiertos</a:t>
            </a:r>
            <a:endParaRPr lang="es-ES_tradnl" sz="2400" dirty="0">
              <a:solidFill>
                <a:schemeClr val="tx1">
                  <a:lumMod val="75000"/>
                  <a:lumOff val="25000"/>
                </a:schemeClr>
              </a:solidFill>
              <a:latin typeface="Helvetica LT Std" charset="0"/>
              <a:ea typeface="Helvetica LT Std" charset="0"/>
              <a:cs typeface="Helvetica LT Std" charset="0"/>
            </a:endParaRPr>
          </a:p>
        </p:txBody>
      </p:sp>
      <p:sp>
        <p:nvSpPr>
          <p:cNvPr id="9" name="CuadroTexto 8"/>
          <p:cNvSpPr txBox="1"/>
          <p:nvPr/>
        </p:nvSpPr>
        <p:spPr>
          <a:xfrm>
            <a:off x="2484120" y="2942833"/>
            <a:ext cx="1203960" cy="830997"/>
          </a:xfrm>
          <a:prstGeom prst="rect">
            <a:avLst/>
          </a:prstGeom>
          <a:noFill/>
        </p:spPr>
        <p:txBody>
          <a:bodyPr wrap="square" rtlCol="0">
            <a:spAutoFit/>
          </a:bodyPr>
          <a:lstStyle/>
          <a:p>
            <a:pPr lvl="0"/>
            <a:r>
              <a:rPr lang="es-CO" sz="1200" b="0">
                <a:solidFill>
                  <a:schemeClr val="bg1"/>
                </a:solidFill>
                <a:latin typeface="Helvetica LT Std" charset="0"/>
                <a:ea typeface="Helvetica LT Std" charset="0"/>
                <a:cs typeface="Helvetica LT Std" charset="0"/>
              </a:rPr>
              <a:t>Análisis de información publicable</a:t>
            </a:r>
          </a:p>
          <a:p>
            <a:endParaRPr lang="es-ES_tradnl" sz="1200" dirty="0">
              <a:solidFill>
                <a:schemeClr val="bg1"/>
              </a:solidFill>
              <a:latin typeface="Helvetica LT Std" charset="0"/>
              <a:ea typeface="Helvetica LT Std" charset="0"/>
              <a:cs typeface="Helvetica LT Std" charset="0"/>
            </a:endParaRPr>
          </a:p>
        </p:txBody>
      </p:sp>
      <p:sp>
        <p:nvSpPr>
          <p:cNvPr id="11" name="CuadroTexto 10"/>
          <p:cNvSpPr txBox="1"/>
          <p:nvPr/>
        </p:nvSpPr>
        <p:spPr>
          <a:xfrm>
            <a:off x="5237939" y="3112259"/>
            <a:ext cx="1298257" cy="461665"/>
          </a:xfrm>
          <a:prstGeom prst="rect">
            <a:avLst/>
          </a:prstGeom>
          <a:noFill/>
        </p:spPr>
        <p:txBody>
          <a:bodyPr wrap="square" rtlCol="0">
            <a:spAutoFit/>
          </a:bodyPr>
          <a:lstStyle/>
          <a:p>
            <a:pPr lvl="0"/>
            <a:r>
              <a:rPr lang="es-CO" sz="1200" b="0">
                <a:solidFill>
                  <a:schemeClr val="bg1"/>
                </a:solidFill>
                <a:latin typeface="Helvetica LT Std" charset="0"/>
                <a:ea typeface="Helvetica LT Std" charset="0"/>
                <a:cs typeface="Helvetica LT Std" charset="0"/>
              </a:rPr>
              <a:t>Documentación</a:t>
            </a:r>
          </a:p>
          <a:p>
            <a:endParaRPr lang="es-ES_tradnl" sz="1200" dirty="0">
              <a:solidFill>
                <a:schemeClr val="bg1"/>
              </a:solidFill>
              <a:latin typeface="Helvetica LT Std" charset="0"/>
              <a:ea typeface="Helvetica LT Std" charset="0"/>
              <a:cs typeface="Helvetica LT Std" charset="0"/>
            </a:endParaRPr>
          </a:p>
        </p:txBody>
      </p:sp>
      <p:sp>
        <p:nvSpPr>
          <p:cNvPr id="12" name="CuadroTexto 11"/>
          <p:cNvSpPr txBox="1"/>
          <p:nvPr/>
        </p:nvSpPr>
        <p:spPr>
          <a:xfrm>
            <a:off x="6670499" y="2942833"/>
            <a:ext cx="1203960" cy="830997"/>
          </a:xfrm>
          <a:prstGeom prst="rect">
            <a:avLst/>
          </a:prstGeom>
          <a:noFill/>
        </p:spPr>
        <p:txBody>
          <a:bodyPr wrap="square" rtlCol="0">
            <a:spAutoFit/>
          </a:bodyPr>
          <a:lstStyle/>
          <a:p>
            <a:pPr lvl="0"/>
            <a:r>
              <a:rPr lang="es-CO" sz="1200" b="0">
                <a:solidFill>
                  <a:schemeClr val="bg1"/>
                </a:solidFill>
                <a:latin typeface="Helvetica LT Std" charset="0"/>
                <a:ea typeface="Helvetica LT Std" charset="0"/>
                <a:cs typeface="Helvetica LT Std" charset="0"/>
              </a:rPr>
              <a:t>Estructuración, cargue y publicación</a:t>
            </a:r>
          </a:p>
          <a:p>
            <a:endParaRPr lang="es-ES_tradnl" sz="1200" dirty="0">
              <a:solidFill>
                <a:schemeClr val="bg1"/>
              </a:solidFill>
              <a:latin typeface="Helvetica LT Std" charset="0"/>
              <a:ea typeface="Helvetica LT Std" charset="0"/>
              <a:cs typeface="Helvetica LT Std" charset="0"/>
            </a:endParaRP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9060" t="383" r="7571"/>
          <a:stretch/>
        </p:blipFill>
        <p:spPr>
          <a:xfrm>
            <a:off x="4531519" y="1102865"/>
            <a:ext cx="3661821" cy="3979184"/>
          </a:xfrm>
          <a:prstGeom prst="rect">
            <a:avLst/>
          </a:prstGeom>
        </p:spPr>
      </p:pic>
      <p:pic>
        <p:nvPicPr>
          <p:cNvPr id="10" name="Imagen 9"/>
          <p:cNvPicPr>
            <a:picLocks noChangeAspect="1"/>
          </p:cNvPicPr>
          <p:nvPr/>
        </p:nvPicPr>
        <p:blipFill>
          <a:blip r:embed="rId5"/>
          <a:stretch>
            <a:fillRect/>
          </a:stretch>
        </p:blipFill>
        <p:spPr>
          <a:xfrm>
            <a:off x="1743304" y="1794433"/>
            <a:ext cx="2170172" cy="2803798"/>
          </a:xfrm>
          <a:prstGeom prst="rect">
            <a:avLst/>
          </a:prstGeom>
        </p:spPr>
      </p:pic>
    </p:spTree>
    <p:extLst>
      <p:ext uri="{BB962C8B-B14F-4D97-AF65-F5344CB8AC3E}">
        <p14:creationId xmlns:p14="http://schemas.microsoft.com/office/powerpoint/2010/main" val="1455497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7580241"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7" name="CuadroTexto 6"/>
          <p:cNvSpPr txBox="1"/>
          <p:nvPr/>
        </p:nvSpPr>
        <p:spPr>
          <a:xfrm>
            <a:off x="1379031" y="1159141"/>
            <a:ext cx="6044658" cy="757130"/>
          </a:xfrm>
          <a:prstGeom prst="rect">
            <a:avLst/>
          </a:prstGeom>
          <a:noFill/>
        </p:spPr>
        <p:txBody>
          <a:bodyPr wrap="square" rtlCol="0">
            <a:spAutoFit/>
          </a:bodyPr>
          <a:lstStyle/>
          <a:p>
            <a:pPr lvl="0" defTabSz="457200">
              <a:lnSpc>
                <a:spcPct val="90000"/>
              </a:lnSpc>
              <a:spcBef>
                <a:spcPct val="0"/>
              </a:spcBef>
              <a:spcAft>
                <a:spcPct val="35000"/>
              </a:spcAft>
            </a:pPr>
            <a:r>
              <a:rPr lang="es-CO" sz="2400">
                <a:solidFill>
                  <a:schemeClr val="tx1">
                    <a:lumMod val="65000"/>
                    <a:lumOff val="35000"/>
                  </a:schemeClr>
                </a:solidFill>
              </a:rPr>
              <a:t>Ley </a:t>
            </a:r>
            <a:r>
              <a:rPr lang="es-CO" sz="2400" dirty="0">
                <a:solidFill>
                  <a:schemeClr val="tx1">
                    <a:lumMod val="65000"/>
                    <a:lumOff val="35000"/>
                  </a:schemeClr>
                </a:solidFill>
              </a:rPr>
              <a:t>de Transparencia y del Derecho de Acceso a la información pública</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70" y="1018008"/>
            <a:ext cx="1127760" cy="999744"/>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r="22424"/>
          <a:stretch/>
        </p:blipFill>
        <p:spPr>
          <a:xfrm>
            <a:off x="1216692" y="1823158"/>
            <a:ext cx="5328157" cy="3215614"/>
          </a:xfrm>
          <a:prstGeom prst="rect">
            <a:avLst/>
          </a:prstGeom>
        </p:spPr>
      </p:pic>
      <p:sp>
        <p:nvSpPr>
          <p:cNvPr id="6" name="CuadroTexto 5"/>
          <p:cNvSpPr txBox="1"/>
          <p:nvPr/>
        </p:nvSpPr>
        <p:spPr>
          <a:xfrm>
            <a:off x="2070719" y="2277296"/>
            <a:ext cx="3083742" cy="830997"/>
          </a:xfrm>
          <a:prstGeom prst="rect">
            <a:avLst/>
          </a:prstGeom>
          <a:noFill/>
        </p:spPr>
        <p:txBody>
          <a:bodyPr wrap="square" rtlCol="0">
            <a:spAutoFit/>
          </a:bodyPr>
          <a:lstStyle/>
          <a:p>
            <a:r>
              <a:rPr lang="es-ES" sz="1200" b="1" dirty="0">
                <a:solidFill>
                  <a:prstClr val="white"/>
                </a:solidFill>
                <a:latin typeface="Helvetica LT Std" charset="0"/>
                <a:ea typeface="Helvetica LT Std" charset="0"/>
                <a:cs typeface="Helvetica LT Std" charset="0"/>
              </a:rPr>
              <a:t>Ley 1712 de 2014</a:t>
            </a:r>
          </a:p>
          <a:p>
            <a:r>
              <a:rPr lang="es-ES" sz="1200" dirty="0">
                <a:solidFill>
                  <a:prstClr val="white"/>
                </a:solidFill>
                <a:latin typeface="Helvetica LT Std" charset="0"/>
                <a:ea typeface="Helvetica LT Std" charset="0"/>
                <a:cs typeface="Helvetica LT Std" charset="0"/>
              </a:rPr>
              <a:t>Transparencia y Acceso a la Información pública </a:t>
            </a:r>
          </a:p>
          <a:p>
            <a:endParaRPr lang="es-ES_tradnl" sz="1200" dirty="0"/>
          </a:p>
        </p:txBody>
      </p:sp>
      <p:sp>
        <p:nvSpPr>
          <p:cNvPr id="36" name="CuadroTexto 35"/>
          <p:cNvSpPr txBox="1"/>
          <p:nvPr/>
        </p:nvSpPr>
        <p:spPr>
          <a:xfrm>
            <a:off x="2070719" y="3172907"/>
            <a:ext cx="3083742" cy="830997"/>
          </a:xfrm>
          <a:prstGeom prst="rect">
            <a:avLst/>
          </a:prstGeom>
          <a:noFill/>
        </p:spPr>
        <p:txBody>
          <a:bodyPr wrap="square" rtlCol="0">
            <a:spAutoFit/>
          </a:bodyPr>
          <a:lstStyle/>
          <a:p>
            <a:pPr defTabSz="859654"/>
            <a:r>
              <a:rPr lang="es-ES" sz="1200" b="1">
                <a:solidFill>
                  <a:prstClr val="white"/>
                </a:solidFill>
                <a:latin typeface="Helvetica" panose="020B0604020202020204" pitchFamily="34" charset="0"/>
                <a:cs typeface="Helvetica" panose="020B0604020202020204" pitchFamily="34" charset="0"/>
              </a:rPr>
              <a:t>Decreto 1078 de 2015 </a:t>
            </a:r>
          </a:p>
          <a:p>
            <a:r>
              <a:rPr lang="es-ES" sz="1200" dirty="0">
                <a:solidFill>
                  <a:prstClr val="white"/>
                </a:solidFill>
                <a:latin typeface="Helvetica" panose="020B0604020202020204" pitchFamily="34" charset="0"/>
                <a:cs typeface="Helvetica" panose="020B0604020202020204" pitchFamily="34" charset="0"/>
              </a:rPr>
              <a:t>Principios y lineamientos de la Estrategia de Gobierno en línea</a:t>
            </a:r>
          </a:p>
          <a:p>
            <a:endParaRPr lang="es-ES_tradnl" sz="1200" dirty="0"/>
          </a:p>
        </p:txBody>
      </p:sp>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38" name="Text Placeholder 3"/>
          <p:cNvSpPr txBox="1">
            <a:spLocks/>
          </p:cNvSpPr>
          <p:nvPr/>
        </p:nvSpPr>
        <p:spPr>
          <a:xfrm>
            <a:off x="5545088" y="2381457"/>
            <a:ext cx="764953"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s-ES" sz="2667" dirty="0">
                <a:solidFill>
                  <a:schemeClr val="bg1"/>
                </a:solidFill>
                <a:latin typeface="Bebas Neue" charset="0"/>
                <a:ea typeface="Bebas Neue" charset="0"/>
                <a:cs typeface="Bebas Neue" charset="0"/>
              </a:rPr>
              <a:t>Art. 11</a:t>
            </a:r>
          </a:p>
        </p:txBody>
      </p:sp>
      <p:sp>
        <p:nvSpPr>
          <p:cNvPr id="39" name="Text Placeholder 3"/>
          <p:cNvSpPr txBox="1">
            <a:spLocks/>
          </p:cNvSpPr>
          <p:nvPr/>
        </p:nvSpPr>
        <p:spPr>
          <a:xfrm>
            <a:off x="5545088" y="3272305"/>
            <a:ext cx="683199"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s-ES" sz="2667" dirty="0">
                <a:solidFill>
                  <a:schemeClr val="bg1"/>
                </a:solidFill>
                <a:latin typeface="Bebas Neue" charset="0"/>
                <a:ea typeface="Bebas Neue" charset="0"/>
                <a:cs typeface="Bebas Neue" charset="0"/>
              </a:rPr>
              <a:t>Art. 5 </a:t>
            </a:r>
          </a:p>
        </p:txBody>
      </p:sp>
      <p:sp>
        <p:nvSpPr>
          <p:cNvPr id="40" name="Text Placeholder 3"/>
          <p:cNvSpPr txBox="1">
            <a:spLocks/>
          </p:cNvSpPr>
          <p:nvPr/>
        </p:nvSpPr>
        <p:spPr>
          <a:xfrm>
            <a:off x="5243381" y="4014894"/>
            <a:ext cx="1347858" cy="62587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es-ES" sz="1400" dirty="0">
                <a:solidFill>
                  <a:schemeClr val="bg1"/>
                </a:solidFill>
                <a:latin typeface="Bebas Neue" charset="0"/>
                <a:ea typeface="Bebas Neue" charset="0"/>
                <a:cs typeface="Bebas Neue" charset="0"/>
              </a:rPr>
              <a:t>Componente</a:t>
            </a:r>
          </a:p>
          <a:p>
            <a:pPr>
              <a:defRPr/>
            </a:pPr>
            <a:r>
              <a:rPr lang="es-ES" sz="2667" dirty="0">
                <a:solidFill>
                  <a:schemeClr val="bg1"/>
                </a:solidFill>
                <a:latin typeface="Bebas Neue" charset="0"/>
                <a:ea typeface="Bebas Neue" charset="0"/>
                <a:cs typeface="Bebas Neue" charset="0"/>
              </a:rPr>
              <a:t>2</a:t>
            </a:r>
          </a:p>
        </p:txBody>
      </p:sp>
      <p:sp>
        <p:nvSpPr>
          <p:cNvPr id="41" name="TextBox 116"/>
          <p:cNvSpPr txBox="1"/>
          <p:nvPr/>
        </p:nvSpPr>
        <p:spPr>
          <a:xfrm>
            <a:off x="6680160" y="2246984"/>
            <a:ext cx="1404882" cy="710964"/>
          </a:xfrm>
          <a:prstGeom prst="rect">
            <a:avLst/>
          </a:prstGeom>
          <a:noFill/>
        </p:spPr>
        <p:txBody>
          <a:bodyPr wrap="square" lIns="0" tIns="0" rIns="0" bIns="0" rtlCol="0">
            <a:spAutoFit/>
          </a:bodyPr>
          <a:lstStyle/>
          <a:p>
            <a:pPr>
              <a:spcBef>
                <a:spcPct val="20000"/>
              </a:spcBef>
              <a:defRPr/>
            </a:pPr>
            <a:r>
              <a:rPr lang="es-ES" sz="1100" b="1" dirty="0">
                <a:solidFill>
                  <a:schemeClr val="tx1">
                    <a:lumMod val="50000"/>
                    <a:lumOff val="50000"/>
                  </a:schemeClr>
                </a:solidFill>
                <a:latin typeface="Helvetica LT Std" charset="0"/>
                <a:ea typeface="Helvetica LT Std" charset="0"/>
                <a:cs typeface="Helvetica LT Std" charset="0"/>
              </a:rPr>
              <a:t>Información Mínima</a:t>
            </a:r>
          </a:p>
          <a:p>
            <a:pPr>
              <a:spcBef>
                <a:spcPct val="20000"/>
              </a:spcBef>
              <a:defRPr/>
            </a:pPr>
            <a:r>
              <a:rPr lang="es-ES" sz="1100" dirty="0">
                <a:solidFill>
                  <a:schemeClr val="tx1">
                    <a:lumMod val="50000"/>
                    <a:lumOff val="50000"/>
                  </a:schemeClr>
                </a:solidFill>
                <a:latin typeface="Helvetica LT Std" charset="0"/>
                <a:ea typeface="Helvetica LT Std" charset="0"/>
                <a:cs typeface="Helvetica LT Std" charset="0"/>
              </a:rPr>
              <a:t>Los sujetos obligados deberán publicar datos abiertos.</a:t>
            </a:r>
          </a:p>
        </p:txBody>
      </p:sp>
      <p:sp>
        <p:nvSpPr>
          <p:cNvPr id="42" name="TextBox 116"/>
          <p:cNvSpPr txBox="1"/>
          <p:nvPr/>
        </p:nvSpPr>
        <p:spPr>
          <a:xfrm>
            <a:off x="6680160" y="3272305"/>
            <a:ext cx="2157477" cy="372410"/>
          </a:xfrm>
          <a:prstGeom prst="rect">
            <a:avLst/>
          </a:prstGeom>
          <a:noFill/>
        </p:spPr>
        <p:txBody>
          <a:bodyPr wrap="square" lIns="0" tIns="0" rIns="0" bIns="0" rtlCol="0">
            <a:spAutoFit/>
          </a:bodyPr>
          <a:lstStyle/>
          <a:p>
            <a:pPr>
              <a:spcBef>
                <a:spcPct val="20000"/>
              </a:spcBef>
              <a:defRPr/>
            </a:pPr>
            <a:r>
              <a:rPr lang="es-ES" sz="1100" b="1" dirty="0">
                <a:solidFill>
                  <a:schemeClr val="tx1">
                    <a:lumMod val="50000"/>
                    <a:lumOff val="50000"/>
                  </a:schemeClr>
                </a:solidFill>
                <a:latin typeface="Helvetica LT Std" charset="0"/>
                <a:ea typeface="Helvetica LT Std" charset="0"/>
                <a:cs typeface="Helvetica LT Std" charset="0"/>
              </a:rPr>
              <a:t>Componentes de la Estrategia</a:t>
            </a:r>
          </a:p>
          <a:p>
            <a:pPr>
              <a:spcBef>
                <a:spcPct val="20000"/>
              </a:spcBef>
              <a:defRPr/>
            </a:pPr>
            <a:r>
              <a:rPr lang="es-ES" sz="1100" dirty="0">
                <a:solidFill>
                  <a:schemeClr val="tx1">
                    <a:lumMod val="50000"/>
                    <a:lumOff val="50000"/>
                  </a:schemeClr>
                </a:solidFill>
                <a:latin typeface="Helvetica LT Std" charset="0"/>
                <a:ea typeface="Helvetica LT Std" charset="0"/>
                <a:cs typeface="Helvetica LT Std" charset="0"/>
              </a:rPr>
              <a:t>TIC para el Gobierno Abierto</a:t>
            </a:r>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455212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8946704"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7" name="CuadroTexto 6"/>
          <p:cNvSpPr txBox="1"/>
          <p:nvPr/>
        </p:nvSpPr>
        <p:spPr>
          <a:xfrm>
            <a:off x="1348550" y="1234157"/>
            <a:ext cx="3828081" cy="461665"/>
          </a:xfrm>
          <a:prstGeom prst="rect">
            <a:avLst/>
          </a:prstGeom>
          <a:noFill/>
        </p:spPr>
        <p:txBody>
          <a:bodyPr wrap="square" rtlCol="0">
            <a:spAutoFit/>
          </a:bodyPr>
          <a:lstStyle/>
          <a:p>
            <a:r>
              <a:rPr lang="es-ES_tradnl" sz="2400">
                <a:solidFill>
                  <a:schemeClr val="tx1">
                    <a:lumMod val="75000"/>
                    <a:lumOff val="25000"/>
                  </a:schemeClr>
                </a:solidFill>
                <a:latin typeface="Helvetica LT Std" charset="0"/>
                <a:ea typeface="Helvetica LT Std" charset="0"/>
                <a:cs typeface="Helvetica LT Std" charset="0"/>
              </a:rPr>
              <a:t>Portal </a:t>
            </a:r>
            <a:r>
              <a:rPr lang="es-ES" sz="2400" dirty="0">
                <a:solidFill>
                  <a:schemeClr val="tx1">
                    <a:lumMod val="75000"/>
                    <a:lumOff val="25000"/>
                  </a:schemeClr>
                </a:solidFill>
                <a:latin typeface="Helvetica LT Std" charset="0"/>
                <a:ea typeface="Helvetica LT Std" charset="0"/>
                <a:cs typeface="Helvetica LT Std" charset="0"/>
              </a:rPr>
              <a:t>de Datos Abiertos</a:t>
            </a:r>
            <a:endParaRPr lang="es-ES_tradnl" sz="2400" dirty="0">
              <a:solidFill>
                <a:schemeClr val="tx1">
                  <a:lumMod val="75000"/>
                  <a:lumOff val="25000"/>
                </a:schemeClr>
              </a:solidFill>
              <a:latin typeface="Helvetica LT Std" charset="0"/>
              <a:ea typeface="Helvetica LT Std" charset="0"/>
              <a:cs typeface="Helvetica LT Std"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70" y="919397"/>
            <a:ext cx="1127760" cy="999744"/>
          </a:xfrm>
          <a:prstGeom prst="rect">
            <a:avLst/>
          </a:prstGeom>
        </p:spPr>
      </p:pic>
      <p:sp>
        <p:nvSpPr>
          <p:cNvPr id="18" name="CuadroTexto 17"/>
          <p:cNvSpPr txBox="1"/>
          <p:nvPr/>
        </p:nvSpPr>
        <p:spPr>
          <a:xfrm>
            <a:off x="1494427" y="2224619"/>
            <a:ext cx="1353202" cy="677108"/>
          </a:xfrm>
          <a:prstGeom prst="rect">
            <a:avLst/>
          </a:prstGeom>
          <a:noFill/>
        </p:spPr>
        <p:txBody>
          <a:bodyPr wrap="square" rtlCol="0">
            <a:spAutoFit/>
          </a:bodyPr>
          <a:lstStyle/>
          <a:p>
            <a:r>
              <a:rPr lang="es-ES" sz="2800" b="1" dirty="0">
                <a:solidFill>
                  <a:srgbClr val="F49831"/>
                </a:solidFill>
                <a:latin typeface="Calibri"/>
                <a:cs typeface="Calibri"/>
              </a:rPr>
              <a:t>+2200 </a:t>
            </a:r>
          </a:p>
          <a:p>
            <a:r>
              <a:rPr lang="es-ES" sz="900" dirty="0">
                <a:solidFill>
                  <a:srgbClr val="F49831"/>
                </a:solidFill>
                <a:latin typeface="Arial" panose="020B0604020202020204" pitchFamily="34" charset="0"/>
                <a:cs typeface="Arial" panose="020B0604020202020204" pitchFamily="34" charset="0"/>
              </a:rPr>
              <a:t>Conjuntos de datos</a:t>
            </a:r>
          </a:p>
        </p:txBody>
      </p:sp>
      <p:sp>
        <p:nvSpPr>
          <p:cNvPr id="19" name="CuadroTexto 18"/>
          <p:cNvSpPr txBox="1"/>
          <p:nvPr/>
        </p:nvSpPr>
        <p:spPr>
          <a:xfrm>
            <a:off x="1463464" y="3079264"/>
            <a:ext cx="1384165" cy="661720"/>
          </a:xfrm>
          <a:prstGeom prst="rect">
            <a:avLst/>
          </a:prstGeom>
          <a:noFill/>
        </p:spPr>
        <p:txBody>
          <a:bodyPr wrap="square" rtlCol="0">
            <a:spAutoFit/>
          </a:bodyPr>
          <a:lstStyle/>
          <a:p>
            <a:r>
              <a:rPr lang="es-ES" sz="2800" b="1" dirty="0">
                <a:solidFill>
                  <a:srgbClr val="E84537"/>
                </a:solidFill>
                <a:latin typeface="Calibri"/>
                <a:cs typeface="Calibri"/>
              </a:rPr>
              <a:t>+600 </a:t>
            </a:r>
          </a:p>
          <a:p>
            <a:r>
              <a:rPr lang="es-ES" sz="900" dirty="0">
                <a:solidFill>
                  <a:srgbClr val="E84537"/>
                </a:solidFill>
                <a:latin typeface="Arial" panose="020B0604020202020204" pitchFamily="34" charset="0"/>
                <a:cs typeface="Arial" panose="020B0604020202020204" pitchFamily="34" charset="0"/>
              </a:rPr>
              <a:t>Entidades publicando</a:t>
            </a:r>
          </a:p>
        </p:txBody>
      </p:sp>
      <p:sp>
        <p:nvSpPr>
          <p:cNvPr id="23" name="CuadroTexto 22"/>
          <p:cNvSpPr txBox="1"/>
          <p:nvPr/>
        </p:nvSpPr>
        <p:spPr>
          <a:xfrm>
            <a:off x="1509804" y="3869233"/>
            <a:ext cx="1705344" cy="661720"/>
          </a:xfrm>
          <a:prstGeom prst="rect">
            <a:avLst/>
          </a:prstGeom>
          <a:noFill/>
        </p:spPr>
        <p:txBody>
          <a:bodyPr wrap="square" rtlCol="0">
            <a:spAutoFit/>
          </a:bodyPr>
          <a:lstStyle/>
          <a:p>
            <a:r>
              <a:rPr lang="es-ES" sz="2800" b="1" dirty="0">
                <a:solidFill>
                  <a:srgbClr val="59CDCC"/>
                </a:solidFill>
                <a:latin typeface="Calibri"/>
                <a:cs typeface="Calibri"/>
              </a:rPr>
              <a:t> 21 apps</a:t>
            </a:r>
          </a:p>
          <a:p>
            <a:r>
              <a:rPr lang="es-ES" sz="900" dirty="0">
                <a:solidFill>
                  <a:srgbClr val="59CDCC"/>
                </a:solidFill>
                <a:latin typeface="Arial" panose="020B0604020202020204" pitchFamily="34" charset="0"/>
                <a:cs typeface="Arial" panose="020B0604020202020204" pitchFamily="34" charset="0"/>
              </a:rPr>
              <a:t>Consumiendo datos abiertos</a:t>
            </a:r>
          </a:p>
        </p:txBody>
      </p:sp>
      <p:pic>
        <p:nvPicPr>
          <p:cNvPr id="24" name="Imagen 23"/>
          <p:cNvPicPr>
            <a:picLocks/>
          </p:cNvPicPr>
          <p:nvPr/>
        </p:nvPicPr>
        <p:blipFill rotWithShape="1">
          <a:blip r:embed="rId4"/>
          <a:srcRect l="5790" t="73826" r="79018" b="-461"/>
          <a:stretch/>
        </p:blipFill>
        <p:spPr>
          <a:xfrm>
            <a:off x="915439" y="2308756"/>
            <a:ext cx="563506" cy="556323"/>
          </a:xfrm>
          <a:prstGeom prst="rect">
            <a:avLst/>
          </a:prstGeom>
        </p:spPr>
      </p:pic>
      <p:pic>
        <p:nvPicPr>
          <p:cNvPr id="25" name="Imagen 24"/>
          <p:cNvPicPr>
            <a:picLocks/>
          </p:cNvPicPr>
          <p:nvPr/>
        </p:nvPicPr>
        <p:blipFill rotWithShape="1">
          <a:blip r:embed="rId4"/>
          <a:srcRect l="53321" t="74776" r="28795" b="-625"/>
          <a:stretch/>
        </p:blipFill>
        <p:spPr>
          <a:xfrm>
            <a:off x="899958" y="3240013"/>
            <a:ext cx="563506" cy="414695"/>
          </a:xfrm>
          <a:prstGeom prst="rect">
            <a:avLst/>
          </a:prstGeom>
        </p:spPr>
      </p:pic>
      <p:pic>
        <p:nvPicPr>
          <p:cNvPr id="26" name="Imagen 25"/>
          <p:cNvPicPr>
            <a:picLocks noChangeAspect="1"/>
          </p:cNvPicPr>
          <p:nvPr/>
        </p:nvPicPr>
        <p:blipFill rotWithShape="1">
          <a:blip r:embed="rId4"/>
          <a:srcRect l="79519" t="74794" r="6586" b="2852"/>
          <a:stretch/>
        </p:blipFill>
        <p:spPr>
          <a:xfrm>
            <a:off x="906757" y="4032398"/>
            <a:ext cx="578862" cy="547989"/>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760" y="1618376"/>
            <a:ext cx="4475854" cy="3330036"/>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38" y="950429"/>
            <a:ext cx="1091184" cy="957072"/>
          </a:xfrm>
          <a:prstGeom prst="rect">
            <a:avLst/>
          </a:prstGeom>
        </p:spPr>
      </p:pic>
    </p:spTree>
    <p:extLst>
      <p:ext uri="{BB962C8B-B14F-4D97-AF65-F5344CB8AC3E}">
        <p14:creationId xmlns:p14="http://schemas.microsoft.com/office/powerpoint/2010/main" val="239588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917523"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81" y="-14252"/>
            <a:ext cx="544219" cy="808873"/>
          </a:xfrm>
          <a:prstGeom prst="rect">
            <a:avLst/>
          </a:prstGeom>
        </p:spPr>
      </p:pic>
      <p:pic>
        <p:nvPicPr>
          <p:cNvPr id="27" name="Imagen 26"/>
          <p:cNvPicPr>
            <a:picLocks noChangeAspect="1"/>
          </p:cNvPicPr>
          <p:nvPr/>
        </p:nvPicPr>
        <p:blipFill rotWithShape="1">
          <a:blip r:embed="rId4"/>
          <a:srcRect l="28955" t="12208" r="29224" b="6280"/>
          <a:stretch/>
        </p:blipFill>
        <p:spPr>
          <a:xfrm>
            <a:off x="6453310" y="1807116"/>
            <a:ext cx="2507998" cy="2749669"/>
          </a:xfrm>
          <a:prstGeom prst="rect">
            <a:avLst/>
          </a:prstGeom>
        </p:spPr>
      </p:pic>
      <p:pic>
        <p:nvPicPr>
          <p:cNvPr id="28" name="Imagen 27"/>
          <p:cNvPicPr>
            <a:picLocks noChangeAspect="1"/>
          </p:cNvPicPr>
          <p:nvPr/>
        </p:nvPicPr>
        <p:blipFill rotWithShape="1">
          <a:blip r:embed="rId5"/>
          <a:srcRect l="22418" t="6318" r="23135" b="4686"/>
          <a:stretch/>
        </p:blipFill>
        <p:spPr>
          <a:xfrm>
            <a:off x="3323231" y="1832260"/>
            <a:ext cx="2968388" cy="2729159"/>
          </a:xfrm>
          <a:prstGeom prst="rect">
            <a:avLst/>
          </a:prstGeom>
        </p:spPr>
      </p:pic>
      <p:sp>
        <p:nvSpPr>
          <p:cNvPr id="29" name="CuadroTexto 28"/>
          <p:cNvSpPr txBox="1"/>
          <p:nvPr/>
        </p:nvSpPr>
        <p:spPr>
          <a:xfrm>
            <a:off x="-238835" y="4633873"/>
            <a:ext cx="2988860" cy="308418"/>
          </a:xfrm>
          <a:prstGeom prst="rect">
            <a:avLst/>
          </a:prstGeom>
          <a:noFill/>
        </p:spPr>
        <p:txBody>
          <a:bodyPr wrap="square" rtlCol="0">
            <a:spAutoFit/>
          </a:bodyPr>
          <a:lstStyle/>
          <a:p>
            <a:pPr algn="ctr"/>
            <a:r>
              <a:rPr lang="es-CO" b="1" dirty="0"/>
              <a:t>El catálogo de datos</a:t>
            </a:r>
          </a:p>
        </p:txBody>
      </p:sp>
      <p:sp>
        <p:nvSpPr>
          <p:cNvPr id="30" name="CuadroTexto 29"/>
          <p:cNvSpPr txBox="1"/>
          <p:nvPr/>
        </p:nvSpPr>
        <p:spPr>
          <a:xfrm>
            <a:off x="2934271" y="4588957"/>
            <a:ext cx="2988860" cy="308418"/>
          </a:xfrm>
          <a:prstGeom prst="rect">
            <a:avLst/>
          </a:prstGeom>
          <a:noFill/>
        </p:spPr>
        <p:txBody>
          <a:bodyPr wrap="square" rtlCol="0">
            <a:spAutoFit/>
          </a:bodyPr>
          <a:lstStyle/>
          <a:p>
            <a:pPr algn="ctr"/>
            <a:r>
              <a:rPr lang="es-CO" b="1" dirty="0"/>
              <a:t>La Noticia</a:t>
            </a:r>
          </a:p>
        </p:txBody>
      </p:sp>
      <p:sp>
        <p:nvSpPr>
          <p:cNvPr id="31" name="CuadroTexto 30"/>
          <p:cNvSpPr txBox="1"/>
          <p:nvPr/>
        </p:nvSpPr>
        <p:spPr>
          <a:xfrm>
            <a:off x="6312091" y="4615955"/>
            <a:ext cx="2185796" cy="308418"/>
          </a:xfrm>
          <a:prstGeom prst="rect">
            <a:avLst/>
          </a:prstGeom>
          <a:noFill/>
        </p:spPr>
        <p:txBody>
          <a:bodyPr wrap="square" rtlCol="0">
            <a:spAutoFit/>
          </a:bodyPr>
          <a:lstStyle/>
          <a:p>
            <a:pPr algn="ctr"/>
            <a:r>
              <a:rPr lang="es-CO" b="1" dirty="0"/>
              <a:t>La respuesta de la alcaldía </a:t>
            </a:r>
          </a:p>
        </p:txBody>
      </p:sp>
      <p:pic>
        <p:nvPicPr>
          <p:cNvPr id="34" name="Imagen 33"/>
          <p:cNvPicPr>
            <a:picLocks noChangeAspect="1"/>
          </p:cNvPicPr>
          <p:nvPr/>
        </p:nvPicPr>
        <p:blipFill rotWithShape="1">
          <a:blip r:embed="rId6"/>
          <a:srcRect l="19373" t="8706" r="20090" b="4845"/>
          <a:stretch/>
        </p:blipFill>
        <p:spPr>
          <a:xfrm>
            <a:off x="122837" y="1885208"/>
            <a:ext cx="2906961" cy="2254832"/>
          </a:xfrm>
          <a:prstGeom prst="rect">
            <a:avLst/>
          </a:prstGeom>
        </p:spPr>
      </p:pic>
      <p:pic>
        <p:nvPicPr>
          <p:cNvPr id="36" name="Imagen 35"/>
          <p:cNvPicPr>
            <a:picLocks noChangeAspect="1"/>
          </p:cNvPicPr>
          <p:nvPr/>
        </p:nvPicPr>
        <p:blipFill rotWithShape="1">
          <a:blip r:embed="rId6"/>
          <a:srcRect l="57696" t="8706" r="22693" b="74921"/>
          <a:stretch/>
        </p:blipFill>
        <p:spPr>
          <a:xfrm>
            <a:off x="1158645" y="3155320"/>
            <a:ext cx="1824148" cy="1005911"/>
          </a:xfrm>
          <a:prstGeom prst="rect">
            <a:avLst/>
          </a:prstGeom>
        </p:spPr>
      </p:pic>
      <p:sp>
        <p:nvSpPr>
          <p:cNvPr id="15" name="CuadroTexto 14"/>
          <p:cNvSpPr txBox="1"/>
          <p:nvPr/>
        </p:nvSpPr>
        <p:spPr>
          <a:xfrm>
            <a:off x="1158644" y="915555"/>
            <a:ext cx="8203069" cy="424732"/>
          </a:xfrm>
          <a:prstGeom prst="rect">
            <a:avLst/>
          </a:prstGeom>
          <a:noFill/>
        </p:spPr>
        <p:txBody>
          <a:bodyPr wrap="square" rtlCol="0">
            <a:spAutoFit/>
          </a:bodyPr>
          <a:lstStyle/>
          <a:p>
            <a:pPr lvl="0" defTabSz="457200">
              <a:lnSpc>
                <a:spcPct val="90000"/>
              </a:lnSpc>
              <a:spcBef>
                <a:spcPct val="0"/>
              </a:spcBef>
              <a:spcAft>
                <a:spcPct val="35000"/>
              </a:spcAft>
            </a:pPr>
            <a:r>
              <a:rPr lang="es-CO" sz="2400" dirty="0">
                <a:solidFill>
                  <a:schemeClr val="tx1">
                    <a:lumMod val="65000"/>
                    <a:lumOff val="35000"/>
                  </a:schemeClr>
                </a:solidFill>
              </a:rPr>
              <a:t>Apertura y uso de los Datos – Periodismo de Datos</a:t>
            </a:r>
          </a:p>
        </p:txBody>
      </p:sp>
      <p:pic>
        <p:nvPicPr>
          <p:cNvPr id="16" name="Imagen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60" y="669211"/>
            <a:ext cx="1091184" cy="957072"/>
          </a:xfrm>
          <a:prstGeom prst="rect">
            <a:avLst/>
          </a:prstGeom>
        </p:spPr>
      </p:pic>
      <p:pic>
        <p:nvPicPr>
          <p:cNvPr id="20" name="Imagen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837" y="697994"/>
            <a:ext cx="1066800" cy="920496"/>
          </a:xfrm>
          <a:prstGeom prst="rect">
            <a:avLst/>
          </a:prstGeom>
        </p:spPr>
      </p:pic>
    </p:spTree>
    <p:extLst>
      <p:ext uri="{BB962C8B-B14F-4D97-AF65-F5344CB8AC3E}">
        <p14:creationId xmlns:p14="http://schemas.microsoft.com/office/powerpoint/2010/main" val="346854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123651"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7" name="CuadroTexto 6"/>
          <p:cNvSpPr txBox="1"/>
          <p:nvPr/>
        </p:nvSpPr>
        <p:spPr>
          <a:xfrm>
            <a:off x="1379031" y="1305514"/>
            <a:ext cx="6044658" cy="424732"/>
          </a:xfrm>
          <a:prstGeom prst="rect">
            <a:avLst/>
          </a:prstGeom>
          <a:noFill/>
        </p:spPr>
        <p:txBody>
          <a:bodyPr wrap="square" rtlCol="0">
            <a:spAutoFit/>
          </a:bodyPr>
          <a:lstStyle/>
          <a:p>
            <a:pPr lvl="0" defTabSz="457200">
              <a:lnSpc>
                <a:spcPct val="90000"/>
              </a:lnSpc>
              <a:spcBef>
                <a:spcPct val="0"/>
              </a:spcBef>
              <a:spcAft>
                <a:spcPct val="35000"/>
              </a:spcAft>
            </a:pPr>
            <a:r>
              <a:rPr lang="es-CO" sz="2400">
                <a:solidFill>
                  <a:schemeClr val="tx1">
                    <a:lumMod val="65000"/>
                    <a:lumOff val="35000"/>
                  </a:schemeClr>
                </a:solidFill>
              </a:rPr>
              <a:t>Ruta de la Excelencia</a:t>
            </a:r>
            <a:endParaRPr lang="es-CO" sz="2400" dirty="0">
              <a:solidFill>
                <a:schemeClr val="tx1">
                  <a:lumMod val="65000"/>
                  <a:lumOff val="35000"/>
                </a:schemeClr>
              </a:solidFill>
            </a:endParaRPr>
          </a:p>
        </p:txBody>
      </p:sp>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grpSp>
        <p:nvGrpSpPr>
          <p:cNvPr id="5" name="Agrupar 4"/>
          <p:cNvGrpSpPr/>
          <p:nvPr/>
        </p:nvGrpSpPr>
        <p:grpSpPr>
          <a:xfrm>
            <a:off x="1755264" y="1553027"/>
            <a:ext cx="6416510" cy="3520880"/>
            <a:chOff x="2184033" y="1730246"/>
            <a:chExt cx="5558972" cy="3050330"/>
          </a:xfrm>
        </p:grpSpPr>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033" y="1730246"/>
              <a:ext cx="5558972" cy="3050330"/>
            </a:xfrm>
            <a:prstGeom prst="rect">
              <a:avLst/>
            </a:prstGeom>
          </p:spPr>
        </p:pic>
        <p:pic>
          <p:nvPicPr>
            <p:cNvPr id="15" name="Imagen 14"/>
            <p:cNvPicPr>
              <a:picLocks noChangeAspect="1"/>
            </p:cNvPicPr>
            <p:nvPr/>
          </p:nvPicPr>
          <p:blipFill rotWithShape="1">
            <a:blip r:embed="rId4"/>
            <a:srcRect l="25695" t="21701" r="12616" b="21354"/>
            <a:stretch/>
          </p:blipFill>
          <p:spPr>
            <a:xfrm>
              <a:off x="2485594" y="2036050"/>
              <a:ext cx="4938095" cy="2467570"/>
            </a:xfrm>
            <a:prstGeom prst="rect">
              <a:avLst/>
            </a:prstGeom>
          </p:spPr>
        </p:pic>
      </p:gr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48" y="1088900"/>
            <a:ext cx="1066800" cy="920496"/>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885" y="997460"/>
            <a:ext cx="1091184" cy="1011936"/>
          </a:xfrm>
          <a:prstGeom prst="rect">
            <a:avLst/>
          </a:prstGeom>
        </p:spPr>
      </p:pic>
    </p:spTree>
    <p:extLst>
      <p:ext uri="{BB962C8B-B14F-4D97-AF65-F5344CB8AC3E}">
        <p14:creationId xmlns:p14="http://schemas.microsoft.com/office/powerpoint/2010/main" val="736184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045883"/>
            <a:ext cx="9144000" cy="32230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2812231" y="3043053"/>
            <a:ext cx="4501836" cy="1539524"/>
          </a:xfrm>
          <a:prstGeom prst="rect">
            <a:avLst/>
          </a:prstGeom>
          <a:noFill/>
        </p:spPr>
        <p:txBody>
          <a:bodyPr wrap="square" rtlCol="0">
            <a:spAutoFit/>
          </a:bodyPr>
          <a:lstStyle/>
          <a:p>
            <a:pPr lvl="0" algn="r"/>
            <a:r>
              <a:rPr lang="es-ES_tradnl" sz="2000" b="1" dirty="0">
                <a:solidFill>
                  <a:srgbClr val="FFFFFF"/>
                </a:solidFill>
                <a:latin typeface="Helvetica"/>
                <a:cs typeface="Helvetica"/>
              </a:rPr>
              <a:t>lmedina@mintic.gov.co</a:t>
            </a:r>
          </a:p>
          <a:p>
            <a:pPr lvl="0" algn="r"/>
            <a:r>
              <a:rPr lang="es-ES_tradnl" sz="2000" b="1" dirty="0">
                <a:solidFill>
                  <a:srgbClr val="FFFFFF"/>
                </a:solidFill>
                <a:latin typeface="Helvetica"/>
                <a:cs typeface="Helvetica"/>
              </a:rPr>
              <a:t>Estamos construyendo el Gobierno más eficiente y transparente con el uso de las TIC</a:t>
            </a:r>
          </a:p>
          <a:p>
            <a:pPr algn="r"/>
            <a:endParaRPr lang="es-ES" b="1" dirty="0">
              <a:solidFill>
                <a:srgbClr val="FFFFFF"/>
              </a:solidFill>
            </a:endParaRPr>
          </a:p>
        </p:txBody>
      </p:sp>
      <p:pic>
        <p:nvPicPr>
          <p:cNvPr id="14" name="Imagen 13" descr="compu superi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04293" y="18676"/>
            <a:ext cx="6278727" cy="3024592"/>
          </a:xfrm>
          <a:prstGeom prst="rect">
            <a:avLst/>
          </a:prstGeom>
        </p:spPr>
      </p:pic>
      <p:sp>
        <p:nvSpPr>
          <p:cNvPr id="2" name="CuadroTexto 1"/>
          <p:cNvSpPr txBox="1"/>
          <p:nvPr/>
        </p:nvSpPr>
        <p:spPr>
          <a:xfrm>
            <a:off x="3733301" y="1961072"/>
            <a:ext cx="4343400" cy="1323439"/>
          </a:xfrm>
          <a:prstGeom prst="rect">
            <a:avLst/>
          </a:prstGeom>
          <a:noFill/>
        </p:spPr>
        <p:txBody>
          <a:bodyPr wrap="square" rtlCol="0">
            <a:spAutoFit/>
          </a:bodyPr>
          <a:lstStyle/>
          <a:p>
            <a:pPr lvl="0"/>
            <a:r>
              <a:rPr lang="es-ES_tradnl" sz="6600" b="1" dirty="0">
                <a:solidFill>
                  <a:schemeClr val="bg1"/>
                </a:solidFill>
                <a:latin typeface="Helvetica"/>
                <a:cs typeface="Helvetica"/>
              </a:rPr>
              <a:t>¡Gracias!</a:t>
            </a:r>
          </a:p>
          <a:p>
            <a:endParaRPr lang="es-ES" sz="1200" dirty="0">
              <a:solidFill>
                <a:schemeClr val="bg1"/>
              </a:solidFill>
            </a:endParaRPr>
          </a:p>
        </p:txBody>
      </p:sp>
      <p:pic>
        <p:nvPicPr>
          <p:cNvPr id="4" name="Imagen 3" descr="pres_comcont_mar28_grafplazos-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79" y="4313091"/>
            <a:ext cx="7712982" cy="1401907"/>
          </a:xfrm>
          <a:prstGeom prst="rect">
            <a:avLst/>
          </a:prstGeom>
        </p:spPr>
      </p:pic>
    </p:spTree>
    <p:extLst>
      <p:ext uri="{BB962C8B-B14F-4D97-AF65-F5344CB8AC3E}">
        <p14:creationId xmlns:p14="http://schemas.microsoft.com/office/powerpoint/2010/main" val="4001892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83458" y="4630994"/>
            <a:ext cx="9866671" cy="1445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itle 27"/>
          <p:cNvSpPr>
            <a:spLocks noGrp="1"/>
          </p:cNvSpPr>
          <p:nvPr>
            <p:ph type="title"/>
          </p:nvPr>
        </p:nvSpPr>
        <p:spPr>
          <a:xfrm>
            <a:off x="2033985" y="1139784"/>
            <a:ext cx="5468853" cy="479476"/>
          </a:xfrm>
        </p:spPr>
        <p:txBody>
          <a:bodyPr vert="horz" lIns="0" tIns="34290" rIns="68580" bIns="34290" rtlCol="0" anchor="t">
            <a:noAutofit/>
          </a:bodyPr>
          <a:lstStyle/>
          <a:p>
            <a:r>
              <a:rPr lang="es-MX" sz="6000" b="1" dirty="0">
                <a:solidFill>
                  <a:schemeClr val="bg1"/>
                </a:solidFill>
                <a:latin typeface="Bebas Neue" charset="0"/>
                <a:ea typeface="Bebas Neue" charset="0"/>
                <a:cs typeface="Bebas Neue" charset="0"/>
              </a:rPr>
              <a:t>Plataforma de Datos Abiertos</a:t>
            </a:r>
          </a:p>
        </p:txBody>
      </p:sp>
    </p:spTree>
    <p:extLst>
      <p:ext uri="{BB962C8B-B14F-4D97-AF65-F5344CB8AC3E}">
        <p14:creationId xmlns:p14="http://schemas.microsoft.com/office/powerpoint/2010/main" val="348840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3652359" y="1270930"/>
            <a:ext cx="4965581" cy="3877985"/>
          </a:xfrm>
          <a:prstGeom prst="rect">
            <a:avLst/>
          </a:prstGeom>
          <a:noFill/>
        </p:spPr>
        <p:txBody>
          <a:bodyPr wrap="square" rtlCol="0">
            <a:spAutoFit/>
          </a:bodyPr>
          <a:lstStyle/>
          <a:p>
            <a:pPr marL="342900" indent="-342900">
              <a:buFont typeface="+mj-lt"/>
              <a:buAutoNum type="arabicPeriod"/>
            </a:pPr>
            <a:r>
              <a:rPr lang="es-CO" sz="2400" b="1" dirty="0">
                <a:solidFill>
                  <a:schemeClr val="tx1">
                    <a:lumMod val="75000"/>
                    <a:lumOff val="25000"/>
                  </a:schemeClr>
                </a:solidFill>
                <a:latin typeface="Helvetica LT Std" charset="0"/>
                <a:ea typeface="Helvetica LT Std" charset="0"/>
                <a:cs typeface="Helvetica LT Std" charset="0"/>
              </a:rPr>
              <a:t>Introducción.</a:t>
            </a:r>
          </a:p>
          <a:p>
            <a:pPr marL="342900" indent="-342900">
              <a:buFont typeface="+mj-lt"/>
              <a:buAutoNum type="arabicPeriod"/>
            </a:pPr>
            <a:r>
              <a:rPr lang="es-CO" sz="2400" b="1" dirty="0">
                <a:solidFill>
                  <a:schemeClr val="tx1">
                    <a:lumMod val="75000"/>
                    <a:lumOff val="25000"/>
                  </a:schemeClr>
                </a:solidFill>
                <a:latin typeface="Helvetica LT Std" charset="0"/>
                <a:ea typeface="Helvetica LT Std" charset="0"/>
                <a:cs typeface="Helvetica LT Std" charset="0"/>
              </a:rPr>
              <a:t>Explorar con socrata.</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Estructura de datos.</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Creación de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Revisar el esquema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Pagina de metadatos.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Actualizar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Visualizaciones.</a:t>
            </a: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22" r="10445"/>
          <a:stretch/>
        </p:blipFill>
        <p:spPr>
          <a:xfrm>
            <a:off x="317109" y="986970"/>
            <a:ext cx="3021176" cy="3714560"/>
          </a:xfrm>
          <a:prstGeom prst="rect">
            <a:avLst/>
          </a:prstGeom>
        </p:spPr>
      </p:pic>
      <p:sp>
        <p:nvSpPr>
          <p:cNvPr id="5" name="1 Título"/>
          <p:cNvSpPr txBox="1">
            <a:spLocks/>
          </p:cNvSpPr>
          <p:nvPr/>
        </p:nvSpPr>
        <p:spPr>
          <a:xfrm>
            <a:off x="-387277" y="141371"/>
            <a:ext cx="3640641"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Agenda</a:t>
            </a:r>
            <a:endParaRPr lang="es-ES"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3664074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15"/>
          <p:cNvSpPr>
            <a:spLocks/>
          </p:cNvSpPr>
          <p:nvPr/>
        </p:nvSpPr>
        <p:spPr bwMode="auto">
          <a:xfrm>
            <a:off x="700511" y="809072"/>
            <a:ext cx="7758713" cy="4064912"/>
          </a:xfrm>
          <a:custGeom>
            <a:avLst/>
            <a:gdLst>
              <a:gd name="T0" fmla="*/ 3406 w 10472"/>
              <a:gd name="T1" fmla="*/ 90 h 2812"/>
              <a:gd name="T2" fmla="*/ 3339 w 10472"/>
              <a:gd name="T3" fmla="*/ 96 h 2812"/>
              <a:gd name="T4" fmla="*/ 3191 w 10472"/>
              <a:gd name="T5" fmla="*/ 111 h 2812"/>
              <a:gd name="T6" fmla="*/ 2910 w 10472"/>
              <a:gd name="T7" fmla="*/ 142 h 2812"/>
              <a:gd name="T8" fmla="*/ 2638 w 10472"/>
              <a:gd name="T9" fmla="*/ 179 h 2812"/>
              <a:gd name="T10" fmla="*/ 2365 w 10472"/>
              <a:gd name="T11" fmla="*/ 221 h 2812"/>
              <a:gd name="T12" fmla="*/ 2226 w 10472"/>
              <a:gd name="T13" fmla="*/ 244 h 2812"/>
              <a:gd name="T14" fmla="*/ 1835 w 10472"/>
              <a:gd name="T15" fmla="*/ 312 h 2812"/>
              <a:gd name="T16" fmla="*/ 1474 w 10472"/>
              <a:gd name="T17" fmla="*/ 384 h 2812"/>
              <a:gd name="T18" fmla="*/ 1149 w 10472"/>
              <a:gd name="T19" fmla="*/ 459 h 2812"/>
              <a:gd name="T20" fmla="*/ 868 w 10472"/>
              <a:gd name="T21" fmla="*/ 530 h 2812"/>
              <a:gd name="T22" fmla="*/ 638 w 10472"/>
              <a:gd name="T23" fmla="*/ 592 h 2812"/>
              <a:gd name="T24" fmla="*/ 361 w 10472"/>
              <a:gd name="T25" fmla="*/ 676 h 2812"/>
              <a:gd name="T26" fmla="*/ 326 w 10472"/>
              <a:gd name="T27" fmla="*/ 686 h 2812"/>
              <a:gd name="T28" fmla="*/ 198 w 10472"/>
              <a:gd name="T29" fmla="*/ 730 h 2812"/>
              <a:gd name="T30" fmla="*/ 93 w 10472"/>
              <a:gd name="T31" fmla="*/ 770 h 2812"/>
              <a:gd name="T32" fmla="*/ 0 w 10472"/>
              <a:gd name="T33" fmla="*/ 809 h 2812"/>
              <a:gd name="T34" fmla="*/ 9348 w 10472"/>
              <a:gd name="T35" fmla="*/ 2812 h 2812"/>
              <a:gd name="T36" fmla="*/ 10472 w 10472"/>
              <a:gd name="T37" fmla="*/ 809 h 2812"/>
              <a:gd name="T38" fmla="*/ 10388 w 10472"/>
              <a:gd name="T39" fmla="*/ 771 h 2812"/>
              <a:gd name="T40" fmla="*/ 10231 w 10472"/>
              <a:gd name="T41" fmla="*/ 711 h 2812"/>
              <a:gd name="T42" fmla="*/ 10162 w 10472"/>
              <a:gd name="T43" fmla="*/ 686 h 2812"/>
              <a:gd name="T44" fmla="*/ 9850 w 10472"/>
              <a:gd name="T45" fmla="*/ 592 h 2812"/>
              <a:gd name="T46" fmla="*/ 9620 w 10472"/>
              <a:gd name="T47" fmla="*/ 530 h 2812"/>
              <a:gd name="T48" fmla="*/ 9340 w 10472"/>
              <a:gd name="T49" fmla="*/ 459 h 2812"/>
              <a:gd name="T50" fmla="*/ 9015 w 10472"/>
              <a:gd name="T51" fmla="*/ 384 h 2812"/>
              <a:gd name="T52" fmla="*/ 8653 w 10472"/>
              <a:gd name="T53" fmla="*/ 312 h 2812"/>
              <a:gd name="T54" fmla="*/ 8261 w 10472"/>
              <a:gd name="T55" fmla="*/ 244 h 2812"/>
              <a:gd name="T56" fmla="*/ 8117 w 10472"/>
              <a:gd name="T57" fmla="*/ 220 h 2812"/>
              <a:gd name="T58" fmla="*/ 7823 w 10472"/>
              <a:gd name="T59" fmla="*/ 175 h 2812"/>
              <a:gd name="T60" fmla="*/ 7524 w 10472"/>
              <a:gd name="T61" fmla="*/ 138 h 2812"/>
              <a:gd name="T62" fmla="*/ 7222 w 10472"/>
              <a:gd name="T63" fmla="*/ 103 h 2812"/>
              <a:gd name="T64" fmla="*/ 7071 w 10472"/>
              <a:gd name="T65" fmla="*/ 88 h 2812"/>
              <a:gd name="T66" fmla="*/ 6538 w 10472"/>
              <a:gd name="T67" fmla="*/ 44 h 2812"/>
              <a:gd name="T68" fmla="*/ 6039 w 10472"/>
              <a:gd name="T69" fmla="*/ 16 h 2812"/>
              <a:gd name="T70" fmla="*/ 5600 w 10472"/>
              <a:gd name="T71" fmla="*/ 1 h 2812"/>
              <a:gd name="T72" fmla="*/ 5243 w 10472"/>
              <a:gd name="T73" fmla="*/ 1 h 2812"/>
              <a:gd name="T74" fmla="*/ 5075 w 10472"/>
              <a:gd name="T75" fmla="*/ 0 h 2812"/>
              <a:gd name="T76" fmla="*/ 4671 w 10472"/>
              <a:gd name="T77" fmla="*/ 8 h 2812"/>
              <a:gd name="T78" fmla="*/ 4197 w 10472"/>
              <a:gd name="T79" fmla="*/ 29 h 2812"/>
              <a:gd name="T80" fmla="*/ 3677 w 10472"/>
              <a:gd name="T81" fmla="*/ 65 h 2812"/>
              <a:gd name="connsiteX0" fmla="*/ 3252 w 10000"/>
              <a:gd name="connsiteY0" fmla="*/ 320 h 18960"/>
              <a:gd name="connsiteX1" fmla="*/ 3252 w 10000"/>
              <a:gd name="connsiteY1" fmla="*/ 320 h 18960"/>
              <a:gd name="connsiteX2" fmla="*/ 3252 w 10000"/>
              <a:gd name="connsiteY2" fmla="*/ 320 h 18960"/>
              <a:gd name="connsiteX3" fmla="*/ 3189 w 10000"/>
              <a:gd name="connsiteY3" fmla="*/ 341 h 18960"/>
              <a:gd name="connsiteX4" fmla="*/ 3189 w 10000"/>
              <a:gd name="connsiteY4" fmla="*/ 341 h 18960"/>
              <a:gd name="connsiteX5" fmla="*/ 3047 w 10000"/>
              <a:gd name="connsiteY5" fmla="*/ 395 h 18960"/>
              <a:gd name="connsiteX6" fmla="*/ 2913 w 10000"/>
              <a:gd name="connsiteY6" fmla="*/ 448 h 18960"/>
              <a:gd name="connsiteX7" fmla="*/ 2779 w 10000"/>
              <a:gd name="connsiteY7" fmla="*/ 505 h 18960"/>
              <a:gd name="connsiteX8" fmla="*/ 2649 w 10000"/>
              <a:gd name="connsiteY8" fmla="*/ 569 h 18960"/>
              <a:gd name="connsiteX9" fmla="*/ 2519 w 10000"/>
              <a:gd name="connsiteY9" fmla="*/ 637 h 18960"/>
              <a:gd name="connsiteX10" fmla="*/ 2390 w 10000"/>
              <a:gd name="connsiteY10" fmla="*/ 704 h 18960"/>
              <a:gd name="connsiteX11" fmla="*/ 2258 w 10000"/>
              <a:gd name="connsiteY11" fmla="*/ 786 h 18960"/>
              <a:gd name="connsiteX12" fmla="*/ 2126 w 10000"/>
              <a:gd name="connsiteY12" fmla="*/ 868 h 18960"/>
              <a:gd name="connsiteX13" fmla="*/ 2126 w 10000"/>
              <a:gd name="connsiteY13" fmla="*/ 868 h 18960"/>
              <a:gd name="connsiteX14" fmla="*/ 1936 w 10000"/>
              <a:gd name="connsiteY14" fmla="*/ 985 h 18960"/>
              <a:gd name="connsiteX15" fmla="*/ 1752 w 10000"/>
              <a:gd name="connsiteY15" fmla="*/ 1110 h 18960"/>
              <a:gd name="connsiteX16" fmla="*/ 1575 w 10000"/>
              <a:gd name="connsiteY16" fmla="*/ 1238 h 18960"/>
              <a:gd name="connsiteX17" fmla="*/ 1408 w 10000"/>
              <a:gd name="connsiteY17" fmla="*/ 1366 h 18960"/>
              <a:gd name="connsiteX18" fmla="*/ 1247 w 10000"/>
              <a:gd name="connsiteY18" fmla="*/ 1501 h 18960"/>
              <a:gd name="connsiteX19" fmla="*/ 1097 w 10000"/>
              <a:gd name="connsiteY19" fmla="*/ 1632 h 18960"/>
              <a:gd name="connsiteX20" fmla="*/ 958 w 10000"/>
              <a:gd name="connsiteY20" fmla="*/ 1760 h 18960"/>
              <a:gd name="connsiteX21" fmla="*/ 829 w 10000"/>
              <a:gd name="connsiteY21" fmla="*/ 1885 h 18960"/>
              <a:gd name="connsiteX22" fmla="*/ 711 w 10000"/>
              <a:gd name="connsiteY22" fmla="*/ 2002 h 18960"/>
              <a:gd name="connsiteX23" fmla="*/ 609 w 10000"/>
              <a:gd name="connsiteY23" fmla="*/ 2105 h 18960"/>
              <a:gd name="connsiteX24" fmla="*/ 445 w 10000"/>
              <a:gd name="connsiteY24" fmla="*/ 2287 h 18960"/>
              <a:gd name="connsiteX25" fmla="*/ 345 w 10000"/>
              <a:gd name="connsiteY25" fmla="*/ 2404 h 18960"/>
              <a:gd name="connsiteX26" fmla="*/ 311 w 10000"/>
              <a:gd name="connsiteY26" fmla="*/ 2440 h 18960"/>
              <a:gd name="connsiteX27" fmla="*/ 311 w 10000"/>
              <a:gd name="connsiteY27" fmla="*/ 2440 h 18960"/>
              <a:gd name="connsiteX28" fmla="*/ 247 w 10000"/>
              <a:gd name="connsiteY28" fmla="*/ 2514 h 18960"/>
              <a:gd name="connsiteX29" fmla="*/ 189 w 10000"/>
              <a:gd name="connsiteY29" fmla="*/ 2596 h 18960"/>
              <a:gd name="connsiteX30" fmla="*/ 137 w 10000"/>
              <a:gd name="connsiteY30" fmla="*/ 2667 h 18960"/>
              <a:gd name="connsiteX31" fmla="*/ 89 w 10000"/>
              <a:gd name="connsiteY31" fmla="*/ 2738 h 18960"/>
              <a:gd name="connsiteX32" fmla="*/ 23 w 10000"/>
              <a:gd name="connsiteY32" fmla="*/ 2838 h 18960"/>
              <a:gd name="connsiteX33" fmla="*/ 0 w 10000"/>
              <a:gd name="connsiteY33" fmla="*/ 2877 h 18960"/>
              <a:gd name="connsiteX34" fmla="*/ 1090 w 10000"/>
              <a:gd name="connsiteY34" fmla="*/ 10000 h 18960"/>
              <a:gd name="connsiteX35" fmla="*/ 9003 w 10000"/>
              <a:gd name="connsiteY35" fmla="*/ 18960 h 18960"/>
              <a:gd name="connsiteX36" fmla="*/ 10000 w 10000"/>
              <a:gd name="connsiteY36" fmla="*/ 2877 h 18960"/>
              <a:gd name="connsiteX37" fmla="*/ 10000 w 10000"/>
              <a:gd name="connsiteY37" fmla="*/ 2877 h 18960"/>
              <a:gd name="connsiteX38" fmla="*/ 9980 w 10000"/>
              <a:gd name="connsiteY38" fmla="*/ 2841 h 18960"/>
              <a:gd name="connsiteX39" fmla="*/ 9920 w 10000"/>
              <a:gd name="connsiteY39" fmla="*/ 2742 h 18960"/>
              <a:gd name="connsiteX40" fmla="*/ 9828 w 10000"/>
              <a:gd name="connsiteY40" fmla="*/ 2603 h 18960"/>
              <a:gd name="connsiteX41" fmla="*/ 9770 w 10000"/>
              <a:gd name="connsiteY41" fmla="*/ 2528 h 18960"/>
              <a:gd name="connsiteX42" fmla="*/ 9704 w 10000"/>
              <a:gd name="connsiteY42" fmla="*/ 2440 h 18960"/>
              <a:gd name="connsiteX43" fmla="*/ 9704 w 10000"/>
              <a:gd name="connsiteY43" fmla="*/ 2440 h 18960"/>
              <a:gd name="connsiteX44" fmla="*/ 9570 w 10000"/>
              <a:gd name="connsiteY44" fmla="*/ 2287 h 18960"/>
              <a:gd name="connsiteX45" fmla="*/ 9406 w 10000"/>
              <a:gd name="connsiteY45" fmla="*/ 2105 h 18960"/>
              <a:gd name="connsiteX46" fmla="*/ 9303 w 10000"/>
              <a:gd name="connsiteY46" fmla="*/ 2002 h 18960"/>
              <a:gd name="connsiteX47" fmla="*/ 9186 w 10000"/>
              <a:gd name="connsiteY47" fmla="*/ 1885 h 18960"/>
              <a:gd name="connsiteX48" fmla="*/ 9058 w 10000"/>
              <a:gd name="connsiteY48" fmla="*/ 1760 h 18960"/>
              <a:gd name="connsiteX49" fmla="*/ 8919 w 10000"/>
              <a:gd name="connsiteY49" fmla="*/ 1632 h 18960"/>
              <a:gd name="connsiteX50" fmla="*/ 8768 w 10000"/>
              <a:gd name="connsiteY50" fmla="*/ 1501 h 18960"/>
              <a:gd name="connsiteX51" fmla="*/ 8609 w 10000"/>
              <a:gd name="connsiteY51" fmla="*/ 1366 h 18960"/>
              <a:gd name="connsiteX52" fmla="*/ 8439 w 10000"/>
              <a:gd name="connsiteY52" fmla="*/ 1238 h 18960"/>
              <a:gd name="connsiteX53" fmla="*/ 8263 w 10000"/>
              <a:gd name="connsiteY53" fmla="*/ 1110 h 18960"/>
              <a:gd name="connsiteX54" fmla="*/ 8079 w 10000"/>
              <a:gd name="connsiteY54" fmla="*/ 985 h 18960"/>
              <a:gd name="connsiteX55" fmla="*/ 7889 w 10000"/>
              <a:gd name="connsiteY55" fmla="*/ 868 h 18960"/>
              <a:gd name="connsiteX56" fmla="*/ 7889 w 10000"/>
              <a:gd name="connsiteY56" fmla="*/ 868 h 18960"/>
              <a:gd name="connsiteX57" fmla="*/ 7751 w 10000"/>
              <a:gd name="connsiteY57" fmla="*/ 782 h 18960"/>
              <a:gd name="connsiteX58" fmla="*/ 7613 w 10000"/>
              <a:gd name="connsiteY58" fmla="*/ 701 h 18960"/>
              <a:gd name="connsiteX59" fmla="*/ 7470 w 10000"/>
              <a:gd name="connsiteY59" fmla="*/ 622 h 18960"/>
              <a:gd name="connsiteX60" fmla="*/ 7328 w 10000"/>
              <a:gd name="connsiteY60" fmla="*/ 555 h 18960"/>
              <a:gd name="connsiteX61" fmla="*/ 7185 w 10000"/>
              <a:gd name="connsiteY61" fmla="*/ 491 h 18960"/>
              <a:gd name="connsiteX62" fmla="*/ 7041 w 10000"/>
              <a:gd name="connsiteY62" fmla="*/ 423 h 18960"/>
              <a:gd name="connsiteX63" fmla="*/ 6896 w 10000"/>
              <a:gd name="connsiteY63" fmla="*/ 366 h 18960"/>
              <a:gd name="connsiteX64" fmla="*/ 6752 w 10000"/>
              <a:gd name="connsiteY64" fmla="*/ 313 h 18960"/>
              <a:gd name="connsiteX65" fmla="*/ 6752 w 10000"/>
              <a:gd name="connsiteY65" fmla="*/ 313 h 18960"/>
              <a:gd name="connsiteX66" fmla="*/ 6495 w 10000"/>
              <a:gd name="connsiteY66" fmla="*/ 228 h 18960"/>
              <a:gd name="connsiteX67" fmla="*/ 6243 w 10000"/>
              <a:gd name="connsiteY67" fmla="*/ 156 h 18960"/>
              <a:gd name="connsiteX68" fmla="*/ 5999 w 10000"/>
              <a:gd name="connsiteY68" fmla="*/ 103 h 18960"/>
              <a:gd name="connsiteX69" fmla="*/ 5767 w 10000"/>
              <a:gd name="connsiteY69" fmla="*/ 57 h 18960"/>
              <a:gd name="connsiteX70" fmla="*/ 5548 w 10000"/>
              <a:gd name="connsiteY70" fmla="*/ 28 h 18960"/>
              <a:gd name="connsiteX71" fmla="*/ 5348 w 10000"/>
              <a:gd name="connsiteY71" fmla="*/ 4 h 18960"/>
              <a:gd name="connsiteX72" fmla="*/ 5166 w 10000"/>
              <a:gd name="connsiteY72" fmla="*/ 0 h 18960"/>
              <a:gd name="connsiteX73" fmla="*/ 5007 w 10000"/>
              <a:gd name="connsiteY73" fmla="*/ 4 h 18960"/>
              <a:gd name="connsiteX74" fmla="*/ 5007 w 10000"/>
              <a:gd name="connsiteY74" fmla="*/ 4 h 18960"/>
              <a:gd name="connsiteX75" fmla="*/ 4846 w 10000"/>
              <a:gd name="connsiteY75" fmla="*/ 0 h 18960"/>
              <a:gd name="connsiteX76" fmla="*/ 4663 w 10000"/>
              <a:gd name="connsiteY76" fmla="*/ 4 h 18960"/>
              <a:gd name="connsiteX77" fmla="*/ 4460 w 10000"/>
              <a:gd name="connsiteY77" fmla="*/ 28 h 18960"/>
              <a:gd name="connsiteX78" fmla="*/ 4242 w 10000"/>
              <a:gd name="connsiteY78" fmla="*/ 57 h 18960"/>
              <a:gd name="connsiteX79" fmla="*/ 4008 w 10000"/>
              <a:gd name="connsiteY79" fmla="*/ 103 h 18960"/>
              <a:gd name="connsiteX80" fmla="*/ 3763 w 10000"/>
              <a:gd name="connsiteY80" fmla="*/ 164 h 18960"/>
              <a:gd name="connsiteX81" fmla="*/ 3511 w 10000"/>
              <a:gd name="connsiteY81" fmla="*/ 231 h 18960"/>
              <a:gd name="connsiteX82" fmla="*/ 3252 w 10000"/>
              <a:gd name="connsiteY82" fmla="*/ 320 h 18960"/>
              <a:gd name="connsiteX0" fmla="*/ 3252 w 10000"/>
              <a:gd name="connsiteY0" fmla="*/ 320 h 18960"/>
              <a:gd name="connsiteX1" fmla="*/ 3252 w 10000"/>
              <a:gd name="connsiteY1" fmla="*/ 320 h 18960"/>
              <a:gd name="connsiteX2" fmla="*/ 3252 w 10000"/>
              <a:gd name="connsiteY2" fmla="*/ 320 h 18960"/>
              <a:gd name="connsiteX3" fmla="*/ 3189 w 10000"/>
              <a:gd name="connsiteY3" fmla="*/ 341 h 18960"/>
              <a:gd name="connsiteX4" fmla="*/ 3189 w 10000"/>
              <a:gd name="connsiteY4" fmla="*/ 341 h 18960"/>
              <a:gd name="connsiteX5" fmla="*/ 3047 w 10000"/>
              <a:gd name="connsiteY5" fmla="*/ 395 h 18960"/>
              <a:gd name="connsiteX6" fmla="*/ 2913 w 10000"/>
              <a:gd name="connsiteY6" fmla="*/ 448 h 18960"/>
              <a:gd name="connsiteX7" fmla="*/ 2779 w 10000"/>
              <a:gd name="connsiteY7" fmla="*/ 505 h 18960"/>
              <a:gd name="connsiteX8" fmla="*/ 2649 w 10000"/>
              <a:gd name="connsiteY8" fmla="*/ 569 h 18960"/>
              <a:gd name="connsiteX9" fmla="*/ 2519 w 10000"/>
              <a:gd name="connsiteY9" fmla="*/ 637 h 18960"/>
              <a:gd name="connsiteX10" fmla="*/ 2390 w 10000"/>
              <a:gd name="connsiteY10" fmla="*/ 704 h 18960"/>
              <a:gd name="connsiteX11" fmla="*/ 2258 w 10000"/>
              <a:gd name="connsiteY11" fmla="*/ 786 h 18960"/>
              <a:gd name="connsiteX12" fmla="*/ 2126 w 10000"/>
              <a:gd name="connsiteY12" fmla="*/ 868 h 18960"/>
              <a:gd name="connsiteX13" fmla="*/ 2126 w 10000"/>
              <a:gd name="connsiteY13" fmla="*/ 868 h 18960"/>
              <a:gd name="connsiteX14" fmla="*/ 1936 w 10000"/>
              <a:gd name="connsiteY14" fmla="*/ 985 h 18960"/>
              <a:gd name="connsiteX15" fmla="*/ 1752 w 10000"/>
              <a:gd name="connsiteY15" fmla="*/ 1110 h 18960"/>
              <a:gd name="connsiteX16" fmla="*/ 1575 w 10000"/>
              <a:gd name="connsiteY16" fmla="*/ 1238 h 18960"/>
              <a:gd name="connsiteX17" fmla="*/ 1408 w 10000"/>
              <a:gd name="connsiteY17" fmla="*/ 1366 h 18960"/>
              <a:gd name="connsiteX18" fmla="*/ 1247 w 10000"/>
              <a:gd name="connsiteY18" fmla="*/ 1501 h 18960"/>
              <a:gd name="connsiteX19" fmla="*/ 1097 w 10000"/>
              <a:gd name="connsiteY19" fmla="*/ 1632 h 18960"/>
              <a:gd name="connsiteX20" fmla="*/ 958 w 10000"/>
              <a:gd name="connsiteY20" fmla="*/ 1760 h 18960"/>
              <a:gd name="connsiteX21" fmla="*/ 829 w 10000"/>
              <a:gd name="connsiteY21" fmla="*/ 1885 h 18960"/>
              <a:gd name="connsiteX22" fmla="*/ 711 w 10000"/>
              <a:gd name="connsiteY22" fmla="*/ 2002 h 18960"/>
              <a:gd name="connsiteX23" fmla="*/ 609 w 10000"/>
              <a:gd name="connsiteY23" fmla="*/ 2105 h 18960"/>
              <a:gd name="connsiteX24" fmla="*/ 445 w 10000"/>
              <a:gd name="connsiteY24" fmla="*/ 2287 h 18960"/>
              <a:gd name="connsiteX25" fmla="*/ 345 w 10000"/>
              <a:gd name="connsiteY25" fmla="*/ 2404 h 18960"/>
              <a:gd name="connsiteX26" fmla="*/ 311 w 10000"/>
              <a:gd name="connsiteY26" fmla="*/ 2440 h 18960"/>
              <a:gd name="connsiteX27" fmla="*/ 311 w 10000"/>
              <a:gd name="connsiteY27" fmla="*/ 2440 h 18960"/>
              <a:gd name="connsiteX28" fmla="*/ 247 w 10000"/>
              <a:gd name="connsiteY28" fmla="*/ 2514 h 18960"/>
              <a:gd name="connsiteX29" fmla="*/ 189 w 10000"/>
              <a:gd name="connsiteY29" fmla="*/ 2596 h 18960"/>
              <a:gd name="connsiteX30" fmla="*/ 137 w 10000"/>
              <a:gd name="connsiteY30" fmla="*/ 2667 h 18960"/>
              <a:gd name="connsiteX31" fmla="*/ 89 w 10000"/>
              <a:gd name="connsiteY31" fmla="*/ 2738 h 18960"/>
              <a:gd name="connsiteX32" fmla="*/ 23 w 10000"/>
              <a:gd name="connsiteY32" fmla="*/ 2838 h 18960"/>
              <a:gd name="connsiteX33" fmla="*/ 0 w 10000"/>
              <a:gd name="connsiteY33" fmla="*/ 2877 h 18960"/>
              <a:gd name="connsiteX34" fmla="*/ 1090 w 10000"/>
              <a:gd name="connsiteY34" fmla="*/ 10000 h 18960"/>
              <a:gd name="connsiteX35" fmla="*/ 8986 w 10000"/>
              <a:gd name="connsiteY35" fmla="*/ 18960 h 18960"/>
              <a:gd name="connsiteX36" fmla="*/ 10000 w 10000"/>
              <a:gd name="connsiteY36" fmla="*/ 2877 h 18960"/>
              <a:gd name="connsiteX37" fmla="*/ 10000 w 10000"/>
              <a:gd name="connsiteY37" fmla="*/ 2877 h 18960"/>
              <a:gd name="connsiteX38" fmla="*/ 9980 w 10000"/>
              <a:gd name="connsiteY38" fmla="*/ 2841 h 18960"/>
              <a:gd name="connsiteX39" fmla="*/ 9920 w 10000"/>
              <a:gd name="connsiteY39" fmla="*/ 2742 h 18960"/>
              <a:gd name="connsiteX40" fmla="*/ 9828 w 10000"/>
              <a:gd name="connsiteY40" fmla="*/ 2603 h 18960"/>
              <a:gd name="connsiteX41" fmla="*/ 9770 w 10000"/>
              <a:gd name="connsiteY41" fmla="*/ 2528 h 18960"/>
              <a:gd name="connsiteX42" fmla="*/ 9704 w 10000"/>
              <a:gd name="connsiteY42" fmla="*/ 2440 h 18960"/>
              <a:gd name="connsiteX43" fmla="*/ 9704 w 10000"/>
              <a:gd name="connsiteY43" fmla="*/ 2440 h 18960"/>
              <a:gd name="connsiteX44" fmla="*/ 9570 w 10000"/>
              <a:gd name="connsiteY44" fmla="*/ 2287 h 18960"/>
              <a:gd name="connsiteX45" fmla="*/ 9406 w 10000"/>
              <a:gd name="connsiteY45" fmla="*/ 2105 h 18960"/>
              <a:gd name="connsiteX46" fmla="*/ 9303 w 10000"/>
              <a:gd name="connsiteY46" fmla="*/ 2002 h 18960"/>
              <a:gd name="connsiteX47" fmla="*/ 9186 w 10000"/>
              <a:gd name="connsiteY47" fmla="*/ 1885 h 18960"/>
              <a:gd name="connsiteX48" fmla="*/ 9058 w 10000"/>
              <a:gd name="connsiteY48" fmla="*/ 1760 h 18960"/>
              <a:gd name="connsiteX49" fmla="*/ 8919 w 10000"/>
              <a:gd name="connsiteY49" fmla="*/ 1632 h 18960"/>
              <a:gd name="connsiteX50" fmla="*/ 8768 w 10000"/>
              <a:gd name="connsiteY50" fmla="*/ 1501 h 18960"/>
              <a:gd name="connsiteX51" fmla="*/ 8609 w 10000"/>
              <a:gd name="connsiteY51" fmla="*/ 1366 h 18960"/>
              <a:gd name="connsiteX52" fmla="*/ 8439 w 10000"/>
              <a:gd name="connsiteY52" fmla="*/ 1238 h 18960"/>
              <a:gd name="connsiteX53" fmla="*/ 8263 w 10000"/>
              <a:gd name="connsiteY53" fmla="*/ 1110 h 18960"/>
              <a:gd name="connsiteX54" fmla="*/ 8079 w 10000"/>
              <a:gd name="connsiteY54" fmla="*/ 985 h 18960"/>
              <a:gd name="connsiteX55" fmla="*/ 7889 w 10000"/>
              <a:gd name="connsiteY55" fmla="*/ 868 h 18960"/>
              <a:gd name="connsiteX56" fmla="*/ 7889 w 10000"/>
              <a:gd name="connsiteY56" fmla="*/ 868 h 18960"/>
              <a:gd name="connsiteX57" fmla="*/ 7751 w 10000"/>
              <a:gd name="connsiteY57" fmla="*/ 782 h 18960"/>
              <a:gd name="connsiteX58" fmla="*/ 7613 w 10000"/>
              <a:gd name="connsiteY58" fmla="*/ 701 h 18960"/>
              <a:gd name="connsiteX59" fmla="*/ 7470 w 10000"/>
              <a:gd name="connsiteY59" fmla="*/ 622 h 18960"/>
              <a:gd name="connsiteX60" fmla="*/ 7328 w 10000"/>
              <a:gd name="connsiteY60" fmla="*/ 555 h 18960"/>
              <a:gd name="connsiteX61" fmla="*/ 7185 w 10000"/>
              <a:gd name="connsiteY61" fmla="*/ 491 h 18960"/>
              <a:gd name="connsiteX62" fmla="*/ 7041 w 10000"/>
              <a:gd name="connsiteY62" fmla="*/ 423 h 18960"/>
              <a:gd name="connsiteX63" fmla="*/ 6896 w 10000"/>
              <a:gd name="connsiteY63" fmla="*/ 366 h 18960"/>
              <a:gd name="connsiteX64" fmla="*/ 6752 w 10000"/>
              <a:gd name="connsiteY64" fmla="*/ 313 h 18960"/>
              <a:gd name="connsiteX65" fmla="*/ 6752 w 10000"/>
              <a:gd name="connsiteY65" fmla="*/ 313 h 18960"/>
              <a:gd name="connsiteX66" fmla="*/ 6495 w 10000"/>
              <a:gd name="connsiteY66" fmla="*/ 228 h 18960"/>
              <a:gd name="connsiteX67" fmla="*/ 6243 w 10000"/>
              <a:gd name="connsiteY67" fmla="*/ 156 h 18960"/>
              <a:gd name="connsiteX68" fmla="*/ 5999 w 10000"/>
              <a:gd name="connsiteY68" fmla="*/ 103 h 18960"/>
              <a:gd name="connsiteX69" fmla="*/ 5767 w 10000"/>
              <a:gd name="connsiteY69" fmla="*/ 57 h 18960"/>
              <a:gd name="connsiteX70" fmla="*/ 5548 w 10000"/>
              <a:gd name="connsiteY70" fmla="*/ 28 h 18960"/>
              <a:gd name="connsiteX71" fmla="*/ 5348 w 10000"/>
              <a:gd name="connsiteY71" fmla="*/ 4 h 18960"/>
              <a:gd name="connsiteX72" fmla="*/ 5166 w 10000"/>
              <a:gd name="connsiteY72" fmla="*/ 0 h 18960"/>
              <a:gd name="connsiteX73" fmla="*/ 5007 w 10000"/>
              <a:gd name="connsiteY73" fmla="*/ 4 h 18960"/>
              <a:gd name="connsiteX74" fmla="*/ 5007 w 10000"/>
              <a:gd name="connsiteY74" fmla="*/ 4 h 18960"/>
              <a:gd name="connsiteX75" fmla="*/ 4846 w 10000"/>
              <a:gd name="connsiteY75" fmla="*/ 0 h 18960"/>
              <a:gd name="connsiteX76" fmla="*/ 4663 w 10000"/>
              <a:gd name="connsiteY76" fmla="*/ 4 h 18960"/>
              <a:gd name="connsiteX77" fmla="*/ 4460 w 10000"/>
              <a:gd name="connsiteY77" fmla="*/ 28 h 18960"/>
              <a:gd name="connsiteX78" fmla="*/ 4242 w 10000"/>
              <a:gd name="connsiteY78" fmla="*/ 57 h 18960"/>
              <a:gd name="connsiteX79" fmla="*/ 4008 w 10000"/>
              <a:gd name="connsiteY79" fmla="*/ 103 h 18960"/>
              <a:gd name="connsiteX80" fmla="*/ 3763 w 10000"/>
              <a:gd name="connsiteY80" fmla="*/ 164 h 18960"/>
              <a:gd name="connsiteX81" fmla="*/ 3511 w 10000"/>
              <a:gd name="connsiteY81" fmla="*/ 231 h 18960"/>
              <a:gd name="connsiteX82" fmla="*/ 3252 w 10000"/>
              <a:gd name="connsiteY82" fmla="*/ 320 h 18960"/>
              <a:gd name="connsiteX0" fmla="*/ 3252 w 10000"/>
              <a:gd name="connsiteY0" fmla="*/ 320 h 18960"/>
              <a:gd name="connsiteX1" fmla="*/ 3252 w 10000"/>
              <a:gd name="connsiteY1" fmla="*/ 320 h 18960"/>
              <a:gd name="connsiteX2" fmla="*/ 3252 w 10000"/>
              <a:gd name="connsiteY2" fmla="*/ 320 h 18960"/>
              <a:gd name="connsiteX3" fmla="*/ 3189 w 10000"/>
              <a:gd name="connsiteY3" fmla="*/ 341 h 18960"/>
              <a:gd name="connsiteX4" fmla="*/ 3189 w 10000"/>
              <a:gd name="connsiteY4" fmla="*/ 341 h 18960"/>
              <a:gd name="connsiteX5" fmla="*/ 3047 w 10000"/>
              <a:gd name="connsiteY5" fmla="*/ 395 h 18960"/>
              <a:gd name="connsiteX6" fmla="*/ 2913 w 10000"/>
              <a:gd name="connsiteY6" fmla="*/ 448 h 18960"/>
              <a:gd name="connsiteX7" fmla="*/ 2779 w 10000"/>
              <a:gd name="connsiteY7" fmla="*/ 505 h 18960"/>
              <a:gd name="connsiteX8" fmla="*/ 2649 w 10000"/>
              <a:gd name="connsiteY8" fmla="*/ 569 h 18960"/>
              <a:gd name="connsiteX9" fmla="*/ 2519 w 10000"/>
              <a:gd name="connsiteY9" fmla="*/ 637 h 18960"/>
              <a:gd name="connsiteX10" fmla="*/ 2390 w 10000"/>
              <a:gd name="connsiteY10" fmla="*/ 704 h 18960"/>
              <a:gd name="connsiteX11" fmla="*/ 2258 w 10000"/>
              <a:gd name="connsiteY11" fmla="*/ 786 h 18960"/>
              <a:gd name="connsiteX12" fmla="*/ 2126 w 10000"/>
              <a:gd name="connsiteY12" fmla="*/ 868 h 18960"/>
              <a:gd name="connsiteX13" fmla="*/ 2126 w 10000"/>
              <a:gd name="connsiteY13" fmla="*/ 868 h 18960"/>
              <a:gd name="connsiteX14" fmla="*/ 1936 w 10000"/>
              <a:gd name="connsiteY14" fmla="*/ 985 h 18960"/>
              <a:gd name="connsiteX15" fmla="*/ 1752 w 10000"/>
              <a:gd name="connsiteY15" fmla="*/ 1110 h 18960"/>
              <a:gd name="connsiteX16" fmla="*/ 1575 w 10000"/>
              <a:gd name="connsiteY16" fmla="*/ 1238 h 18960"/>
              <a:gd name="connsiteX17" fmla="*/ 1408 w 10000"/>
              <a:gd name="connsiteY17" fmla="*/ 1366 h 18960"/>
              <a:gd name="connsiteX18" fmla="*/ 1247 w 10000"/>
              <a:gd name="connsiteY18" fmla="*/ 1501 h 18960"/>
              <a:gd name="connsiteX19" fmla="*/ 1097 w 10000"/>
              <a:gd name="connsiteY19" fmla="*/ 1632 h 18960"/>
              <a:gd name="connsiteX20" fmla="*/ 958 w 10000"/>
              <a:gd name="connsiteY20" fmla="*/ 1760 h 18960"/>
              <a:gd name="connsiteX21" fmla="*/ 829 w 10000"/>
              <a:gd name="connsiteY21" fmla="*/ 1885 h 18960"/>
              <a:gd name="connsiteX22" fmla="*/ 711 w 10000"/>
              <a:gd name="connsiteY22" fmla="*/ 2002 h 18960"/>
              <a:gd name="connsiteX23" fmla="*/ 609 w 10000"/>
              <a:gd name="connsiteY23" fmla="*/ 2105 h 18960"/>
              <a:gd name="connsiteX24" fmla="*/ 445 w 10000"/>
              <a:gd name="connsiteY24" fmla="*/ 2287 h 18960"/>
              <a:gd name="connsiteX25" fmla="*/ 345 w 10000"/>
              <a:gd name="connsiteY25" fmla="*/ 2404 h 18960"/>
              <a:gd name="connsiteX26" fmla="*/ 311 w 10000"/>
              <a:gd name="connsiteY26" fmla="*/ 2440 h 18960"/>
              <a:gd name="connsiteX27" fmla="*/ 311 w 10000"/>
              <a:gd name="connsiteY27" fmla="*/ 2440 h 18960"/>
              <a:gd name="connsiteX28" fmla="*/ 247 w 10000"/>
              <a:gd name="connsiteY28" fmla="*/ 2514 h 18960"/>
              <a:gd name="connsiteX29" fmla="*/ 189 w 10000"/>
              <a:gd name="connsiteY29" fmla="*/ 2596 h 18960"/>
              <a:gd name="connsiteX30" fmla="*/ 137 w 10000"/>
              <a:gd name="connsiteY30" fmla="*/ 2667 h 18960"/>
              <a:gd name="connsiteX31" fmla="*/ 89 w 10000"/>
              <a:gd name="connsiteY31" fmla="*/ 2738 h 18960"/>
              <a:gd name="connsiteX32" fmla="*/ 23 w 10000"/>
              <a:gd name="connsiteY32" fmla="*/ 2838 h 18960"/>
              <a:gd name="connsiteX33" fmla="*/ 0 w 10000"/>
              <a:gd name="connsiteY33" fmla="*/ 2877 h 18960"/>
              <a:gd name="connsiteX34" fmla="*/ 1029 w 10000"/>
              <a:gd name="connsiteY34" fmla="*/ 18871 h 18960"/>
              <a:gd name="connsiteX35" fmla="*/ 8986 w 10000"/>
              <a:gd name="connsiteY35" fmla="*/ 18960 h 18960"/>
              <a:gd name="connsiteX36" fmla="*/ 10000 w 10000"/>
              <a:gd name="connsiteY36" fmla="*/ 2877 h 18960"/>
              <a:gd name="connsiteX37" fmla="*/ 10000 w 10000"/>
              <a:gd name="connsiteY37" fmla="*/ 2877 h 18960"/>
              <a:gd name="connsiteX38" fmla="*/ 9980 w 10000"/>
              <a:gd name="connsiteY38" fmla="*/ 2841 h 18960"/>
              <a:gd name="connsiteX39" fmla="*/ 9920 w 10000"/>
              <a:gd name="connsiteY39" fmla="*/ 2742 h 18960"/>
              <a:gd name="connsiteX40" fmla="*/ 9828 w 10000"/>
              <a:gd name="connsiteY40" fmla="*/ 2603 h 18960"/>
              <a:gd name="connsiteX41" fmla="*/ 9770 w 10000"/>
              <a:gd name="connsiteY41" fmla="*/ 2528 h 18960"/>
              <a:gd name="connsiteX42" fmla="*/ 9704 w 10000"/>
              <a:gd name="connsiteY42" fmla="*/ 2440 h 18960"/>
              <a:gd name="connsiteX43" fmla="*/ 9704 w 10000"/>
              <a:gd name="connsiteY43" fmla="*/ 2440 h 18960"/>
              <a:gd name="connsiteX44" fmla="*/ 9570 w 10000"/>
              <a:gd name="connsiteY44" fmla="*/ 2287 h 18960"/>
              <a:gd name="connsiteX45" fmla="*/ 9406 w 10000"/>
              <a:gd name="connsiteY45" fmla="*/ 2105 h 18960"/>
              <a:gd name="connsiteX46" fmla="*/ 9303 w 10000"/>
              <a:gd name="connsiteY46" fmla="*/ 2002 h 18960"/>
              <a:gd name="connsiteX47" fmla="*/ 9186 w 10000"/>
              <a:gd name="connsiteY47" fmla="*/ 1885 h 18960"/>
              <a:gd name="connsiteX48" fmla="*/ 9058 w 10000"/>
              <a:gd name="connsiteY48" fmla="*/ 1760 h 18960"/>
              <a:gd name="connsiteX49" fmla="*/ 8919 w 10000"/>
              <a:gd name="connsiteY49" fmla="*/ 1632 h 18960"/>
              <a:gd name="connsiteX50" fmla="*/ 8768 w 10000"/>
              <a:gd name="connsiteY50" fmla="*/ 1501 h 18960"/>
              <a:gd name="connsiteX51" fmla="*/ 8609 w 10000"/>
              <a:gd name="connsiteY51" fmla="*/ 1366 h 18960"/>
              <a:gd name="connsiteX52" fmla="*/ 8439 w 10000"/>
              <a:gd name="connsiteY52" fmla="*/ 1238 h 18960"/>
              <a:gd name="connsiteX53" fmla="*/ 8263 w 10000"/>
              <a:gd name="connsiteY53" fmla="*/ 1110 h 18960"/>
              <a:gd name="connsiteX54" fmla="*/ 8079 w 10000"/>
              <a:gd name="connsiteY54" fmla="*/ 985 h 18960"/>
              <a:gd name="connsiteX55" fmla="*/ 7889 w 10000"/>
              <a:gd name="connsiteY55" fmla="*/ 868 h 18960"/>
              <a:gd name="connsiteX56" fmla="*/ 7889 w 10000"/>
              <a:gd name="connsiteY56" fmla="*/ 868 h 18960"/>
              <a:gd name="connsiteX57" fmla="*/ 7751 w 10000"/>
              <a:gd name="connsiteY57" fmla="*/ 782 h 18960"/>
              <a:gd name="connsiteX58" fmla="*/ 7613 w 10000"/>
              <a:gd name="connsiteY58" fmla="*/ 701 h 18960"/>
              <a:gd name="connsiteX59" fmla="*/ 7470 w 10000"/>
              <a:gd name="connsiteY59" fmla="*/ 622 h 18960"/>
              <a:gd name="connsiteX60" fmla="*/ 7328 w 10000"/>
              <a:gd name="connsiteY60" fmla="*/ 555 h 18960"/>
              <a:gd name="connsiteX61" fmla="*/ 7185 w 10000"/>
              <a:gd name="connsiteY61" fmla="*/ 491 h 18960"/>
              <a:gd name="connsiteX62" fmla="*/ 7041 w 10000"/>
              <a:gd name="connsiteY62" fmla="*/ 423 h 18960"/>
              <a:gd name="connsiteX63" fmla="*/ 6896 w 10000"/>
              <a:gd name="connsiteY63" fmla="*/ 366 h 18960"/>
              <a:gd name="connsiteX64" fmla="*/ 6752 w 10000"/>
              <a:gd name="connsiteY64" fmla="*/ 313 h 18960"/>
              <a:gd name="connsiteX65" fmla="*/ 6752 w 10000"/>
              <a:gd name="connsiteY65" fmla="*/ 313 h 18960"/>
              <a:gd name="connsiteX66" fmla="*/ 6495 w 10000"/>
              <a:gd name="connsiteY66" fmla="*/ 228 h 18960"/>
              <a:gd name="connsiteX67" fmla="*/ 6243 w 10000"/>
              <a:gd name="connsiteY67" fmla="*/ 156 h 18960"/>
              <a:gd name="connsiteX68" fmla="*/ 5999 w 10000"/>
              <a:gd name="connsiteY68" fmla="*/ 103 h 18960"/>
              <a:gd name="connsiteX69" fmla="*/ 5767 w 10000"/>
              <a:gd name="connsiteY69" fmla="*/ 57 h 18960"/>
              <a:gd name="connsiteX70" fmla="*/ 5548 w 10000"/>
              <a:gd name="connsiteY70" fmla="*/ 28 h 18960"/>
              <a:gd name="connsiteX71" fmla="*/ 5348 w 10000"/>
              <a:gd name="connsiteY71" fmla="*/ 4 h 18960"/>
              <a:gd name="connsiteX72" fmla="*/ 5166 w 10000"/>
              <a:gd name="connsiteY72" fmla="*/ 0 h 18960"/>
              <a:gd name="connsiteX73" fmla="*/ 5007 w 10000"/>
              <a:gd name="connsiteY73" fmla="*/ 4 h 18960"/>
              <a:gd name="connsiteX74" fmla="*/ 5007 w 10000"/>
              <a:gd name="connsiteY74" fmla="*/ 4 h 18960"/>
              <a:gd name="connsiteX75" fmla="*/ 4846 w 10000"/>
              <a:gd name="connsiteY75" fmla="*/ 0 h 18960"/>
              <a:gd name="connsiteX76" fmla="*/ 4663 w 10000"/>
              <a:gd name="connsiteY76" fmla="*/ 4 h 18960"/>
              <a:gd name="connsiteX77" fmla="*/ 4460 w 10000"/>
              <a:gd name="connsiteY77" fmla="*/ 28 h 18960"/>
              <a:gd name="connsiteX78" fmla="*/ 4242 w 10000"/>
              <a:gd name="connsiteY78" fmla="*/ 57 h 18960"/>
              <a:gd name="connsiteX79" fmla="*/ 4008 w 10000"/>
              <a:gd name="connsiteY79" fmla="*/ 103 h 18960"/>
              <a:gd name="connsiteX80" fmla="*/ 3763 w 10000"/>
              <a:gd name="connsiteY80" fmla="*/ 164 h 18960"/>
              <a:gd name="connsiteX81" fmla="*/ 3511 w 10000"/>
              <a:gd name="connsiteY81" fmla="*/ 231 h 18960"/>
              <a:gd name="connsiteX82" fmla="*/ 3252 w 10000"/>
              <a:gd name="connsiteY82" fmla="*/ 320 h 18960"/>
              <a:gd name="connsiteX0" fmla="*/ 3252 w 10000"/>
              <a:gd name="connsiteY0" fmla="*/ 320 h 18998"/>
              <a:gd name="connsiteX1" fmla="*/ 3252 w 10000"/>
              <a:gd name="connsiteY1" fmla="*/ 320 h 18998"/>
              <a:gd name="connsiteX2" fmla="*/ 3252 w 10000"/>
              <a:gd name="connsiteY2" fmla="*/ 320 h 18998"/>
              <a:gd name="connsiteX3" fmla="*/ 3189 w 10000"/>
              <a:gd name="connsiteY3" fmla="*/ 341 h 18998"/>
              <a:gd name="connsiteX4" fmla="*/ 3189 w 10000"/>
              <a:gd name="connsiteY4" fmla="*/ 341 h 18998"/>
              <a:gd name="connsiteX5" fmla="*/ 3047 w 10000"/>
              <a:gd name="connsiteY5" fmla="*/ 395 h 18998"/>
              <a:gd name="connsiteX6" fmla="*/ 2913 w 10000"/>
              <a:gd name="connsiteY6" fmla="*/ 448 h 18998"/>
              <a:gd name="connsiteX7" fmla="*/ 2779 w 10000"/>
              <a:gd name="connsiteY7" fmla="*/ 505 h 18998"/>
              <a:gd name="connsiteX8" fmla="*/ 2649 w 10000"/>
              <a:gd name="connsiteY8" fmla="*/ 569 h 18998"/>
              <a:gd name="connsiteX9" fmla="*/ 2519 w 10000"/>
              <a:gd name="connsiteY9" fmla="*/ 637 h 18998"/>
              <a:gd name="connsiteX10" fmla="*/ 2390 w 10000"/>
              <a:gd name="connsiteY10" fmla="*/ 704 h 18998"/>
              <a:gd name="connsiteX11" fmla="*/ 2258 w 10000"/>
              <a:gd name="connsiteY11" fmla="*/ 786 h 18998"/>
              <a:gd name="connsiteX12" fmla="*/ 2126 w 10000"/>
              <a:gd name="connsiteY12" fmla="*/ 868 h 18998"/>
              <a:gd name="connsiteX13" fmla="*/ 2126 w 10000"/>
              <a:gd name="connsiteY13" fmla="*/ 868 h 18998"/>
              <a:gd name="connsiteX14" fmla="*/ 1936 w 10000"/>
              <a:gd name="connsiteY14" fmla="*/ 985 h 18998"/>
              <a:gd name="connsiteX15" fmla="*/ 1752 w 10000"/>
              <a:gd name="connsiteY15" fmla="*/ 1110 h 18998"/>
              <a:gd name="connsiteX16" fmla="*/ 1575 w 10000"/>
              <a:gd name="connsiteY16" fmla="*/ 1238 h 18998"/>
              <a:gd name="connsiteX17" fmla="*/ 1408 w 10000"/>
              <a:gd name="connsiteY17" fmla="*/ 1366 h 18998"/>
              <a:gd name="connsiteX18" fmla="*/ 1247 w 10000"/>
              <a:gd name="connsiteY18" fmla="*/ 1501 h 18998"/>
              <a:gd name="connsiteX19" fmla="*/ 1097 w 10000"/>
              <a:gd name="connsiteY19" fmla="*/ 1632 h 18998"/>
              <a:gd name="connsiteX20" fmla="*/ 958 w 10000"/>
              <a:gd name="connsiteY20" fmla="*/ 1760 h 18998"/>
              <a:gd name="connsiteX21" fmla="*/ 829 w 10000"/>
              <a:gd name="connsiteY21" fmla="*/ 1885 h 18998"/>
              <a:gd name="connsiteX22" fmla="*/ 711 w 10000"/>
              <a:gd name="connsiteY22" fmla="*/ 2002 h 18998"/>
              <a:gd name="connsiteX23" fmla="*/ 609 w 10000"/>
              <a:gd name="connsiteY23" fmla="*/ 2105 h 18998"/>
              <a:gd name="connsiteX24" fmla="*/ 445 w 10000"/>
              <a:gd name="connsiteY24" fmla="*/ 2287 h 18998"/>
              <a:gd name="connsiteX25" fmla="*/ 345 w 10000"/>
              <a:gd name="connsiteY25" fmla="*/ 2404 h 18998"/>
              <a:gd name="connsiteX26" fmla="*/ 311 w 10000"/>
              <a:gd name="connsiteY26" fmla="*/ 2440 h 18998"/>
              <a:gd name="connsiteX27" fmla="*/ 311 w 10000"/>
              <a:gd name="connsiteY27" fmla="*/ 2440 h 18998"/>
              <a:gd name="connsiteX28" fmla="*/ 247 w 10000"/>
              <a:gd name="connsiteY28" fmla="*/ 2514 h 18998"/>
              <a:gd name="connsiteX29" fmla="*/ 189 w 10000"/>
              <a:gd name="connsiteY29" fmla="*/ 2596 h 18998"/>
              <a:gd name="connsiteX30" fmla="*/ 137 w 10000"/>
              <a:gd name="connsiteY30" fmla="*/ 2667 h 18998"/>
              <a:gd name="connsiteX31" fmla="*/ 89 w 10000"/>
              <a:gd name="connsiteY31" fmla="*/ 2738 h 18998"/>
              <a:gd name="connsiteX32" fmla="*/ 23 w 10000"/>
              <a:gd name="connsiteY32" fmla="*/ 2838 h 18998"/>
              <a:gd name="connsiteX33" fmla="*/ 0 w 10000"/>
              <a:gd name="connsiteY33" fmla="*/ 2877 h 18998"/>
              <a:gd name="connsiteX34" fmla="*/ 1007 w 10000"/>
              <a:gd name="connsiteY34" fmla="*/ 18998 h 18998"/>
              <a:gd name="connsiteX35" fmla="*/ 8986 w 10000"/>
              <a:gd name="connsiteY35" fmla="*/ 18960 h 18998"/>
              <a:gd name="connsiteX36" fmla="*/ 10000 w 10000"/>
              <a:gd name="connsiteY36" fmla="*/ 2877 h 18998"/>
              <a:gd name="connsiteX37" fmla="*/ 10000 w 10000"/>
              <a:gd name="connsiteY37" fmla="*/ 2877 h 18998"/>
              <a:gd name="connsiteX38" fmla="*/ 9980 w 10000"/>
              <a:gd name="connsiteY38" fmla="*/ 2841 h 18998"/>
              <a:gd name="connsiteX39" fmla="*/ 9920 w 10000"/>
              <a:gd name="connsiteY39" fmla="*/ 2742 h 18998"/>
              <a:gd name="connsiteX40" fmla="*/ 9828 w 10000"/>
              <a:gd name="connsiteY40" fmla="*/ 2603 h 18998"/>
              <a:gd name="connsiteX41" fmla="*/ 9770 w 10000"/>
              <a:gd name="connsiteY41" fmla="*/ 2528 h 18998"/>
              <a:gd name="connsiteX42" fmla="*/ 9704 w 10000"/>
              <a:gd name="connsiteY42" fmla="*/ 2440 h 18998"/>
              <a:gd name="connsiteX43" fmla="*/ 9704 w 10000"/>
              <a:gd name="connsiteY43" fmla="*/ 2440 h 18998"/>
              <a:gd name="connsiteX44" fmla="*/ 9570 w 10000"/>
              <a:gd name="connsiteY44" fmla="*/ 2287 h 18998"/>
              <a:gd name="connsiteX45" fmla="*/ 9406 w 10000"/>
              <a:gd name="connsiteY45" fmla="*/ 2105 h 18998"/>
              <a:gd name="connsiteX46" fmla="*/ 9303 w 10000"/>
              <a:gd name="connsiteY46" fmla="*/ 2002 h 18998"/>
              <a:gd name="connsiteX47" fmla="*/ 9186 w 10000"/>
              <a:gd name="connsiteY47" fmla="*/ 1885 h 18998"/>
              <a:gd name="connsiteX48" fmla="*/ 9058 w 10000"/>
              <a:gd name="connsiteY48" fmla="*/ 1760 h 18998"/>
              <a:gd name="connsiteX49" fmla="*/ 8919 w 10000"/>
              <a:gd name="connsiteY49" fmla="*/ 1632 h 18998"/>
              <a:gd name="connsiteX50" fmla="*/ 8768 w 10000"/>
              <a:gd name="connsiteY50" fmla="*/ 1501 h 18998"/>
              <a:gd name="connsiteX51" fmla="*/ 8609 w 10000"/>
              <a:gd name="connsiteY51" fmla="*/ 1366 h 18998"/>
              <a:gd name="connsiteX52" fmla="*/ 8439 w 10000"/>
              <a:gd name="connsiteY52" fmla="*/ 1238 h 18998"/>
              <a:gd name="connsiteX53" fmla="*/ 8263 w 10000"/>
              <a:gd name="connsiteY53" fmla="*/ 1110 h 18998"/>
              <a:gd name="connsiteX54" fmla="*/ 8079 w 10000"/>
              <a:gd name="connsiteY54" fmla="*/ 985 h 18998"/>
              <a:gd name="connsiteX55" fmla="*/ 7889 w 10000"/>
              <a:gd name="connsiteY55" fmla="*/ 868 h 18998"/>
              <a:gd name="connsiteX56" fmla="*/ 7889 w 10000"/>
              <a:gd name="connsiteY56" fmla="*/ 868 h 18998"/>
              <a:gd name="connsiteX57" fmla="*/ 7751 w 10000"/>
              <a:gd name="connsiteY57" fmla="*/ 782 h 18998"/>
              <a:gd name="connsiteX58" fmla="*/ 7613 w 10000"/>
              <a:gd name="connsiteY58" fmla="*/ 701 h 18998"/>
              <a:gd name="connsiteX59" fmla="*/ 7470 w 10000"/>
              <a:gd name="connsiteY59" fmla="*/ 622 h 18998"/>
              <a:gd name="connsiteX60" fmla="*/ 7328 w 10000"/>
              <a:gd name="connsiteY60" fmla="*/ 555 h 18998"/>
              <a:gd name="connsiteX61" fmla="*/ 7185 w 10000"/>
              <a:gd name="connsiteY61" fmla="*/ 491 h 18998"/>
              <a:gd name="connsiteX62" fmla="*/ 7041 w 10000"/>
              <a:gd name="connsiteY62" fmla="*/ 423 h 18998"/>
              <a:gd name="connsiteX63" fmla="*/ 6896 w 10000"/>
              <a:gd name="connsiteY63" fmla="*/ 366 h 18998"/>
              <a:gd name="connsiteX64" fmla="*/ 6752 w 10000"/>
              <a:gd name="connsiteY64" fmla="*/ 313 h 18998"/>
              <a:gd name="connsiteX65" fmla="*/ 6752 w 10000"/>
              <a:gd name="connsiteY65" fmla="*/ 313 h 18998"/>
              <a:gd name="connsiteX66" fmla="*/ 6495 w 10000"/>
              <a:gd name="connsiteY66" fmla="*/ 228 h 18998"/>
              <a:gd name="connsiteX67" fmla="*/ 6243 w 10000"/>
              <a:gd name="connsiteY67" fmla="*/ 156 h 18998"/>
              <a:gd name="connsiteX68" fmla="*/ 5999 w 10000"/>
              <a:gd name="connsiteY68" fmla="*/ 103 h 18998"/>
              <a:gd name="connsiteX69" fmla="*/ 5767 w 10000"/>
              <a:gd name="connsiteY69" fmla="*/ 57 h 18998"/>
              <a:gd name="connsiteX70" fmla="*/ 5548 w 10000"/>
              <a:gd name="connsiteY70" fmla="*/ 28 h 18998"/>
              <a:gd name="connsiteX71" fmla="*/ 5348 w 10000"/>
              <a:gd name="connsiteY71" fmla="*/ 4 h 18998"/>
              <a:gd name="connsiteX72" fmla="*/ 5166 w 10000"/>
              <a:gd name="connsiteY72" fmla="*/ 0 h 18998"/>
              <a:gd name="connsiteX73" fmla="*/ 5007 w 10000"/>
              <a:gd name="connsiteY73" fmla="*/ 4 h 18998"/>
              <a:gd name="connsiteX74" fmla="*/ 5007 w 10000"/>
              <a:gd name="connsiteY74" fmla="*/ 4 h 18998"/>
              <a:gd name="connsiteX75" fmla="*/ 4846 w 10000"/>
              <a:gd name="connsiteY75" fmla="*/ 0 h 18998"/>
              <a:gd name="connsiteX76" fmla="*/ 4663 w 10000"/>
              <a:gd name="connsiteY76" fmla="*/ 4 h 18998"/>
              <a:gd name="connsiteX77" fmla="*/ 4460 w 10000"/>
              <a:gd name="connsiteY77" fmla="*/ 28 h 18998"/>
              <a:gd name="connsiteX78" fmla="*/ 4242 w 10000"/>
              <a:gd name="connsiteY78" fmla="*/ 57 h 18998"/>
              <a:gd name="connsiteX79" fmla="*/ 4008 w 10000"/>
              <a:gd name="connsiteY79" fmla="*/ 103 h 18998"/>
              <a:gd name="connsiteX80" fmla="*/ 3763 w 10000"/>
              <a:gd name="connsiteY80" fmla="*/ 164 h 18998"/>
              <a:gd name="connsiteX81" fmla="*/ 3511 w 10000"/>
              <a:gd name="connsiteY81" fmla="*/ 231 h 18998"/>
              <a:gd name="connsiteX82" fmla="*/ 3252 w 10000"/>
              <a:gd name="connsiteY82" fmla="*/ 320 h 18998"/>
              <a:gd name="connsiteX0" fmla="*/ 3252 w 10000"/>
              <a:gd name="connsiteY0" fmla="*/ 320 h 18986"/>
              <a:gd name="connsiteX1" fmla="*/ 3252 w 10000"/>
              <a:gd name="connsiteY1" fmla="*/ 320 h 18986"/>
              <a:gd name="connsiteX2" fmla="*/ 3252 w 10000"/>
              <a:gd name="connsiteY2" fmla="*/ 320 h 18986"/>
              <a:gd name="connsiteX3" fmla="*/ 3189 w 10000"/>
              <a:gd name="connsiteY3" fmla="*/ 341 h 18986"/>
              <a:gd name="connsiteX4" fmla="*/ 3189 w 10000"/>
              <a:gd name="connsiteY4" fmla="*/ 341 h 18986"/>
              <a:gd name="connsiteX5" fmla="*/ 3047 w 10000"/>
              <a:gd name="connsiteY5" fmla="*/ 395 h 18986"/>
              <a:gd name="connsiteX6" fmla="*/ 2913 w 10000"/>
              <a:gd name="connsiteY6" fmla="*/ 448 h 18986"/>
              <a:gd name="connsiteX7" fmla="*/ 2779 w 10000"/>
              <a:gd name="connsiteY7" fmla="*/ 505 h 18986"/>
              <a:gd name="connsiteX8" fmla="*/ 2649 w 10000"/>
              <a:gd name="connsiteY8" fmla="*/ 569 h 18986"/>
              <a:gd name="connsiteX9" fmla="*/ 2519 w 10000"/>
              <a:gd name="connsiteY9" fmla="*/ 637 h 18986"/>
              <a:gd name="connsiteX10" fmla="*/ 2390 w 10000"/>
              <a:gd name="connsiteY10" fmla="*/ 704 h 18986"/>
              <a:gd name="connsiteX11" fmla="*/ 2258 w 10000"/>
              <a:gd name="connsiteY11" fmla="*/ 786 h 18986"/>
              <a:gd name="connsiteX12" fmla="*/ 2126 w 10000"/>
              <a:gd name="connsiteY12" fmla="*/ 868 h 18986"/>
              <a:gd name="connsiteX13" fmla="*/ 2126 w 10000"/>
              <a:gd name="connsiteY13" fmla="*/ 868 h 18986"/>
              <a:gd name="connsiteX14" fmla="*/ 1936 w 10000"/>
              <a:gd name="connsiteY14" fmla="*/ 985 h 18986"/>
              <a:gd name="connsiteX15" fmla="*/ 1752 w 10000"/>
              <a:gd name="connsiteY15" fmla="*/ 1110 h 18986"/>
              <a:gd name="connsiteX16" fmla="*/ 1575 w 10000"/>
              <a:gd name="connsiteY16" fmla="*/ 1238 h 18986"/>
              <a:gd name="connsiteX17" fmla="*/ 1408 w 10000"/>
              <a:gd name="connsiteY17" fmla="*/ 1366 h 18986"/>
              <a:gd name="connsiteX18" fmla="*/ 1247 w 10000"/>
              <a:gd name="connsiteY18" fmla="*/ 1501 h 18986"/>
              <a:gd name="connsiteX19" fmla="*/ 1097 w 10000"/>
              <a:gd name="connsiteY19" fmla="*/ 1632 h 18986"/>
              <a:gd name="connsiteX20" fmla="*/ 958 w 10000"/>
              <a:gd name="connsiteY20" fmla="*/ 1760 h 18986"/>
              <a:gd name="connsiteX21" fmla="*/ 829 w 10000"/>
              <a:gd name="connsiteY21" fmla="*/ 1885 h 18986"/>
              <a:gd name="connsiteX22" fmla="*/ 711 w 10000"/>
              <a:gd name="connsiteY22" fmla="*/ 2002 h 18986"/>
              <a:gd name="connsiteX23" fmla="*/ 609 w 10000"/>
              <a:gd name="connsiteY23" fmla="*/ 2105 h 18986"/>
              <a:gd name="connsiteX24" fmla="*/ 445 w 10000"/>
              <a:gd name="connsiteY24" fmla="*/ 2287 h 18986"/>
              <a:gd name="connsiteX25" fmla="*/ 345 w 10000"/>
              <a:gd name="connsiteY25" fmla="*/ 2404 h 18986"/>
              <a:gd name="connsiteX26" fmla="*/ 311 w 10000"/>
              <a:gd name="connsiteY26" fmla="*/ 2440 h 18986"/>
              <a:gd name="connsiteX27" fmla="*/ 311 w 10000"/>
              <a:gd name="connsiteY27" fmla="*/ 2440 h 18986"/>
              <a:gd name="connsiteX28" fmla="*/ 247 w 10000"/>
              <a:gd name="connsiteY28" fmla="*/ 2514 h 18986"/>
              <a:gd name="connsiteX29" fmla="*/ 189 w 10000"/>
              <a:gd name="connsiteY29" fmla="*/ 2596 h 18986"/>
              <a:gd name="connsiteX30" fmla="*/ 137 w 10000"/>
              <a:gd name="connsiteY30" fmla="*/ 2667 h 18986"/>
              <a:gd name="connsiteX31" fmla="*/ 89 w 10000"/>
              <a:gd name="connsiteY31" fmla="*/ 2738 h 18986"/>
              <a:gd name="connsiteX32" fmla="*/ 23 w 10000"/>
              <a:gd name="connsiteY32" fmla="*/ 2838 h 18986"/>
              <a:gd name="connsiteX33" fmla="*/ 0 w 10000"/>
              <a:gd name="connsiteY33" fmla="*/ 2877 h 18986"/>
              <a:gd name="connsiteX34" fmla="*/ 1007 w 10000"/>
              <a:gd name="connsiteY34" fmla="*/ 18986 h 18986"/>
              <a:gd name="connsiteX35" fmla="*/ 8986 w 10000"/>
              <a:gd name="connsiteY35" fmla="*/ 18960 h 18986"/>
              <a:gd name="connsiteX36" fmla="*/ 10000 w 10000"/>
              <a:gd name="connsiteY36" fmla="*/ 2877 h 18986"/>
              <a:gd name="connsiteX37" fmla="*/ 10000 w 10000"/>
              <a:gd name="connsiteY37" fmla="*/ 2877 h 18986"/>
              <a:gd name="connsiteX38" fmla="*/ 9980 w 10000"/>
              <a:gd name="connsiteY38" fmla="*/ 2841 h 18986"/>
              <a:gd name="connsiteX39" fmla="*/ 9920 w 10000"/>
              <a:gd name="connsiteY39" fmla="*/ 2742 h 18986"/>
              <a:gd name="connsiteX40" fmla="*/ 9828 w 10000"/>
              <a:gd name="connsiteY40" fmla="*/ 2603 h 18986"/>
              <a:gd name="connsiteX41" fmla="*/ 9770 w 10000"/>
              <a:gd name="connsiteY41" fmla="*/ 2528 h 18986"/>
              <a:gd name="connsiteX42" fmla="*/ 9704 w 10000"/>
              <a:gd name="connsiteY42" fmla="*/ 2440 h 18986"/>
              <a:gd name="connsiteX43" fmla="*/ 9704 w 10000"/>
              <a:gd name="connsiteY43" fmla="*/ 2440 h 18986"/>
              <a:gd name="connsiteX44" fmla="*/ 9570 w 10000"/>
              <a:gd name="connsiteY44" fmla="*/ 2287 h 18986"/>
              <a:gd name="connsiteX45" fmla="*/ 9406 w 10000"/>
              <a:gd name="connsiteY45" fmla="*/ 2105 h 18986"/>
              <a:gd name="connsiteX46" fmla="*/ 9303 w 10000"/>
              <a:gd name="connsiteY46" fmla="*/ 2002 h 18986"/>
              <a:gd name="connsiteX47" fmla="*/ 9186 w 10000"/>
              <a:gd name="connsiteY47" fmla="*/ 1885 h 18986"/>
              <a:gd name="connsiteX48" fmla="*/ 9058 w 10000"/>
              <a:gd name="connsiteY48" fmla="*/ 1760 h 18986"/>
              <a:gd name="connsiteX49" fmla="*/ 8919 w 10000"/>
              <a:gd name="connsiteY49" fmla="*/ 1632 h 18986"/>
              <a:gd name="connsiteX50" fmla="*/ 8768 w 10000"/>
              <a:gd name="connsiteY50" fmla="*/ 1501 h 18986"/>
              <a:gd name="connsiteX51" fmla="*/ 8609 w 10000"/>
              <a:gd name="connsiteY51" fmla="*/ 1366 h 18986"/>
              <a:gd name="connsiteX52" fmla="*/ 8439 w 10000"/>
              <a:gd name="connsiteY52" fmla="*/ 1238 h 18986"/>
              <a:gd name="connsiteX53" fmla="*/ 8263 w 10000"/>
              <a:gd name="connsiteY53" fmla="*/ 1110 h 18986"/>
              <a:gd name="connsiteX54" fmla="*/ 8079 w 10000"/>
              <a:gd name="connsiteY54" fmla="*/ 985 h 18986"/>
              <a:gd name="connsiteX55" fmla="*/ 7889 w 10000"/>
              <a:gd name="connsiteY55" fmla="*/ 868 h 18986"/>
              <a:gd name="connsiteX56" fmla="*/ 7889 w 10000"/>
              <a:gd name="connsiteY56" fmla="*/ 868 h 18986"/>
              <a:gd name="connsiteX57" fmla="*/ 7751 w 10000"/>
              <a:gd name="connsiteY57" fmla="*/ 782 h 18986"/>
              <a:gd name="connsiteX58" fmla="*/ 7613 w 10000"/>
              <a:gd name="connsiteY58" fmla="*/ 701 h 18986"/>
              <a:gd name="connsiteX59" fmla="*/ 7470 w 10000"/>
              <a:gd name="connsiteY59" fmla="*/ 622 h 18986"/>
              <a:gd name="connsiteX60" fmla="*/ 7328 w 10000"/>
              <a:gd name="connsiteY60" fmla="*/ 555 h 18986"/>
              <a:gd name="connsiteX61" fmla="*/ 7185 w 10000"/>
              <a:gd name="connsiteY61" fmla="*/ 491 h 18986"/>
              <a:gd name="connsiteX62" fmla="*/ 7041 w 10000"/>
              <a:gd name="connsiteY62" fmla="*/ 423 h 18986"/>
              <a:gd name="connsiteX63" fmla="*/ 6896 w 10000"/>
              <a:gd name="connsiteY63" fmla="*/ 366 h 18986"/>
              <a:gd name="connsiteX64" fmla="*/ 6752 w 10000"/>
              <a:gd name="connsiteY64" fmla="*/ 313 h 18986"/>
              <a:gd name="connsiteX65" fmla="*/ 6752 w 10000"/>
              <a:gd name="connsiteY65" fmla="*/ 313 h 18986"/>
              <a:gd name="connsiteX66" fmla="*/ 6495 w 10000"/>
              <a:gd name="connsiteY66" fmla="*/ 228 h 18986"/>
              <a:gd name="connsiteX67" fmla="*/ 6243 w 10000"/>
              <a:gd name="connsiteY67" fmla="*/ 156 h 18986"/>
              <a:gd name="connsiteX68" fmla="*/ 5999 w 10000"/>
              <a:gd name="connsiteY68" fmla="*/ 103 h 18986"/>
              <a:gd name="connsiteX69" fmla="*/ 5767 w 10000"/>
              <a:gd name="connsiteY69" fmla="*/ 57 h 18986"/>
              <a:gd name="connsiteX70" fmla="*/ 5548 w 10000"/>
              <a:gd name="connsiteY70" fmla="*/ 28 h 18986"/>
              <a:gd name="connsiteX71" fmla="*/ 5348 w 10000"/>
              <a:gd name="connsiteY71" fmla="*/ 4 h 18986"/>
              <a:gd name="connsiteX72" fmla="*/ 5166 w 10000"/>
              <a:gd name="connsiteY72" fmla="*/ 0 h 18986"/>
              <a:gd name="connsiteX73" fmla="*/ 5007 w 10000"/>
              <a:gd name="connsiteY73" fmla="*/ 4 h 18986"/>
              <a:gd name="connsiteX74" fmla="*/ 5007 w 10000"/>
              <a:gd name="connsiteY74" fmla="*/ 4 h 18986"/>
              <a:gd name="connsiteX75" fmla="*/ 4846 w 10000"/>
              <a:gd name="connsiteY75" fmla="*/ 0 h 18986"/>
              <a:gd name="connsiteX76" fmla="*/ 4663 w 10000"/>
              <a:gd name="connsiteY76" fmla="*/ 4 h 18986"/>
              <a:gd name="connsiteX77" fmla="*/ 4460 w 10000"/>
              <a:gd name="connsiteY77" fmla="*/ 28 h 18986"/>
              <a:gd name="connsiteX78" fmla="*/ 4242 w 10000"/>
              <a:gd name="connsiteY78" fmla="*/ 57 h 18986"/>
              <a:gd name="connsiteX79" fmla="*/ 4008 w 10000"/>
              <a:gd name="connsiteY79" fmla="*/ 103 h 18986"/>
              <a:gd name="connsiteX80" fmla="*/ 3763 w 10000"/>
              <a:gd name="connsiteY80" fmla="*/ 164 h 18986"/>
              <a:gd name="connsiteX81" fmla="*/ 3511 w 10000"/>
              <a:gd name="connsiteY81" fmla="*/ 231 h 18986"/>
              <a:gd name="connsiteX82" fmla="*/ 3252 w 10000"/>
              <a:gd name="connsiteY82" fmla="*/ 320 h 18986"/>
              <a:gd name="connsiteX0" fmla="*/ 3252 w 10000"/>
              <a:gd name="connsiteY0" fmla="*/ 320 h 18995"/>
              <a:gd name="connsiteX1" fmla="*/ 3252 w 10000"/>
              <a:gd name="connsiteY1" fmla="*/ 320 h 18995"/>
              <a:gd name="connsiteX2" fmla="*/ 3252 w 10000"/>
              <a:gd name="connsiteY2" fmla="*/ 320 h 18995"/>
              <a:gd name="connsiteX3" fmla="*/ 3189 w 10000"/>
              <a:gd name="connsiteY3" fmla="*/ 341 h 18995"/>
              <a:gd name="connsiteX4" fmla="*/ 3189 w 10000"/>
              <a:gd name="connsiteY4" fmla="*/ 341 h 18995"/>
              <a:gd name="connsiteX5" fmla="*/ 3047 w 10000"/>
              <a:gd name="connsiteY5" fmla="*/ 395 h 18995"/>
              <a:gd name="connsiteX6" fmla="*/ 2913 w 10000"/>
              <a:gd name="connsiteY6" fmla="*/ 448 h 18995"/>
              <a:gd name="connsiteX7" fmla="*/ 2779 w 10000"/>
              <a:gd name="connsiteY7" fmla="*/ 505 h 18995"/>
              <a:gd name="connsiteX8" fmla="*/ 2649 w 10000"/>
              <a:gd name="connsiteY8" fmla="*/ 569 h 18995"/>
              <a:gd name="connsiteX9" fmla="*/ 2519 w 10000"/>
              <a:gd name="connsiteY9" fmla="*/ 637 h 18995"/>
              <a:gd name="connsiteX10" fmla="*/ 2390 w 10000"/>
              <a:gd name="connsiteY10" fmla="*/ 704 h 18995"/>
              <a:gd name="connsiteX11" fmla="*/ 2258 w 10000"/>
              <a:gd name="connsiteY11" fmla="*/ 786 h 18995"/>
              <a:gd name="connsiteX12" fmla="*/ 2126 w 10000"/>
              <a:gd name="connsiteY12" fmla="*/ 868 h 18995"/>
              <a:gd name="connsiteX13" fmla="*/ 2126 w 10000"/>
              <a:gd name="connsiteY13" fmla="*/ 868 h 18995"/>
              <a:gd name="connsiteX14" fmla="*/ 1936 w 10000"/>
              <a:gd name="connsiteY14" fmla="*/ 985 h 18995"/>
              <a:gd name="connsiteX15" fmla="*/ 1752 w 10000"/>
              <a:gd name="connsiteY15" fmla="*/ 1110 h 18995"/>
              <a:gd name="connsiteX16" fmla="*/ 1575 w 10000"/>
              <a:gd name="connsiteY16" fmla="*/ 1238 h 18995"/>
              <a:gd name="connsiteX17" fmla="*/ 1408 w 10000"/>
              <a:gd name="connsiteY17" fmla="*/ 1366 h 18995"/>
              <a:gd name="connsiteX18" fmla="*/ 1247 w 10000"/>
              <a:gd name="connsiteY18" fmla="*/ 1501 h 18995"/>
              <a:gd name="connsiteX19" fmla="*/ 1097 w 10000"/>
              <a:gd name="connsiteY19" fmla="*/ 1632 h 18995"/>
              <a:gd name="connsiteX20" fmla="*/ 958 w 10000"/>
              <a:gd name="connsiteY20" fmla="*/ 1760 h 18995"/>
              <a:gd name="connsiteX21" fmla="*/ 829 w 10000"/>
              <a:gd name="connsiteY21" fmla="*/ 1885 h 18995"/>
              <a:gd name="connsiteX22" fmla="*/ 711 w 10000"/>
              <a:gd name="connsiteY22" fmla="*/ 2002 h 18995"/>
              <a:gd name="connsiteX23" fmla="*/ 609 w 10000"/>
              <a:gd name="connsiteY23" fmla="*/ 2105 h 18995"/>
              <a:gd name="connsiteX24" fmla="*/ 445 w 10000"/>
              <a:gd name="connsiteY24" fmla="*/ 2287 h 18995"/>
              <a:gd name="connsiteX25" fmla="*/ 345 w 10000"/>
              <a:gd name="connsiteY25" fmla="*/ 2404 h 18995"/>
              <a:gd name="connsiteX26" fmla="*/ 311 w 10000"/>
              <a:gd name="connsiteY26" fmla="*/ 2440 h 18995"/>
              <a:gd name="connsiteX27" fmla="*/ 311 w 10000"/>
              <a:gd name="connsiteY27" fmla="*/ 2440 h 18995"/>
              <a:gd name="connsiteX28" fmla="*/ 247 w 10000"/>
              <a:gd name="connsiteY28" fmla="*/ 2514 h 18995"/>
              <a:gd name="connsiteX29" fmla="*/ 189 w 10000"/>
              <a:gd name="connsiteY29" fmla="*/ 2596 h 18995"/>
              <a:gd name="connsiteX30" fmla="*/ 137 w 10000"/>
              <a:gd name="connsiteY30" fmla="*/ 2667 h 18995"/>
              <a:gd name="connsiteX31" fmla="*/ 89 w 10000"/>
              <a:gd name="connsiteY31" fmla="*/ 2738 h 18995"/>
              <a:gd name="connsiteX32" fmla="*/ 23 w 10000"/>
              <a:gd name="connsiteY32" fmla="*/ 2838 h 18995"/>
              <a:gd name="connsiteX33" fmla="*/ 0 w 10000"/>
              <a:gd name="connsiteY33" fmla="*/ 2877 h 18995"/>
              <a:gd name="connsiteX34" fmla="*/ 1007 w 10000"/>
              <a:gd name="connsiteY34" fmla="*/ 18986 h 18995"/>
              <a:gd name="connsiteX35" fmla="*/ 8995 w 10000"/>
              <a:gd name="connsiteY35" fmla="*/ 18995 h 18995"/>
              <a:gd name="connsiteX36" fmla="*/ 10000 w 10000"/>
              <a:gd name="connsiteY36" fmla="*/ 2877 h 18995"/>
              <a:gd name="connsiteX37" fmla="*/ 10000 w 10000"/>
              <a:gd name="connsiteY37" fmla="*/ 2877 h 18995"/>
              <a:gd name="connsiteX38" fmla="*/ 9980 w 10000"/>
              <a:gd name="connsiteY38" fmla="*/ 2841 h 18995"/>
              <a:gd name="connsiteX39" fmla="*/ 9920 w 10000"/>
              <a:gd name="connsiteY39" fmla="*/ 2742 h 18995"/>
              <a:gd name="connsiteX40" fmla="*/ 9828 w 10000"/>
              <a:gd name="connsiteY40" fmla="*/ 2603 h 18995"/>
              <a:gd name="connsiteX41" fmla="*/ 9770 w 10000"/>
              <a:gd name="connsiteY41" fmla="*/ 2528 h 18995"/>
              <a:gd name="connsiteX42" fmla="*/ 9704 w 10000"/>
              <a:gd name="connsiteY42" fmla="*/ 2440 h 18995"/>
              <a:gd name="connsiteX43" fmla="*/ 9704 w 10000"/>
              <a:gd name="connsiteY43" fmla="*/ 2440 h 18995"/>
              <a:gd name="connsiteX44" fmla="*/ 9570 w 10000"/>
              <a:gd name="connsiteY44" fmla="*/ 2287 h 18995"/>
              <a:gd name="connsiteX45" fmla="*/ 9406 w 10000"/>
              <a:gd name="connsiteY45" fmla="*/ 2105 h 18995"/>
              <a:gd name="connsiteX46" fmla="*/ 9303 w 10000"/>
              <a:gd name="connsiteY46" fmla="*/ 2002 h 18995"/>
              <a:gd name="connsiteX47" fmla="*/ 9186 w 10000"/>
              <a:gd name="connsiteY47" fmla="*/ 1885 h 18995"/>
              <a:gd name="connsiteX48" fmla="*/ 9058 w 10000"/>
              <a:gd name="connsiteY48" fmla="*/ 1760 h 18995"/>
              <a:gd name="connsiteX49" fmla="*/ 8919 w 10000"/>
              <a:gd name="connsiteY49" fmla="*/ 1632 h 18995"/>
              <a:gd name="connsiteX50" fmla="*/ 8768 w 10000"/>
              <a:gd name="connsiteY50" fmla="*/ 1501 h 18995"/>
              <a:gd name="connsiteX51" fmla="*/ 8609 w 10000"/>
              <a:gd name="connsiteY51" fmla="*/ 1366 h 18995"/>
              <a:gd name="connsiteX52" fmla="*/ 8439 w 10000"/>
              <a:gd name="connsiteY52" fmla="*/ 1238 h 18995"/>
              <a:gd name="connsiteX53" fmla="*/ 8263 w 10000"/>
              <a:gd name="connsiteY53" fmla="*/ 1110 h 18995"/>
              <a:gd name="connsiteX54" fmla="*/ 8079 w 10000"/>
              <a:gd name="connsiteY54" fmla="*/ 985 h 18995"/>
              <a:gd name="connsiteX55" fmla="*/ 7889 w 10000"/>
              <a:gd name="connsiteY55" fmla="*/ 868 h 18995"/>
              <a:gd name="connsiteX56" fmla="*/ 7889 w 10000"/>
              <a:gd name="connsiteY56" fmla="*/ 868 h 18995"/>
              <a:gd name="connsiteX57" fmla="*/ 7751 w 10000"/>
              <a:gd name="connsiteY57" fmla="*/ 782 h 18995"/>
              <a:gd name="connsiteX58" fmla="*/ 7613 w 10000"/>
              <a:gd name="connsiteY58" fmla="*/ 701 h 18995"/>
              <a:gd name="connsiteX59" fmla="*/ 7470 w 10000"/>
              <a:gd name="connsiteY59" fmla="*/ 622 h 18995"/>
              <a:gd name="connsiteX60" fmla="*/ 7328 w 10000"/>
              <a:gd name="connsiteY60" fmla="*/ 555 h 18995"/>
              <a:gd name="connsiteX61" fmla="*/ 7185 w 10000"/>
              <a:gd name="connsiteY61" fmla="*/ 491 h 18995"/>
              <a:gd name="connsiteX62" fmla="*/ 7041 w 10000"/>
              <a:gd name="connsiteY62" fmla="*/ 423 h 18995"/>
              <a:gd name="connsiteX63" fmla="*/ 6896 w 10000"/>
              <a:gd name="connsiteY63" fmla="*/ 366 h 18995"/>
              <a:gd name="connsiteX64" fmla="*/ 6752 w 10000"/>
              <a:gd name="connsiteY64" fmla="*/ 313 h 18995"/>
              <a:gd name="connsiteX65" fmla="*/ 6752 w 10000"/>
              <a:gd name="connsiteY65" fmla="*/ 313 h 18995"/>
              <a:gd name="connsiteX66" fmla="*/ 6495 w 10000"/>
              <a:gd name="connsiteY66" fmla="*/ 228 h 18995"/>
              <a:gd name="connsiteX67" fmla="*/ 6243 w 10000"/>
              <a:gd name="connsiteY67" fmla="*/ 156 h 18995"/>
              <a:gd name="connsiteX68" fmla="*/ 5999 w 10000"/>
              <a:gd name="connsiteY68" fmla="*/ 103 h 18995"/>
              <a:gd name="connsiteX69" fmla="*/ 5767 w 10000"/>
              <a:gd name="connsiteY69" fmla="*/ 57 h 18995"/>
              <a:gd name="connsiteX70" fmla="*/ 5548 w 10000"/>
              <a:gd name="connsiteY70" fmla="*/ 28 h 18995"/>
              <a:gd name="connsiteX71" fmla="*/ 5348 w 10000"/>
              <a:gd name="connsiteY71" fmla="*/ 4 h 18995"/>
              <a:gd name="connsiteX72" fmla="*/ 5166 w 10000"/>
              <a:gd name="connsiteY72" fmla="*/ 0 h 18995"/>
              <a:gd name="connsiteX73" fmla="*/ 5007 w 10000"/>
              <a:gd name="connsiteY73" fmla="*/ 4 h 18995"/>
              <a:gd name="connsiteX74" fmla="*/ 5007 w 10000"/>
              <a:gd name="connsiteY74" fmla="*/ 4 h 18995"/>
              <a:gd name="connsiteX75" fmla="*/ 4846 w 10000"/>
              <a:gd name="connsiteY75" fmla="*/ 0 h 18995"/>
              <a:gd name="connsiteX76" fmla="*/ 4663 w 10000"/>
              <a:gd name="connsiteY76" fmla="*/ 4 h 18995"/>
              <a:gd name="connsiteX77" fmla="*/ 4460 w 10000"/>
              <a:gd name="connsiteY77" fmla="*/ 28 h 18995"/>
              <a:gd name="connsiteX78" fmla="*/ 4242 w 10000"/>
              <a:gd name="connsiteY78" fmla="*/ 57 h 18995"/>
              <a:gd name="connsiteX79" fmla="*/ 4008 w 10000"/>
              <a:gd name="connsiteY79" fmla="*/ 103 h 18995"/>
              <a:gd name="connsiteX80" fmla="*/ 3763 w 10000"/>
              <a:gd name="connsiteY80" fmla="*/ 164 h 18995"/>
              <a:gd name="connsiteX81" fmla="*/ 3511 w 10000"/>
              <a:gd name="connsiteY81" fmla="*/ 231 h 18995"/>
              <a:gd name="connsiteX82" fmla="*/ 3252 w 10000"/>
              <a:gd name="connsiteY82" fmla="*/ 320 h 18995"/>
              <a:gd name="connsiteX0" fmla="*/ 3252 w 10000"/>
              <a:gd name="connsiteY0" fmla="*/ 320 h 18995"/>
              <a:gd name="connsiteX1" fmla="*/ 3252 w 10000"/>
              <a:gd name="connsiteY1" fmla="*/ 320 h 18995"/>
              <a:gd name="connsiteX2" fmla="*/ 3252 w 10000"/>
              <a:gd name="connsiteY2" fmla="*/ 320 h 18995"/>
              <a:gd name="connsiteX3" fmla="*/ 3189 w 10000"/>
              <a:gd name="connsiteY3" fmla="*/ 341 h 18995"/>
              <a:gd name="connsiteX4" fmla="*/ 3189 w 10000"/>
              <a:gd name="connsiteY4" fmla="*/ 341 h 18995"/>
              <a:gd name="connsiteX5" fmla="*/ 3047 w 10000"/>
              <a:gd name="connsiteY5" fmla="*/ 395 h 18995"/>
              <a:gd name="connsiteX6" fmla="*/ 2913 w 10000"/>
              <a:gd name="connsiteY6" fmla="*/ 448 h 18995"/>
              <a:gd name="connsiteX7" fmla="*/ 2779 w 10000"/>
              <a:gd name="connsiteY7" fmla="*/ 505 h 18995"/>
              <a:gd name="connsiteX8" fmla="*/ 2649 w 10000"/>
              <a:gd name="connsiteY8" fmla="*/ 569 h 18995"/>
              <a:gd name="connsiteX9" fmla="*/ 2519 w 10000"/>
              <a:gd name="connsiteY9" fmla="*/ 637 h 18995"/>
              <a:gd name="connsiteX10" fmla="*/ 2390 w 10000"/>
              <a:gd name="connsiteY10" fmla="*/ 704 h 18995"/>
              <a:gd name="connsiteX11" fmla="*/ 2258 w 10000"/>
              <a:gd name="connsiteY11" fmla="*/ 786 h 18995"/>
              <a:gd name="connsiteX12" fmla="*/ 2126 w 10000"/>
              <a:gd name="connsiteY12" fmla="*/ 868 h 18995"/>
              <a:gd name="connsiteX13" fmla="*/ 2126 w 10000"/>
              <a:gd name="connsiteY13" fmla="*/ 868 h 18995"/>
              <a:gd name="connsiteX14" fmla="*/ 1936 w 10000"/>
              <a:gd name="connsiteY14" fmla="*/ 985 h 18995"/>
              <a:gd name="connsiteX15" fmla="*/ 1752 w 10000"/>
              <a:gd name="connsiteY15" fmla="*/ 1110 h 18995"/>
              <a:gd name="connsiteX16" fmla="*/ 1575 w 10000"/>
              <a:gd name="connsiteY16" fmla="*/ 1238 h 18995"/>
              <a:gd name="connsiteX17" fmla="*/ 1408 w 10000"/>
              <a:gd name="connsiteY17" fmla="*/ 1366 h 18995"/>
              <a:gd name="connsiteX18" fmla="*/ 1247 w 10000"/>
              <a:gd name="connsiteY18" fmla="*/ 1501 h 18995"/>
              <a:gd name="connsiteX19" fmla="*/ 1097 w 10000"/>
              <a:gd name="connsiteY19" fmla="*/ 1632 h 18995"/>
              <a:gd name="connsiteX20" fmla="*/ 958 w 10000"/>
              <a:gd name="connsiteY20" fmla="*/ 1760 h 18995"/>
              <a:gd name="connsiteX21" fmla="*/ 829 w 10000"/>
              <a:gd name="connsiteY21" fmla="*/ 1885 h 18995"/>
              <a:gd name="connsiteX22" fmla="*/ 711 w 10000"/>
              <a:gd name="connsiteY22" fmla="*/ 2002 h 18995"/>
              <a:gd name="connsiteX23" fmla="*/ 609 w 10000"/>
              <a:gd name="connsiteY23" fmla="*/ 2105 h 18995"/>
              <a:gd name="connsiteX24" fmla="*/ 445 w 10000"/>
              <a:gd name="connsiteY24" fmla="*/ 2287 h 18995"/>
              <a:gd name="connsiteX25" fmla="*/ 345 w 10000"/>
              <a:gd name="connsiteY25" fmla="*/ 2404 h 18995"/>
              <a:gd name="connsiteX26" fmla="*/ 311 w 10000"/>
              <a:gd name="connsiteY26" fmla="*/ 2440 h 18995"/>
              <a:gd name="connsiteX27" fmla="*/ 311 w 10000"/>
              <a:gd name="connsiteY27" fmla="*/ 2440 h 18995"/>
              <a:gd name="connsiteX28" fmla="*/ 247 w 10000"/>
              <a:gd name="connsiteY28" fmla="*/ 2514 h 18995"/>
              <a:gd name="connsiteX29" fmla="*/ 189 w 10000"/>
              <a:gd name="connsiteY29" fmla="*/ 2596 h 18995"/>
              <a:gd name="connsiteX30" fmla="*/ 137 w 10000"/>
              <a:gd name="connsiteY30" fmla="*/ 2667 h 18995"/>
              <a:gd name="connsiteX31" fmla="*/ 89 w 10000"/>
              <a:gd name="connsiteY31" fmla="*/ 2738 h 18995"/>
              <a:gd name="connsiteX32" fmla="*/ 23 w 10000"/>
              <a:gd name="connsiteY32" fmla="*/ 2838 h 18995"/>
              <a:gd name="connsiteX33" fmla="*/ 0 w 10000"/>
              <a:gd name="connsiteY33" fmla="*/ 2877 h 18995"/>
              <a:gd name="connsiteX34" fmla="*/ 1007 w 10000"/>
              <a:gd name="connsiteY34" fmla="*/ 18986 h 18995"/>
              <a:gd name="connsiteX35" fmla="*/ 8995 w 10000"/>
              <a:gd name="connsiteY35" fmla="*/ 18995 h 18995"/>
              <a:gd name="connsiteX36" fmla="*/ 10000 w 10000"/>
              <a:gd name="connsiteY36" fmla="*/ 2877 h 18995"/>
              <a:gd name="connsiteX37" fmla="*/ 10000 w 10000"/>
              <a:gd name="connsiteY37" fmla="*/ 2877 h 18995"/>
              <a:gd name="connsiteX38" fmla="*/ 9980 w 10000"/>
              <a:gd name="connsiteY38" fmla="*/ 2841 h 18995"/>
              <a:gd name="connsiteX39" fmla="*/ 9920 w 10000"/>
              <a:gd name="connsiteY39" fmla="*/ 2742 h 18995"/>
              <a:gd name="connsiteX40" fmla="*/ 9828 w 10000"/>
              <a:gd name="connsiteY40" fmla="*/ 2603 h 18995"/>
              <a:gd name="connsiteX41" fmla="*/ 9770 w 10000"/>
              <a:gd name="connsiteY41" fmla="*/ 2528 h 18995"/>
              <a:gd name="connsiteX42" fmla="*/ 9704 w 10000"/>
              <a:gd name="connsiteY42" fmla="*/ 2440 h 18995"/>
              <a:gd name="connsiteX43" fmla="*/ 9704 w 10000"/>
              <a:gd name="connsiteY43" fmla="*/ 2440 h 18995"/>
              <a:gd name="connsiteX44" fmla="*/ 9570 w 10000"/>
              <a:gd name="connsiteY44" fmla="*/ 2287 h 18995"/>
              <a:gd name="connsiteX45" fmla="*/ 9406 w 10000"/>
              <a:gd name="connsiteY45" fmla="*/ 2105 h 18995"/>
              <a:gd name="connsiteX46" fmla="*/ 9303 w 10000"/>
              <a:gd name="connsiteY46" fmla="*/ 2002 h 18995"/>
              <a:gd name="connsiteX47" fmla="*/ 9186 w 10000"/>
              <a:gd name="connsiteY47" fmla="*/ 1885 h 18995"/>
              <a:gd name="connsiteX48" fmla="*/ 9058 w 10000"/>
              <a:gd name="connsiteY48" fmla="*/ 1760 h 18995"/>
              <a:gd name="connsiteX49" fmla="*/ 8919 w 10000"/>
              <a:gd name="connsiteY49" fmla="*/ 1632 h 18995"/>
              <a:gd name="connsiteX50" fmla="*/ 8768 w 10000"/>
              <a:gd name="connsiteY50" fmla="*/ 1501 h 18995"/>
              <a:gd name="connsiteX51" fmla="*/ 8609 w 10000"/>
              <a:gd name="connsiteY51" fmla="*/ 1366 h 18995"/>
              <a:gd name="connsiteX52" fmla="*/ 8439 w 10000"/>
              <a:gd name="connsiteY52" fmla="*/ 1238 h 18995"/>
              <a:gd name="connsiteX53" fmla="*/ 8263 w 10000"/>
              <a:gd name="connsiteY53" fmla="*/ 1110 h 18995"/>
              <a:gd name="connsiteX54" fmla="*/ 8079 w 10000"/>
              <a:gd name="connsiteY54" fmla="*/ 985 h 18995"/>
              <a:gd name="connsiteX55" fmla="*/ 7889 w 10000"/>
              <a:gd name="connsiteY55" fmla="*/ 868 h 18995"/>
              <a:gd name="connsiteX56" fmla="*/ 7889 w 10000"/>
              <a:gd name="connsiteY56" fmla="*/ 868 h 18995"/>
              <a:gd name="connsiteX57" fmla="*/ 7751 w 10000"/>
              <a:gd name="connsiteY57" fmla="*/ 782 h 18995"/>
              <a:gd name="connsiteX58" fmla="*/ 7613 w 10000"/>
              <a:gd name="connsiteY58" fmla="*/ 701 h 18995"/>
              <a:gd name="connsiteX59" fmla="*/ 7470 w 10000"/>
              <a:gd name="connsiteY59" fmla="*/ 622 h 18995"/>
              <a:gd name="connsiteX60" fmla="*/ 7328 w 10000"/>
              <a:gd name="connsiteY60" fmla="*/ 555 h 18995"/>
              <a:gd name="connsiteX61" fmla="*/ 7185 w 10000"/>
              <a:gd name="connsiteY61" fmla="*/ 491 h 18995"/>
              <a:gd name="connsiteX62" fmla="*/ 7041 w 10000"/>
              <a:gd name="connsiteY62" fmla="*/ 423 h 18995"/>
              <a:gd name="connsiteX63" fmla="*/ 6896 w 10000"/>
              <a:gd name="connsiteY63" fmla="*/ 366 h 18995"/>
              <a:gd name="connsiteX64" fmla="*/ 6752 w 10000"/>
              <a:gd name="connsiteY64" fmla="*/ 313 h 18995"/>
              <a:gd name="connsiteX65" fmla="*/ 6752 w 10000"/>
              <a:gd name="connsiteY65" fmla="*/ 313 h 18995"/>
              <a:gd name="connsiteX66" fmla="*/ 6495 w 10000"/>
              <a:gd name="connsiteY66" fmla="*/ 228 h 18995"/>
              <a:gd name="connsiteX67" fmla="*/ 6243 w 10000"/>
              <a:gd name="connsiteY67" fmla="*/ 156 h 18995"/>
              <a:gd name="connsiteX68" fmla="*/ 5999 w 10000"/>
              <a:gd name="connsiteY68" fmla="*/ 103 h 18995"/>
              <a:gd name="connsiteX69" fmla="*/ 5767 w 10000"/>
              <a:gd name="connsiteY69" fmla="*/ 57 h 18995"/>
              <a:gd name="connsiteX70" fmla="*/ 5548 w 10000"/>
              <a:gd name="connsiteY70" fmla="*/ 28 h 18995"/>
              <a:gd name="connsiteX71" fmla="*/ 5348 w 10000"/>
              <a:gd name="connsiteY71" fmla="*/ 4 h 18995"/>
              <a:gd name="connsiteX72" fmla="*/ 5166 w 10000"/>
              <a:gd name="connsiteY72" fmla="*/ 0 h 18995"/>
              <a:gd name="connsiteX73" fmla="*/ 5007 w 10000"/>
              <a:gd name="connsiteY73" fmla="*/ 4 h 18995"/>
              <a:gd name="connsiteX74" fmla="*/ 5007 w 10000"/>
              <a:gd name="connsiteY74" fmla="*/ 4 h 18995"/>
              <a:gd name="connsiteX75" fmla="*/ 4846 w 10000"/>
              <a:gd name="connsiteY75" fmla="*/ 0 h 18995"/>
              <a:gd name="connsiteX76" fmla="*/ 4663 w 10000"/>
              <a:gd name="connsiteY76" fmla="*/ 4 h 18995"/>
              <a:gd name="connsiteX77" fmla="*/ 4460 w 10000"/>
              <a:gd name="connsiteY77" fmla="*/ 28 h 18995"/>
              <a:gd name="connsiteX78" fmla="*/ 4242 w 10000"/>
              <a:gd name="connsiteY78" fmla="*/ 57 h 18995"/>
              <a:gd name="connsiteX79" fmla="*/ 4008 w 10000"/>
              <a:gd name="connsiteY79" fmla="*/ 103 h 18995"/>
              <a:gd name="connsiteX80" fmla="*/ 3763 w 10000"/>
              <a:gd name="connsiteY80" fmla="*/ 164 h 18995"/>
              <a:gd name="connsiteX81" fmla="*/ 3511 w 10000"/>
              <a:gd name="connsiteY81" fmla="*/ 231 h 18995"/>
              <a:gd name="connsiteX82" fmla="*/ 3252 w 10000"/>
              <a:gd name="connsiteY82" fmla="*/ 320 h 18995"/>
              <a:gd name="connsiteX0" fmla="*/ 3252 w 10000"/>
              <a:gd name="connsiteY0" fmla="*/ 320 h 18995"/>
              <a:gd name="connsiteX1" fmla="*/ 3252 w 10000"/>
              <a:gd name="connsiteY1" fmla="*/ 320 h 18995"/>
              <a:gd name="connsiteX2" fmla="*/ 3252 w 10000"/>
              <a:gd name="connsiteY2" fmla="*/ 320 h 18995"/>
              <a:gd name="connsiteX3" fmla="*/ 3189 w 10000"/>
              <a:gd name="connsiteY3" fmla="*/ 341 h 18995"/>
              <a:gd name="connsiteX4" fmla="*/ 3189 w 10000"/>
              <a:gd name="connsiteY4" fmla="*/ 341 h 18995"/>
              <a:gd name="connsiteX5" fmla="*/ 3047 w 10000"/>
              <a:gd name="connsiteY5" fmla="*/ 395 h 18995"/>
              <a:gd name="connsiteX6" fmla="*/ 2913 w 10000"/>
              <a:gd name="connsiteY6" fmla="*/ 448 h 18995"/>
              <a:gd name="connsiteX7" fmla="*/ 2779 w 10000"/>
              <a:gd name="connsiteY7" fmla="*/ 505 h 18995"/>
              <a:gd name="connsiteX8" fmla="*/ 2649 w 10000"/>
              <a:gd name="connsiteY8" fmla="*/ 569 h 18995"/>
              <a:gd name="connsiteX9" fmla="*/ 2519 w 10000"/>
              <a:gd name="connsiteY9" fmla="*/ 637 h 18995"/>
              <a:gd name="connsiteX10" fmla="*/ 2390 w 10000"/>
              <a:gd name="connsiteY10" fmla="*/ 704 h 18995"/>
              <a:gd name="connsiteX11" fmla="*/ 2258 w 10000"/>
              <a:gd name="connsiteY11" fmla="*/ 786 h 18995"/>
              <a:gd name="connsiteX12" fmla="*/ 2126 w 10000"/>
              <a:gd name="connsiteY12" fmla="*/ 868 h 18995"/>
              <a:gd name="connsiteX13" fmla="*/ 2126 w 10000"/>
              <a:gd name="connsiteY13" fmla="*/ 868 h 18995"/>
              <a:gd name="connsiteX14" fmla="*/ 1936 w 10000"/>
              <a:gd name="connsiteY14" fmla="*/ 985 h 18995"/>
              <a:gd name="connsiteX15" fmla="*/ 1752 w 10000"/>
              <a:gd name="connsiteY15" fmla="*/ 1110 h 18995"/>
              <a:gd name="connsiteX16" fmla="*/ 1575 w 10000"/>
              <a:gd name="connsiteY16" fmla="*/ 1238 h 18995"/>
              <a:gd name="connsiteX17" fmla="*/ 1408 w 10000"/>
              <a:gd name="connsiteY17" fmla="*/ 1366 h 18995"/>
              <a:gd name="connsiteX18" fmla="*/ 1247 w 10000"/>
              <a:gd name="connsiteY18" fmla="*/ 1501 h 18995"/>
              <a:gd name="connsiteX19" fmla="*/ 1097 w 10000"/>
              <a:gd name="connsiteY19" fmla="*/ 1632 h 18995"/>
              <a:gd name="connsiteX20" fmla="*/ 958 w 10000"/>
              <a:gd name="connsiteY20" fmla="*/ 1760 h 18995"/>
              <a:gd name="connsiteX21" fmla="*/ 829 w 10000"/>
              <a:gd name="connsiteY21" fmla="*/ 1885 h 18995"/>
              <a:gd name="connsiteX22" fmla="*/ 711 w 10000"/>
              <a:gd name="connsiteY22" fmla="*/ 2002 h 18995"/>
              <a:gd name="connsiteX23" fmla="*/ 609 w 10000"/>
              <a:gd name="connsiteY23" fmla="*/ 2105 h 18995"/>
              <a:gd name="connsiteX24" fmla="*/ 445 w 10000"/>
              <a:gd name="connsiteY24" fmla="*/ 2287 h 18995"/>
              <a:gd name="connsiteX25" fmla="*/ 345 w 10000"/>
              <a:gd name="connsiteY25" fmla="*/ 2404 h 18995"/>
              <a:gd name="connsiteX26" fmla="*/ 311 w 10000"/>
              <a:gd name="connsiteY26" fmla="*/ 2440 h 18995"/>
              <a:gd name="connsiteX27" fmla="*/ 311 w 10000"/>
              <a:gd name="connsiteY27" fmla="*/ 2440 h 18995"/>
              <a:gd name="connsiteX28" fmla="*/ 247 w 10000"/>
              <a:gd name="connsiteY28" fmla="*/ 2514 h 18995"/>
              <a:gd name="connsiteX29" fmla="*/ 189 w 10000"/>
              <a:gd name="connsiteY29" fmla="*/ 2596 h 18995"/>
              <a:gd name="connsiteX30" fmla="*/ 137 w 10000"/>
              <a:gd name="connsiteY30" fmla="*/ 2667 h 18995"/>
              <a:gd name="connsiteX31" fmla="*/ 89 w 10000"/>
              <a:gd name="connsiteY31" fmla="*/ 2738 h 18995"/>
              <a:gd name="connsiteX32" fmla="*/ 23 w 10000"/>
              <a:gd name="connsiteY32" fmla="*/ 2838 h 18995"/>
              <a:gd name="connsiteX33" fmla="*/ 0 w 10000"/>
              <a:gd name="connsiteY33" fmla="*/ 2877 h 18995"/>
              <a:gd name="connsiteX34" fmla="*/ 1007 w 10000"/>
              <a:gd name="connsiteY34" fmla="*/ 18986 h 18995"/>
              <a:gd name="connsiteX35" fmla="*/ 8995 w 10000"/>
              <a:gd name="connsiteY35" fmla="*/ 18995 h 18995"/>
              <a:gd name="connsiteX36" fmla="*/ 10000 w 10000"/>
              <a:gd name="connsiteY36" fmla="*/ 2877 h 18995"/>
              <a:gd name="connsiteX37" fmla="*/ 10000 w 10000"/>
              <a:gd name="connsiteY37" fmla="*/ 2877 h 18995"/>
              <a:gd name="connsiteX38" fmla="*/ 9980 w 10000"/>
              <a:gd name="connsiteY38" fmla="*/ 2841 h 18995"/>
              <a:gd name="connsiteX39" fmla="*/ 9920 w 10000"/>
              <a:gd name="connsiteY39" fmla="*/ 2742 h 18995"/>
              <a:gd name="connsiteX40" fmla="*/ 9828 w 10000"/>
              <a:gd name="connsiteY40" fmla="*/ 2603 h 18995"/>
              <a:gd name="connsiteX41" fmla="*/ 9770 w 10000"/>
              <a:gd name="connsiteY41" fmla="*/ 2528 h 18995"/>
              <a:gd name="connsiteX42" fmla="*/ 9704 w 10000"/>
              <a:gd name="connsiteY42" fmla="*/ 2440 h 18995"/>
              <a:gd name="connsiteX43" fmla="*/ 9704 w 10000"/>
              <a:gd name="connsiteY43" fmla="*/ 2440 h 18995"/>
              <a:gd name="connsiteX44" fmla="*/ 9570 w 10000"/>
              <a:gd name="connsiteY44" fmla="*/ 2287 h 18995"/>
              <a:gd name="connsiteX45" fmla="*/ 9406 w 10000"/>
              <a:gd name="connsiteY45" fmla="*/ 2105 h 18995"/>
              <a:gd name="connsiteX46" fmla="*/ 9303 w 10000"/>
              <a:gd name="connsiteY46" fmla="*/ 2002 h 18995"/>
              <a:gd name="connsiteX47" fmla="*/ 9186 w 10000"/>
              <a:gd name="connsiteY47" fmla="*/ 1885 h 18995"/>
              <a:gd name="connsiteX48" fmla="*/ 9058 w 10000"/>
              <a:gd name="connsiteY48" fmla="*/ 1760 h 18995"/>
              <a:gd name="connsiteX49" fmla="*/ 8919 w 10000"/>
              <a:gd name="connsiteY49" fmla="*/ 1632 h 18995"/>
              <a:gd name="connsiteX50" fmla="*/ 8768 w 10000"/>
              <a:gd name="connsiteY50" fmla="*/ 1501 h 18995"/>
              <a:gd name="connsiteX51" fmla="*/ 8609 w 10000"/>
              <a:gd name="connsiteY51" fmla="*/ 1366 h 18995"/>
              <a:gd name="connsiteX52" fmla="*/ 8439 w 10000"/>
              <a:gd name="connsiteY52" fmla="*/ 1238 h 18995"/>
              <a:gd name="connsiteX53" fmla="*/ 8263 w 10000"/>
              <a:gd name="connsiteY53" fmla="*/ 1110 h 18995"/>
              <a:gd name="connsiteX54" fmla="*/ 8079 w 10000"/>
              <a:gd name="connsiteY54" fmla="*/ 985 h 18995"/>
              <a:gd name="connsiteX55" fmla="*/ 7889 w 10000"/>
              <a:gd name="connsiteY55" fmla="*/ 868 h 18995"/>
              <a:gd name="connsiteX56" fmla="*/ 7889 w 10000"/>
              <a:gd name="connsiteY56" fmla="*/ 868 h 18995"/>
              <a:gd name="connsiteX57" fmla="*/ 7751 w 10000"/>
              <a:gd name="connsiteY57" fmla="*/ 782 h 18995"/>
              <a:gd name="connsiteX58" fmla="*/ 7613 w 10000"/>
              <a:gd name="connsiteY58" fmla="*/ 701 h 18995"/>
              <a:gd name="connsiteX59" fmla="*/ 7470 w 10000"/>
              <a:gd name="connsiteY59" fmla="*/ 622 h 18995"/>
              <a:gd name="connsiteX60" fmla="*/ 7328 w 10000"/>
              <a:gd name="connsiteY60" fmla="*/ 555 h 18995"/>
              <a:gd name="connsiteX61" fmla="*/ 7185 w 10000"/>
              <a:gd name="connsiteY61" fmla="*/ 491 h 18995"/>
              <a:gd name="connsiteX62" fmla="*/ 7041 w 10000"/>
              <a:gd name="connsiteY62" fmla="*/ 423 h 18995"/>
              <a:gd name="connsiteX63" fmla="*/ 6896 w 10000"/>
              <a:gd name="connsiteY63" fmla="*/ 366 h 18995"/>
              <a:gd name="connsiteX64" fmla="*/ 6752 w 10000"/>
              <a:gd name="connsiteY64" fmla="*/ 313 h 18995"/>
              <a:gd name="connsiteX65" fmla="*/ 6752 w 10000"/>
              <a:gd name="connsiteY65" fmla="*/ 313 h 18995"/>
              <a:gd name="connsiteX66" fmla="*/ 6495 w 10000"/>
              <a:gd name="connsiteY66" fmla="*/ 228 h 18995"/>
              <a:gd name="connsiteX67" fmla="*/ 6243 w 10000"/>
              <a:gd name="connsiteY67" fmla="*/ 156 h 18995"/>
              <a:gd name="connsiteX68" fmla="*/ 5999 w 10000"/>
              <a:gd name="connsiteY68" fmla="*/ 103 h 18995"/>
              <a:gd name="connsiteX69" fmla="*/ 5767 w 10000"/>
              <a:gd name="connsiteY69" fmla="*/ 57 h 18995"/>
              <a:gd name="connsiteX70" fmla="*/ 5548 w 10000"/>
              <a:gd name="connsiteY70" fmla="*/ 28 h 18995"/>
              <a:gd name="connsiteX71" fmla="*/ 5348 w 10000"/>
              <a:gd name="connsiteY71" fmla="*/ 4 h 18995"/>
              <a:gd name="connsiteX72" fmla="*/ 5166 w 10000"/>
              <a:gd name="connsiteY72" fmla="*/ 0 h 18995"/>
              <a:gd name="connsiteX73" fmla="*/ 5007 w 10000"/>
              <a:gd name="connsiteY73" fmla="*/ 4 h 18995"/>
              <a:gd name="connsiteX74" fmla="*/ 5007 w 10000"/>
              <a:gd name="connsiteY74" fmla="*/ 4 h 18995"/>
              <a:gd name="connsiteX75" fmla="*/ 4846 w 10000"/>
              <a:gd name="connsiteY75" fmla="*/ 0 h 18995"/>
              <a:gd name="connsiteX76" fmla="*/ 4663 w 10000"/>
              <a:gd name="connsiteY76" fmla="*/ 4 h 18995"/>
              <a:gd name="connsiteX77" fmla="*/ 4460 w 10000"/>
              <a:gd name="connsiteY77" fmla="*/ 28 h 18995"/>
              <a:gd name="connsiteX78" fmla="*/ 4242 w 10000"/>
              <a:gd name="connsiteY78" fmla="*/ 57 h 18995"/>
              <a:gd name="connsiteX79" fmla="*/ 4008 w 10000"/>
              <a:gd name="connsiteY79" fmla="*/ 103 h 18995"/>
              <a:gd name="connsiteX80" fmla="*/ 3763 w 10000"/>
              <a:gd name="connsiteY80" fmla="*/ 164 h 18995"/>
              <a:gd name="connsiteX81" fmla="*/ 3511 w 10000"/>
              <a:gd name="connsiteY81" fmla="*/ 231 h 18995"/>
              <a:gd name="connsiteX82" fmla="*/ 3252 w 10000"/>
              <a:gd name="connsiteY82" fmla="*/ 320 h 18995"/>
              <a:gd name="connsiteX83" fmla="*/ 3252 w 10000"/>
              <a:gd name="connsiteY83" fmla="*/ 320 h 18995"/>
              <a:gd name="connsiteX0" fmla="*/ 3252 w 10000"/>
              <a:gd name="connsiteY0" fmla="*/ 320 h 18995"/>
              <a:gd name="connsiteX1" fmla="*/ 3252 w 10000"/>
              <a:gd name="connsiteY1" fmla="*/ 320 h 18995"/>
              <a:gd name="connsiteX2" fmla="*/ 3252 w 10000"/>
              <a:gd name="connsiteY2" fmla="*/ 320 h 18995"/>
              <a:gd name="connsiteX3" fmla="*/ 3189 w 10000"/>
              <a:gd name="connsiteY3" fmla="*/ 341 h 18995"/>
              <a:gd name="connsiteX4" fmla="*/ 3189 w 10000"/>
              <a:gd name="connsiteY4" fmla="*/ 341 h 18995"/>
              <a:gd name="connsiteX5" fmla="*/ 3047 w 10000"/>
              <a:gd name="connsiteY5" fmla="*/ 395 h 18995"/>
              <a:gd name="connsiteX6" fmla="*/ 2913 w 10000"/>
              <a:gd name="connsiteY6" fmla="*/ 448 h 18995"/>
              <a:gd name="connsiteX7" fmla="*/ 2779 w 10000"/>
              <a:gd name="connsiteY7" fmla="*/ 505 h 18995"/>
              <a:gd name="connsiteX8" fmla="*/ 2649 w 10000"/>
              <a:gd name="connsiteY8" fmla="*/ 569 h 18995"/>
              <a:gd name="connsiteX9" fmla="*/ 2519 w 10000"/>
              <a:gd name="connsiteY9" fmla="*/ 637 h 18995"/>
              <a:gd name="connsiteX10" fmla="*/ 2390 w 10000"/>
              <a:gd name="connsiteY10" fmla="*/ 704 h 18995"/>
              <a:gd name="connsiteX11" fmla="*/ 2258 w 10000"/>
              <a:gd name="connsiteY11" fmla="*/ 786 h 18995"/>
              <a:gd name="connsiteX12" fmla="*/ 2126 w 10000"/>
              <a:gd name="connsiteY12" fmla="*/ 868 h 18995"/>
              <a:gd name="connsiteX13" fmla="*/ 2126 w 10000"/>
              <a:gd name="connsiteY13" fmla="*/ 868 h 18995"/>
              <a:gd name="connsiteX14" fmla="*/ 1936 w 10000"/>
              <a:gd name="connsiteY14" fmla="*/ 985 h 18995"/>
              <a:gd name="connsiteX15" fmla="*/ 1752 w 10000"/>
              <a:gd name="connsiteY15" fmla="*/ 1110 h 18995"/>
              <a:gd name="connsiteX16" fmla="*/ 1575 w 10000"/>
              <a:gd name="connsiteY16" fmla="*/ 1238 h 18995"/>
              <a:gd name="connsiteX17" fmla="*/ 1408 w 10000"/>
              <a:gd name="connsiteY17" fmla="*/ 1366 h 18995"/>
              <a:gd name="connsiteX18" fmla="*/ 1247 w 10000"/>
              <a:gd name="connsiteY18" fmla="*/ 1501 h 18995"/>
              <a:gd name="connsiteX19" fmla="*/ 1097 w 10000"/>
              <a:gd name="connsiteY19" fmla="*/ 1632 h 18995"/>
              <a:gd name="connsiteX20" fmla="*/ 958 w 10000"/>
              <a:gd name="connsiteY20" fmla="*/ 1760 h 18995"/>
              <a:gd name="connsiteX21" fmla="*/ 829 w 10000"/>
              <a:gd name="connsiteY21" fmla="*/ 1885 h 18995"/>
              <a:gd name="connsiteX22" fmla="*/ 711 w 10000"/>
              <a:gd name="connsiteY22" fmla="*/ 2002 h 18995"/>
              <a:gd name="connsiteX23" fmla="*/ 609 w 10000"/>
              <a:gd name="connsiteY23" fmla="*/ 2105 h 18995"/>
              <a:gd name="connsiteX24" fmla="*/ 445 w 10000"/>
              <a:gd name="connsiteY24" fmla="*/ 2287 h 18995"/>
              <a:gd name="connsiteX25" fmla="*/ 345 w 10000"/>
              <a:gd name="connsiteY25" fmla="*/ 2404 h 18995"/>
              <a:gd name="connsiteX26" fmla="*/ 311 w 10000"/>
              <a:gd name="connsiteY26" fmla="*/ 2440 h 18995"/>
              <a:gd name="connsiteX27" fmla="*/ 311 w 10000"/>
              <a:gd name="connsiteY27" fmla="*/ 2440 h 18995"/>
              <a:gd name="connsiteX28" fmla="*/ 247 w 10000"/>
              <a:gd name="connsiteY28" fmla="*/ 2514 h 18995"/>
              <a:gd name="connsiteX29" fmla="*/ 189 w 10000"/>
              <a:gd name="connsiteY29" fmla="*/ 2596 h 18995"/>
              <a:gd name="connsiteX30" fmla="*/ 137 w 10000"/>
              <a:gd name="connsiteY30" fmla="*/ 2667 h 18995"/>
              <a:gd name="connsiteX31" fmla="*/ 89 w 10000"/>
              <a:gd name="connsiteY31" fmla="*/ 2738 h 18995"/>
              <a:gd name="connsiteX32" fmla="*/ 23 w 10000"/>
              <a:gd name="connsiteY32" fmla="*/ 2838 h 18995"/>
              <a:gd name="connsiteX33" fmla="*/ 0 w 10000"/>
              <a:gd name="connsiteY33" fmla="*/ 2877 h 18995"/>
              <a:gd name="connsiteX34" fmla="*/ 1117 w 10000"/>
              <a:gd name="connsiteY34" fmla="*/ 16014 h 18995"/>
              <a:gd name="connsiteX35" fmla="*/ 8995 w 10000"/>
              <a:gd name="connsiteY35" fmla="*/ 18995 h 18995"/>
              <a:gd name="connsiteX36" fmla="*/ 10000 w 10000"/>
              <a:gd name="connsiteY36" fmla="*/ 2877 h 18995"/>
              <a:gd name="connsiteX37" fmla="*/ 10000 w 10000"/>
              <a:gd name="connsiteY37" fmla="*/ 2877 h 18995"/>
              <a:gd name="connsiteX38" fmla="*/ 9980 w 10000"/>
              <a:gd name="connsiteY38" fmla="*/ 2841 h 18995"/>
              <a:gd name="connsiteX39" fmla="*/ 9920 w 10000"/>
              <a:gd name="connsiteY39" fmla="*/ 2742 h 18995"/>
              <a:gd name="connsiteX40" fmla="*/ 9828 w 10000"/>
              <a:gd name="connsiteY40" fmla="*/ 2603 h 18995"/>
              <a:gd name="connsiteX41" fmla="*/ 9770 w 10000"/>
              <a:gd name="connsiteY41" fmla="*/ 2528 h 18995"/>
              <a:gd name="connsiteX42" fmla="*/ 9704 w 10000"/>
              <a:gd name="connsiteY42" fmla="*/ 2440 h 18995"/>
              <a:gd name="connsiteX43" fmla="*/ 9704 w 10000"/>
              <a:gd name="connsiteY43" fmla="*/ 2440 h 18995"/>
              <a:gd name="connsiteX44" fmla="*/ 9570 w 10000"/>
              <a:gd name="connsiteY44" fmla="*/ 2287 h 18995"/>
              <a:gd name="connsiteX45" fmla="*/ 9406 w 10000"/>
              <a:gd name="connsiteY45" fmla="*/ 2105 h 18995"/>
              <a:gd name="connsiteX46" fmla="*/ 9303 w 10000"/>
              <a:gd name="connsiteY46" fmla="*/ 2002 h 18995"/>
              <a:gd name="connsiteX47" fmla="*/ 9186 w 10000"/>
              <a:gd name="connsiteY47" fmla="*/ 1885 h 18995"/>
              <a:gd name="connsiteX48" fmla="*/ 9058 w 10000"/>
              <a:gd name="connsiteY48" fmla="*/ 1760 h 18995"/>
              <a:gd name="connsiteX49" fmla="*/ 8919 w 10000"/>
              <a:gd name="connsiteY49" fmla="*/ 1632 h 18995"/>
              <a:gd name="connsiteX50" fmla="*/ 8768 w 10000"/>
              <a:gd name="connsiteY50" fmla="*/ 1501 h 18995"/>
              <a:gd name="connsiteX51" fmla="*/ 8609 w 10000"/>
              <a:gd name="connsiteY51" fmla="*/ 1366 h 18995"/>
              <a:gd name="connsiteX52" fmla="*/ 8439 w 10000"/>
              <a:gd name="connsiteY52" fmla="*/ 1238 h 18995"/>
              <a:gd name="connsiteX53" fmla="*/ 8263 w 10000"/>
              <a:gd name="connsiteY53" fmla="*/ 1110 h 18995"/>
              <a:gd name="connsiteX54" fmla="*/ 8079 w 10000"/>
              <a:gd name="connsiteY54" fmla="*/ 985 h 18995"/>
              <a:gd name="connsiteX55" fmla="*/ 7889 w 10000"/>
              <a:gd name="connsiteY55" fmla="*/ 868 h 18995"/>
              <a:gd name="connsiteX56" fmla="*/ 7889 w 10000"/>
              <a:gd name="connsiteY56" fmla="*/ 868 h 18995"/>
              <a:gd name="connsiteX57" fmla="*/ 7751 w 10000"/>
              <a:gd name="connsiteY57" fmla="*/ 782 h 18995"/>
              <a:gd name="connsiteX58" fmla="*/ 7613 w 10000"/>
              <a:gd name="connsiteY58" fmla="*/ 701 h 18995"/>
              <a:gd name="connsiteX59" fmla="*/ 7470 w 10000"/>
              <a:gd name="connsiteY59" fmla="*/ 622 h 18995"/>
              <a:gd name="connsiteX60" fmla="*/ 7328 w 10000"/>
              <a:gd name="connsiteY60" fmla="*/ 555 h 18995"/>
              <a:gd name="connsiteX61" fmla="*/ 7185 w 10000"/>
              <a:gd name="connsiteY61" fmla="*/ 491 h 18995"/>
              <a:gd name="connsiteX62" fmla="*/ 7041 w 10000"/>
              <a:gd name="connsiteY62" fmla="*/ 423 h 18995"/>
              <a:gd name="connsiteX63" fmla="*/ 6896 w 10000"/>
              <a:gd name="connsiteY63" fmla="*/ 366 h 18995"/>
              <a:gd name="connsiteX64" fmla="*/ 6752 w 10000"/>
              <a:gd name="connsiteY64" fmla="*/ 313 h 18995"/>
              <a:gd name="connsiteX65" fmla="*/ 6752 w 10000"/>
              <a:gd name="connsiteY65" fmla="*/ 313 h 18995"/>
              <a:gd name="connsiteX66" fmla="*/ 6495 w 10000"/>
              <a:gd name="connsiteY66" fmla="*/ 228 h 18995"/>
              <a:gd name="connsiteX67" fmla="*/ 6243 w 10000"/>
              <a:gd name="connsiteY67" fmla="*/ 156 h 18995"/>
              <a:gd name="connsiteX68" fmla="*/ 5999 w 10000"/>
              <a:gd name="connsiteY68" fmla="*/ 103 h 18995"/>
              <a:gd name="connsiteX69" fmla="*/ 5767 w 10000"/>
              <a:gd name="connsiteY69" fmla="*/ 57 h 18995"/>
              <a:gd name="connsiteX70" fmla="*/ 5548 w 10000"/>
              <a:gd name="connsiteY70" fmla="*/ 28 h 18995"/>
              <a:gd name="connsiteX71" fmla="*/ 5348 w 10000"/>
              <a:gd name="connsiteY71" fmla="*/ 4 h 18995"/>
              <a:gd name="connsiteX72" fmla="*/ 5166 w 10000"/>
              <a:gd name="connsiteY72" fmla="*/ 0 h 18995"/>
              <a:gd name="connsiteX73" fmla="*/ 5007 w 10000"/>
              <a:gd name="connsiteY73" fmla="*/ 4 h 18995"/>
              <a:gd name="connsiteX74" fmla="*/ 5007 w 10000"/>
              <a:gd name="connsiteY74" fmla="*/ 4 h 18995"/>
              <a:gd name="connsiteX75" fmla="*/ 4846 w 10000"/>
              <a:gd name="connsiteY75" fmla="*/ 0 h 18995"/>
              <a:gd name="connsiteX76" fmla="*/ 4663 w 10000"/>
              <a:gd name="connsiteY76" fmla="*/ 4 h 18995"/>
              <a:gd name="connsiteX77" fmla="*/ 4460 w 10000"/>
              <a:gd name="connsiteY77" fmla="*/ 28 h 18995"/>
              <a:gd name="connsiteX78" fmla="*/ 4242 w 10000"/>
              <a:gd name="connsiteY78" fmla="*/ 57 h 18995"/>
              <a:gd name="connsiteX79" fmla="*/ 4008 w 10000"/>
              <a:gd name="connsiteY79" fmla="*/ 103 h 18995"/>
              <a:gd name="connsiteX80" fmla="*/ 3763 w 10000"/>
              <a:gd name="connsiteY80" fmla="*/ 164 h 18995"/>
              <a:gd name="connsiteX81" fmla="*/ 3511 w 10000"/>
              <a:gd name="connsiteY81" fmla="*/ 231 h 18995"/>
              <a:gd name="connsiteX82" fmla="*/ 3252 w 10000"/>
              <a:gd name="connsiteY82" fmla="*/ 320 h 18995"/>
              <a:gd name="connsiteX83" fmla="*/ 3252 w 10000"/>
              <a:gd name="connsiteY83" fmla="*/ 320 h 18995"/>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 name="connsiteX0" fmla="*/ 3252 w 10000"/>
              <a:gd name="connsiteY0" fmla="*/ 320 h 16108"/>
              <a:gd name="connsiteX1" fmla="*/ 3252 w 10000"/>
              <a:gd name="connsiteY1" fmla="*/ 320 h 16108"/>
              <a:gd name="connsiteX2" fmla="*/ 3252 w 10000"/>
              <a:gd name="connsiteY2" fmla="*/ 320 h 16108"/>
              <a:gd name="connsiteX3" fmla="*/ 3189 w 10000"/>
              <a:gd name="connsiteY3" fmla="*/ 341 h 16108"/>
              <a:gd name="connsiteX4" fmla="*/ 3189 w 10000"/>
              <a:gd name="connsiteY4" fmla="*/ 341 h 16108"/>
              <a:gd name="connsiteX5" fmla="*/ 3047 w 10000"/>
              <a:gd name="connsiteY5" fmla="*/ 395 h 16108"/>
              <a:gd name="connsiteX6" fmla="*/ 2913 w 10000"/>
              <a:gd name="connsiteY6" fmla="*/ 448 h 16108"/>
              <a:gd name="connsiteX7" fmla="*/ 2779 w 10000"/>
              <a:gd name="connsiteY7" fmla="*/ 505 h 16108"/>
              <a:gd name="connsiteX8" fmla="*/ 2649 w 10000"/>
              <a:gd name="connsiteY8" fmla="*/ 569 h 16108"/>
              <a:gd name="connsiteX9" fmla="*/ 2519 w 10000"/>
              <a:gd name="connsiteY9" fmla="*/ 637 h 16108"/>
              <a:gd name="connsiteX10" fmla="*/ 2390 w 10000"/>
              <a:gd name="connsiteY10" fmla="*/ 704 h 16108"/>
              <a:gd name="connsiteX11" fmla="*/ 2258 w 10000"/>
              <a:gd name="connsiteY11" fmla="*/ 786 h 16108"/>
              <a:gd name="connsiteX12" fmla="*/ 2126 w 10000"/>
              <a:gd name="connsiteY12" fmla="*/ 868 h 16108"/>
              <a:gd name="connsiteX13" fmla="*/ 2126 w 10000"/>
              <a:gd name="connsiteY13" fmla="*/ 868 h 16108"/>
              <a:gd name="connsiteX14" fmla="*/ 1936 w 10000"/>
              <a:gd name="connsiteY14" fmla="*/ 985 h 16108"/>
              <a:gd name="connsiteX15" fmla="*/ 1752 w 10000"/>
              <a:gd name="connsiteY15" fmla="*/ 1110 h 16108"/>
              <a:gd name="connsiteX16" fmla="*/ 1575 w 10000"/>
              <a:gd name="connsiteY16" fmla="*/ 1238 h 16108"/>
              <a:gd name="connsiteX17" fmla="*/ 1408 w 10000"/>
              <a:gd name="connsiteY17" fmla="*/ 1366 h 16108"/>
              <a:gd name="connsiteX18" fmla="*/ 1247 w 10000"/>
              <a:gd name="connsiteY18" fmla="*/ 1501 h 16108"/>
              <a:gd name="connsiteX19" fmla="*/ 1097 w 10000"/>
              <a:gd name="connsiteY19" fmla="*/ 1632 h 16108"/>
              <a:gd name="connsiteX20" fmla="*/ 958 w 10000"/>
              <a:gd name="connsiteY20" fmla="*/ 1760 h 16108"/>
              <a:gd name="connsiteX21" fmla="*/ 829 w 10000"/>
              <a:gd name="connsiteY21" fmla="*/ 1885 h 16108"/>
              <a:gd name="connsiteX22" fmla="*/ 711 w 10000"/>
              <a:gd name="connsiteY22" fmla="*/ 2002 h 16108"/>
              <a:gd name="connsiteX23" fmla="*/ 609 w 10000"/>
              <a:gd name="connsiteY23" fmla="*/ 2105 h 16108"/>
              <a:gd name="connsiteX24" fmla="*/ 445 w 10000"/>
              <a:gd name="connsiteY24" fmla="*/ 2287 h 16108"/>
              <a:gd name="connsiteX25" fmla="*/ 345 w 10000"/>
              <a:gd name="connsiteY25" fmla="*/ 2404 h 16108"/>
              <a:gd name="connsiteX26" fmla="*/ 311 w 10000"/>
              <a:gd name="connsiteY26" fmla="*/ 2440 h 16108"/>
              <a:gd name="connsiteX27" fmla="*/ 311 w 10000"/>
              <a:gd name="connsiteY27" fmla="*/ 2440 h 16108"/>
              <a:gd name="connsiteX28" fmla="*/ 247 w 10000"/>
              <a:gd name="connsiteY28" fmla="*/ 2514 h 16108"/>
              <a:gd name="connsiteX29" fmla="*/ 189 w 10000"/>
              <a:gd name="connsiteY29" fmla="*/ 2596 h 16108"/>
              <a:gd name="connsiteX30" fmla="*/ 137 w 10000"/>
              <a:gd name="connsiteY30" fmla="*/ 2667 h 16108"/>
              <a:gd name="connsiteX31" fmla="*/ 89 w 10000"/>
              <a:gd name="connsiteY31" fmla="*/ 2738 h 16108"/>
              <a:gd name="connsiteX32" fmla="*/ 23 w 10000"/>
              <a:gd name="connsiteY32" fmla="*/ 2838 h 16108"/>
              <a:gd name="connsiteX33" fmla="*/ 0 w 10000"/>
              <a:gd name="connsiteY33" fmla="*/ 2877 h 16108"/>
              <a:gd name="connsiteX34" fmla="*/ 1117 w 10000"/>
              <a:gd name="connsiteY34" fmla="*/ 16014 h 16108"/>
              <a:gd name="connsiteX35" fmla="*/ 8885 w 10000"/>
              <a:gd name="connsiteY35" fmla="*/ 16108 h 16108"/>
              <a:gd name="connsiteX36" fmla="*/ 10000 w 10000"/>
              <a:gd name="connsiteY36" fmla="*/ 2877 h 16108"/>
              <a:gd name="connsiteX37" fmla="*/ 10000 w 10000"/>
              <a:gd name="connsiteY37" fmla="*/ 2877 h 16108"/>
              <a:gd name="connsiteX38" fmla="*/ 9980 w 10000"/>
              <a:gd name="connsiteY38" fmla="*/ 2841 h 16108"/>
              <a:gd name="connsiteX39" fmla="*/ 9920 w 10000"/>
              <a:gd name="connsiteY39" fmla="*/ 2742 h 16108"/>
              <a:gd name="connsiteX40" fmla="*/ 9828 w 10000"/>
              <a:gd name="connsiteY40" fmla="*/ 2603 h 16108"/>
              <a:gd name="connsiteX41" fmla="*/ 9770 w 10000"/>
              <a:gd name="connsiteY41" fmla="*/ 2528 h 16108"/>
              <a:gd name="connsiteX42" fmla="*/ 9704 w 10000"/>
              <a:gd name="connsiteY42" fmla="*/ 2440 h 16108"/>
              <a:gd name="connsiteX43" fmla="*/ 9704 w 10000"/>
              <a:gd name="connsiteY43" fmla="*/ 2440 h 16108"/>
              <a:gd name="connsiteX44" fmla="*/ 9570 w 10000"/>
              <a:gd name="connsiteY44" fmla="*/ 2287 h 16108"/>
              <a:gd name="connsiteX45" fmla="*/ 9406 w 10000"/>
              <a:gd name="connsiteY45" fmla="*/ 2105 h 16108"/>
              <a:gd name="connsiteX46" fmla="*/ 9303 w 10000"/>
              <a:gd name="connsiteY46" fmla="*/ 2002 h 16108"/>
              <a:gd name="connsiteX47" fmla="*/ 9186 w 10000"/>
              <a:gd name="connsiteY47" fmla="*/ 1885 h 16108"/>
              <a:gd name="connsiteX48" fmla="*/ 9058 w 10000"/>
              <a:gd name="connsiteY48" fmla="*/ 1760 h 16108"/>
              <a:gd name="connsiteX49" fmla="*/ 8919 w 10000"/>
              <a:gd name="connsiteY49" fmla="*/ 1632 h 16108"/>
              <a:gd name="connsiteX50" fmla="*/ 8768 w 10000"/>
              <a:gd name="connsiteY50" fmla="*/ 1501 h 16108"/>
              <a:gd name="connsiteX51" fmla="*/ 8609 w 10000"/>
              <a:gd name="connsiteY51" fmla="*/ 1366 h 16108"/>
              <a:gd name="connsiteX52" fmla="*/ 8439 w 10000"/>
              <a:gd name="connsiteY52" fmla="*/ 1238 h 16108"/>
              <a:gd name="connsiteX53" fmla="*/ 8263 w 10000"/>
              <a:gd name="connsiteY53" fmla="*/ 1110 h 16108"/>
              <a:gd name="connsiteX54" fmla="*/ 8079 w 10000"/>
              <a:gd name="connsiteY54" fmla="*/ 985 h 16108"/>
              <a:gd name="connsiteX55" fmla="*/ 7889 w 10000"/>
              <a:gd name="connsiteY55" fmla="*/ 868 h 16108"/>
              <a:gd name="connsiteX56" fmla="*/ 7889 w 10000"/>
              <a:gd name="connsiteY56" fmla="*/ 868 h 16108"/>
              <a:gd name="connsiteX57" fmla="*/ 7751 w 10000"/>
              <a:gd name="connsiteY57" fmla="*/ 782 h 16108"/>
              <a:gd name="connsiteX58" fmla="*/ 7613 w 10000"/>
              <a:gd name="connsiteY58" fmla="*/ 701 h 16108"/>
              <a:gd name="connsiteX59" fmla="*/ 7470 w 10000"/>
              <a:gd name="connsiteY59" fmla="*/ 622 h 16108"/>
              <a:gd name="connsiteX60" fmla="*/ 7328 w 10000"/>
              <a:gd name="connsiteY60" fmla="*/ 555 h 16108"/>
              <a:gd name="connsiteX61" fmla="*/ 7185 w 10000"/>
              <a:gd name="connsiteY61" fmla="*/ 491 h 16108"/>
              <a:gd name="connsiteX62" fmla="*/ 7041 w 10000"/>
              <a:gd name="connsiteY62" fmla="*/ 423 h 16108"/>
              <a:gd name="connsiteX63" fmla="*/ 6896 w 10000"/>
              <a:gd name="connsiteY63" fmla="*/ 366 h 16108"/>
              <a:gd name="connsiteX64" fmla="*/ 6752 w 10000"/>
              <a:gd name="connsiteY64" fmla="*/ 313 h 16108"/>
              <a:gd name="connsiteX65" fmla="*/ 6752 w 10000"/>
              <a:gd name="connsiteY65" fmla="*/ 313 h 16108"/>
              <a:gd name="connsiteX66" fmla="*/ 6495 w 10000"/>
              <a:gd name="connsiteY66" fmla="*/ 228 h 16108"/>
              <a:gd name="connsiteX67" fmla="*/ 6243 w 10000"/>
              <a:gd name="connsiteY67" fmla="*/ 156 h 16108"/>
              <a:gd name="connsiteX68" fmla="*/ 5999 w 10000"/>
              <a:gd name="connsiteY68" fmla="*/ 103 h 16108"/>
              <a:gd name="connsiteX69" fmla="*/ 5767 w 10000"/>
              <a:gd name="connsiteY69" fmla="*/ 57 h 16108"/>
              <a:gd name="connsiteX70" fmla="*/ 5548 w 10000"/>
              <a:gd name="connsiteY70" fmla="*/ 28 h 16108"/>
              <a:gd name="connsiteX71" fmla="*/ 5348 w 10000"/>
              <a:gd name="connsiteY71" fmla="*/ 4 h 16108"/>
              <a:gd name="connsiteX72" fmla="*/ 5166 w 10000"/>
              <a:gd name="connsiteY72" fmla="*/ 0 h 16108"/>
              <a:gd name="connsiteX73" fmla="*/ 5007 w 10000"/>
              <a:gd name="connsiteY73" fmla="*/ 4 h 16108"/>
              <a:gd name="connsiteX74" fmla="*/ 5007 w 10000"/>
              <a:gd name="connsiteY74" fmla="*/ 4 h 16108"/>
              <a:gd name="connsiteX75" fmla="*/ 4846 w 10000"/>
              <a:gd name="connsiteY75" fmla="*/ 0 h 16108"/>
              <a:gd name="connsiteX76" fmla="*/ 4663 w 10000"/>
              <a:gd name="connsiteY76" fmla="*/ 4 h 16108"/>
              <a:gd name="connsiteX77" fmla="*/ 4460 w 10000"/>
              <a:gd name="connsiteY77" fmla="*/ 28 h 16108"/>
              <a:gd name="connsiteX78" fmla="*/ 4242 w 10000"/>
              <a:gd name="connsiteY78" fmla="*/ 57 h 16108"/>
              <a:gd name="connsiteX79" fmla="*/ 4008 w 10000"/>
              <a:gd name="connsiteY79" fmla="*/ 103 h 16108"/>
              <a:gd name="connsiteX80" fmla="*/ 3763 w 10000"/>
              <a:gd name="connsiteY80" fmla="*/ 164 h 16108"/>
              <a:gd name="connsiteX81" fmla="*/ 3511 w 10000"/>
              <a:gd name="connsiteY81" fmla="*/ 231 h 16108"/>
              <a:gd name="connsiteX82" fmla="*/ 3252 w 10000"/>
              <a:gd name="connsiteY82" fmla="*/ 320 h 16108"/>
              <a:gd name="connsiteX83" fmla="*/ 3252 w 10000"/>
              <a:gd name="connsiteY83" fmla="*/ 320 h 1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00" h="16108">
                <a:moveTo>
                  <a:pt x="3252" y="320"/>
                </a:moveTo>
                <a:lnTo>
                  <a:pt x="3252" y="320"/>
                </a:lnTo>
                <a:lnTo>
                  <a:pt x="3252" y="320"/>
                </a:lnTo>
                <a:lnTo>
                  <a:pt x="3189" y="341"/>
                </a:lnTo>
                <a:lnTo>
                  <a:pt x="3189" y="341"/>
                </a:lnTo>
                <a:lnTo>
                  <a:pt x="3047" y="395"/>
                </a:lnTo>
                <a:lnTo>
                  <a:pt x="2913" y="448"/>
                </a:lnTo>
                <a:lnTo>
                  <a:pt x="2779" y="505"/>
                </a:lnTo>
                <a:lnTo>
                  <a:pt x="2649" y="569"/>
                </a:lnTo>
                <a:cubicBezTo>
                  <a:pt x="2606" y="592"/>
                  <a:pt x="2562" y="614"/>
                  <a:pt x="2519" y="637"/>
                </a:cubicBezTo>
                <a:lnTo>
                  <a:pt x="2390" y="704"/>
                </a:lnTo>
                <a:lnTo>
                  <a:pt x="2258" y="786"/>
                </a:lnTo>
                <a:lnTo>
                  <a:pt x="2126" y="868"/>
                </a:lnTo>
                <a:lnTo>
                  <a:pt x="2126" y="868"/>
                </a:lnTo>
                <a:lnTo>
                  <a:pt x="1936" y="985"/>
                </a:lnTo>
                <a:lnTo>
                  <a:pt x="1752" y="1110"/>
                </a:lnTo>
                <a:lnTo>
                  <a:pt x="1575" y="1238"/>
                </a:lnTo>
                <a:lnTo>
                  <a:pt x="1408" y="1366"/>
                </a:lnTo>
                <a:lnTo>
                  <a:pt x="1247" y="1501"/>
                </a:lnTo>
                <a:lnTo>
                  <a:pt x="1097" y="1632"/>
                </a:lnTo>
                <a:cubicBezTo>
                  <a:pt x="1051" y="1675"/>
                  <a:pt x="1004" y="1717"/>
                  <a:pt x="958" y="1760"/>
                </a:cubicBezTo>
                <a:lnTo>
                  <a:pt x="829" y="1885"/>
                </a:lnTo>
                <a:lnTo>
                  <a:pt x="711" y="2002"/>
                </a:lnTo>
                <a:lnTo>
                  <a:pt x="609" y="2105"/>
                </a:lnTo>
                <a:lnTo>
                  <a:pt x="445" y="2287"/>
                </a:lnTo>
                <a:cubicBezTo>
                  <a:pt x="412" y="2326"/>
                  <a:pt x="378" y="2365"/>
                  <a:pt x="345" y="2404"/>
                </a:cubicBezTo>
                <a:cubicBezTo>
                  <a:pt x="334" y="2416"/>
                  <a:pt x="322" y="2428"/>
                  <a:pt x="311" y="2440"/>
                </a:cubicBezTo>
                <a:lnTo>
                  <a:pt x="311" y="2440"/>
                </a:lnTo>
                <a:cubicBezTo>
                  <a:pt x="290" y="2465"/>
                  <a:pt x="268" y="2489"/>
                  <a:pt x="247" y="2514"/>
                </a:cubicBezTo>
                <a:lnTo>
                  <a:pt x="189" y="2596"/>
                </a:lnTo>
                <a:cubicBezTo>
                  <a:pt x="172" y="2620"/>
                  <a:pt x="154" y="2643"/>
                  <a:pt x="137" y="2667"/>
                </a:cubicBezTo>
                <a:cubicBezTo>
                  <a:pt x="121" y="2691"/>
                  <a:pt x="105" y="2714"/>
                  <a:pt x="89" y="2738"/>
                </a:cubicBezTo>
                <a:cubicBezTo>
                  <a:pt x="67" y="2771"/>
                  <a:pt x="45" y="2805"/>
                  <a:pt x="23" y="2838"/>
                </a:cubicBezTo>
                <a:cubicBezTo>
                  <a:pt x="15" y="2851"/>
                  <a:pt x="8" y="2864"/>
                  <a:pt x="0" y="2877"/>
                </a:cubicBezTo>
                <a:cubicBezTo>
                  <a:pt x="442" y="8247"/>
                  <a:pt x="938" y="13817"/>
                  <a:pt x="1117" y="16014"/>
                </a:cubicBezTo>
                <a:lnTo>
                  <a:pt x="8885" y="16108"/>
                </a:lnTo>
                <a:cubicBezTo>
                  <a:pt x="8965" y="15120"/>
                  <a:pt x="9498" y="9129"/>
                  <a:pt x="10000" y="2877"/>
                </a:cubicBezTo>
                <a:lnTo>
                  <a:pt x="10000" y="2877"/>
                </a:lnTo>
                <a:cubicBezTo>
                  <a:pt x="9993" y="2865"/>
                  <a:pt x="9987" y="2853"/>
                  <a:pt x="9980" y="2841"/>
                </a:cubicBezTo>
                <a:lnTo>
                  <a:pt x="9920" y="2742"/>
                </a:lnTo>
                <a:cubicBezTo>
                  <a:pt x="9889" y="2696"/>
                  <a:pt x="9859" y="2649"/>
                  <a:pt x="9828" y="2603"/>
                </a:cubicBezTo>
                <a:cubicBezTo>
                  <a:pt x="9809" y="2578"/>
                  <a:pt x="9789" y="2553"/>
                  <a:pt x="9770" y="2528"/>
                </a:cubicBezTo>
                <a:cubicBezTo>
                  <a:pt x="9748" y="2499"/>
                  <a:pt x="9726" y="2469"/>
                  <a:pt x="9704" y="2440"/>
                </a:cubicBezTo>
                <a:lnTo>
                  <a:pt x="9704" y="2440"/>
                </a:lnTo>
                <a:lnTo>
                  <a:pt x="9570" y="2287"/>
                </a:lnTo>
                <a:lnTo>
                  <a:pt x="9406" y="2105"/>
                </a:lnTo>
                <a:lnTo>
                  <a:pt x="9303" y="2002"/>
                </a:lnTo>
                <a:lnTo>
                  <a:pt x="9186" y="1885"/>
                </a:lnTo>
                <a:lnTo>
                  <a:pt x="9058" y="1760"/>
                </a:lnTo>
                <a:cubicBezTo>
                  <a:pt x="9012" y="1717"/>
                  <a:pt x="8965" y="1675"/>
                  <a:pt x="8919" y="1632"/>
                </a:cubicBezTo>
                <a:cubicBezTo>
                  <a:pt x="8869" y="1588"/>
                  <a:pt x="8818" y="1545"/>
                  <a:pt x="8768" y="1501"/>
                </a:cubicBezTo>
                <a:lnTo>
                  <a:pt x="8609" y="1366"/>
                </a:lnTo>
                <a:lnTo>
                  <a:pt x="8439" y="1238"/>
                </a:lnTo>
                <a:lnTo>
                  <a:pt x="8263" y="1110"/>
                </a:lnTo>
                <a:lnTo>
                  <a:pt x="8079" y="985"/>
                </a:lnTo>
                <a:lnTo>
                  <a:pt x="7889" y="868"/>
                </a:lnTo>
                <a:lnTo>
                  <a:pt x="7889" y="868"/>
                </a:lnTo>
                <a:lnTo>
                  <a:pt x="7751" y="782"/>
                </a:lnTo>
                <a:lnTo>
                  <a:pt x="7613" y="701"/>
                </a:lnTo>
                <a:cubicBezTo>
                  <a:pt x="7565" y="675"/>
                  <a:pt x="7518" y="648"/>
                  <a:pt x="7470" y="622"/>
                </a:cubicBezTo>
                <a:lnTo>
                  <a:pt x="7328" y="555"/>
                </a:lnTo>
                <a:cubicBezTo>
                  <a:pt x="7280" y="534"/>
                  <a:pt x="7233" y="512"/>
                  <a:pt x="7185" y="491"/>
                </a:cubicBezTo>
                <a:lnTo>
                  <a:pt x="7041" y="423"/>
                </a:lnTo>
                <a:lnTo>
                  <a:pt x="6896" y="366"/>
                </a:lnTo>
                <a:lnTo>
                  <a:pt x="6752" y="313"/>
                </a:lnTo>
                <a:lnTo>
                  <a:pt x="6752" y="313"/>
                </a:lnTo>
                <a:lnTo>
                  <a:pt x="6495" y="228"/>
                </a:lnTo>
                <a:lnTo>
                  <a:pt x="6243" y="156"/>
                </a:lnTo>
                <a:lnTo>
                  <a:pt x="5999" y="103"/>
                </a:lnTo>
                <a:lnTo>
                  <a:pt x="5767" y="57"/>
                </a:lnTo>
                <a:lnTo>
                  <a:pt x="5548" y="28"/>
                </a:lnTo>
                <a:lnTo>
                  <a:pt x="5348" y="4"/>
                </a:lnTo>
                <a:lnTo>
                  <a:pt x="5166" y="0"/>
                </a:lnTo>
                <a:lnTo>
                  <a:pt x="5007" y="4"/>
                </a:lnTo>
                <a:lnTo>
                  <a:pt x="5007" y="4"/>
                </a:lnTo>
                <a:lnTo>
                  <a:pt x="4846" y="0"/>
                </a:lnTo>
                <a:lnTo>
                  <a:pt x="4663" y="4"/>
                </a:lnTo>
                <a:lnTo>
                  <a:pt x="4460" y="28"/>
                </a:lnTo>
                <a:lnTo>
                  <a:pt x="4242" y="57"/>
                </a:lnTo>
                <a:lnTo>
                  <a:pt x="4008" y="103"/>
                </a:lnTo>
                <a:lnTo>
                  <a:pt x="3763" y="164"/>
                </a:lnTo>
                <a:lnTo>
                  <a:pt x="3511" y="231"/>
                </a:lnTo>
                <a:lnTo>
                  <a:pt x="3252" y="320"/>
                </a:lnTo>
                <a:lnTo>
                  <a:pt x="3252" y="320"/>
                </a:lnTo>
                <a:close/>
              </a:path>
            </a:pathLst>
          </a:custGeom>
          <a:solidFill>
            <a:srgbClr val="F9FBFD"/>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spcAft>
                <a:spcPts val="225"/>
              </a:spcAft>
            </a:pPr>
            <a:endParaRPr lang="en-US" sz="1050">
              <a:solidFill>
                <a:schemeClr val="tx1"/>
              </a:solidFill>
              <a:latin typeface="+mj-lt"/>
            </a:endParaRPr>
          </a:p>
        </p:txBody>
      </p:sp>
      <p:sp>
        <p:nvSpPr>
          <p:cNvPr id="63" name="Rectangle 62"/>
          <p:cNvSpPr/>
          <p:nvPr/>
        </p:nvSpPr>
        <p:spPr>
          <a:xfrm>
            <a:off x="1570221" y="4654177"/>
            <a:ext cx="6019292" cy="343745"/>
          </a:xfrm>
          <a:prstGeom prst="rect">
            <a:avLst/>
          </a:prstGeom>
          <a:solidFill>
            <a:srgbClr val="F9FBFD"/>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spcAft>
                <a:spcPts val="225"/>
              </a:spcAft>
            </a:pPr>
            <a:r>
              <a:rPr lang="en-US" sz="1050" dirty="0">
                <a:solidFill>
                  <a:schemeClr val="tx1"/>
                </a:solidFill>
                <a:latin typeface="+mj-lt"/>
              </a:rPr>
              <a:t>Socrata </a:t>
            </a:r>
            <a:r>
              <a:rPr lang="en-US" sz="1050" dirty="0">
                <a:solidFill>
                  <a:schemeClr val="accent2"/>
                </a:solidFill>
                <a:latin typeface="+mj-lt"/>
              </a:rPr>
              <a:t>Open Connectors</a:t>
            </a:r>
            <a:r>
              <a:rPr lang="en-US" sz="1050" dirty="0">
                <a:solidFill>
                  <a:schemeClr val="tx1"/>
                </a:solidFill>
              </a:rPr>
              <a:t>™</a:t>
            </a:r>
          </a:p>
        </p:txBody>
      </p:sp>
      <p:grpSp>
        <p:nvGrpSpPr>
          <p:cNvPr id="5" name="Group 4"/>
          <p:cNvGrpSpPr/>
          <p:nvPr/>
        </p:nvGrpSpPr>
        <p:grpSpPr>
          <a:xfrm>
            <a:off x="942044" y="1000703"/>
            <a:ext cx="7287500" cy="2159015"/>
            <a:chOff x="1826491" y="1310927"/>
            <a:chExt cx="9446864" cy="2264711"/>
          </a:xfrm>
        </p:grpSpPr>
        <p:sp>
          <p:nvSpPr>
            <p:cNvPr id="100" name="Freeform 12"/>
            <p:cNvSpPr>
              <a:spLocks/>
            </p:cNvSpPr>
            <p:nvPr/>
          </p:nvSpPr>
          <p:spPr bwMode="auto">
            <a:xfrm>
              <a:off x="4784639" y="1310927"/>
              <a:ext cx="3520965" cy="2264711"/>
            </a:xfrm>
            <a:custGeom>
              <a:avLst/>
              <a:gdLst>
                <a:gd name="T0" fmla="*/ 3665 w 3665"/>
                <a:gd name="T1" fmla="*/ 89 h 2360"/>
                <a:gd name="T2" fmla="*/ 3665 w 3665"/>
                <a:gd name="T3" fmla="*/ 89 h 2360"/>
                <a:gd name="T4" fmla="*/ 3394 w 3665"/>
                <a:gd name="T5" fmla="*/ 64 h 2360"/>
                <a:gd name="T6" fmla="*/ 3132 w 3665"/>
                <a:gd name="T7" fmla="*/ 44 h 2360"/>
                <a:gd name="T8" fmla="*/ 2876 w 3665"/>
                <a:gd name="T9" fmla="*/ 30 h 2360"/>
                <a:gd name="T10" fmla="*/ 2633 w 3665"/>
                <a:gd name="T11" fmla="*/ 16 h 2360"/>
                <a:gd name="T12" fmla="*/ 2404 w 3665"/>
                <a:gd name="T13" fmla="*/ 8 h 2360"/>
                <a:gd name="T14" fmla="*/ 2194 w 3665"/>
                <a:gd name="T15" fmla="*/ 2 h 2360"/>
                <a:gd name="T16" fmla="*/ 2004 w 3665"/>
                <a:gd name="T17" fmla="*/ 0 h 2360"/>
                <a:gd name="T18" fmla="*/ 1837 w 3665"/>
                <a:gd name="T19" fmla="*/ 2 h 2360"/>
                <a:gd name="T20" fmla="*/ 1837 w 3665"/>
                <a:gd name="T21" fmla="*/ 2 h 2360"/>
                <a:gd name="T22" fmla="*/ 1669 w 3665"/>
                <a:gd name="T23" fmla="*/ 0 h 2360"/>
                <a:gd name="T24" fmla="*/ 1477 w 3665"/>
                <a:gd name="T25" fmla="*/ 2 h 2360"/>
                <a:gd name="T26" fmla="*/ 1265 w 3665"/>
                <a:gd name="T27" fmla="*/ 8 h 2360"/>
                <a:gd name="T28" fmla="*/ 1036 w 3665"/>
                <a:gd name="T29" fmla="*/ 16 h 2360"/>
                <a:gd name="T30" fmla="*/ 791 w 3665"/>
                <a:gd name="T31" fmla="*/ 30 h 2360"/>
                <a:gd name="T32" fmla="*/ 535 w 3665"/>
                <a:gd name="T33" fmla="*/ 46 h 2360"/>
                <a:gd name="T34" fmla="*/ 271 w 3665"/>
                <a:gd name="T35" fmla="*/ 66 h 2360"/>
                <a:gd name="T36" fmla="*/ 0 w 3665"/>
                <a:gd name="T37" fmla="*/ 90 h 2360"/>
                <a:gd name="T38" fmla="*/ 492 w 3665"/>
                <a:gd name="T39" fmla="*/ 2360 h 2360"/>
                <a:gd name="T40" fmla="*/ 3123 w 3665"/>
                <a:gd name="T41" fmla="*/ 2360 h 2360"/>
                <a:gd name="T42" fmla="*/ 3665 w 3665"/>
                <a:gd name="T43" fmla="*/ 89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65" h="2360">
                  <a:moveTo>
                    <a:pt x="3665" y="89"/>
                  </a:moveTo>
                  <a:lnTo>
                    <a:pt x="3665" y="89"/>
                  </a:lnTo>
                  <a:lnTo>
                    <a:pt x="3394" y="64"/>
                  </a:lnTo>
                  <a:lnTo>
                    <a:pt x="3132" y="44"/>
                  </a:lnTo>
                  <a:lnTo>
                    <a:pt x="2876" y="30"/>
                  </a:lnTo>
                  <a:lnTo>
                    <a:pt x="2633" y="16"/>
                  </a:lnTo>
                  <a:lnTo>
                    <a:pt x="2404" y="8"/>
                  </a:lnTo>
                  <a:lnTo>
                    <a:pt x="2194" y="2"/>
                  </a:lnTo>
                  <a:lnTo>
                    <a:pt x="2004" y="0"/>
                  </a:lnTo>
                  <a:lnTo>
                    <a:pt x="1837" y="2"/>
                  </a:lnTo>
                  <a:lnTo>
                    <a:pt x="1837" y="2"/>
                  </a:lnTo>
                  <a:lnTo>
                    <a:pt x="1669" y="0"/>
                  </a:lnTo>
                  <a:lnTo>
                    <a:pt x="1477" y="2"/>
                  </a:lnTo>
                  <a:lnTo>
                    <a:pt x="1265" y="8"/>
                  </a:lnTo>
                  <a:lnTo>
                    <a:pt x="1036" y="16"/>
                  </a:lnTo>
                  <a:lnTo>
                    <a:pt x="791" y="30"/>
                  </a:lnTo>
                  <a:lnTo>
                    <a:pt x="535" y="46"/>
                  </a:lnTo>
                  <a:lnTo>
                    <a:pt x="271" y="66"/>
                  </a:lnTo>
                  <a:lnTo>
                    <a:pt x="0" y="90"/>
                  </a:lnTo>
                  <a:lnTo>
                    <a:pt x="492" y="2360"/>
                  </a:lnTo>
                  <a:lnTo>
                    <a:pt x="3123" y="2360"/>
                  </a:lnTo>
                  <a:lnTo>
                    <a:pt x="3665" y="89"/>
                  </a:lnTo>
                  <a:close/>
                </a:path>
              </a:pathLst>
            </a:custGeom>
            <a:solidFill>
              <a:schemeClr val="bg1"/>
            </a:solidFill>
            <a:ln w="38100">
              <a:noFill/>
            </a:ln>
            <a:effectLst>
              <a:outerShdw blurRad="101600" algn="ctr"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algn="ctr">
                <a:spcAft>
                  <a:spcPts val="225"/>
                </a:spcAft>
              </a:pPr>
              <a:endParaRPr lang="en-US" sz="1200">
                <a:solidFill>
                  <a:schemeClr val="accent1"/>
                </a:solidFill>
                <a:latin typeface="+mj-lt"/>
              </a:endParaRPr>
            </a:p>
          </p:txBody>
        </p:sp>
        <p:sp>
          <p:nvSpPr>
            <p:cNvPr id="101" name="Freeform 13"/>
            <p:cNvSpPr>
              <a:spLocks/>
            </p:cNvSpPr>
            <p:nvPr/>
          </p:nvSpPr>
          <p:spPr bwMode="auto">
            <a:xfrm>
              <a:off x="7785046" y="1395445"/>
              <a:ext cx="3488309" cy="2180192"/>
            </a:xfrm>
            <a:custGeom>
              <a:avLst/>
              <a:gdLst>
                <a:gd name="T0" fmla="*/ 542 w 3633"/>
                <a:gd name="T1" fmla="*/ 0 h 2271"/>
                <a:gd name="T2" fmla="*/ 542 w 3633"/>
                <a:gd name="T3" fmla="*/ 0 h 2271"/>
                <a:gd name="T4" fmla="*/ 693 w 3633"/>
                <a:gd name="T5" fmla="*/ 14 h 2271"/>
                <a:gd name="T6" fmla="*/ 844 w 3633"/>
                <a:gd name="T7" fmla="*/ 31 h 2271"/>
                <a:gd name="T8" fmla="*/ 995 w 3633"/>
                <a:gd name="T9" fmla="*/ 49 h 2271"/>
                <a:gd name="T10" fmla="*/ 1145 w 3633"/>
                <a:gd name="T11" fmla="*/ 67 h 2271"/>
                <a:gd name="T12" fmla="*/ 1294 w 3633"/>
                <a:gd name="T13" fmla="*/ 87 h 2271"/>
                <a:gd name="T14" fmla="*/ 1442 w 3633"/>
                <a:gd name="T15" fmla="*/ 108 h 2271"/>
                <a:gd name="T16" fmla="*/ 1588 w 3633"/>
                <a:gd name="T17" fmla="*/ 131 h 2271"/>
                <a:gd name="T18" fmla="*/ 1732 w 3633"/>
                <a:gd name="T19" fmla="*/ 156 h 2271"/>
                <a:gd name="T20" fmla="*/ 1732 w 3633"/>
                <a:gd name="T21" fmla="*/ 156 h 2271"/>
                <a:gd name="T22" fmla="*/ 1931 w 3633"/>
                <a:gd name="T23" fmla="*/ 189 h 2271"/>
                <a:gd name="T24" fmla="*/ 2123 w 3633"/>
                <a:gd name="T25" fmla="*/ 223 h 2271"/>
                <a:gd name="T26" fmla="*/ 2308 w 3633"/>
                <a:gd name="T27" fmla="*/ 259 h 2271"/>
                <a:gd name="T28" fmla="*/ 2484 w 3633"/>
                <a:gd name="T29" fmla="*/ 297 h 2271"/>
                <a:gd name="T30" fmla="*/ 2651 w 3633"/>
                <a:gd name="T31" fmla="*/ 333 h 2271"/>
                <a:gd name="T32" fmla="*/ 2807 w 3633"/>
                <a:gd name="T33" fmla="*/ 371 h 2271"/>
                <a:gd name="T34" fmla="*/ 2953 w 3633"/>
                <a:gd name="T35" fmla="*/ 407 h 2271"/>
                <a:gd name="T36" fmla="*/ 3088 w 3633"/>
                <a:gd name="T37" fmla="*/ 441 h 2271"/>
                <a:gd name="T38" fmla="*/ 3209 w 3633"/>
                <a:gd name="T39" fmla="*/ 474 h 2271"/>
                <a:gd name="T40" fmla="*/ 3318 w 3633"/>
                <a:gd name="T41" fmla="*/ 505 h 2271"/>
                <a:gd name="T42" fmla="*/ 3488 w 3633"/>
                <a:gd name="T43" fmla="*/ 555 h 2271"/>
                <a:gd name="T44" fmla="*/ 3597 w 3633"/>
                <a:gd name="T45" fmla="*/ 588 h 2271"/>
                <a:gd name="T46" fmla="*/ 3623 w 3633"/>
                <a:gd name="T47" fmla="*/ 596 h 2271"/>
                <a:gd name="T48" fmla="*/ 3633 w 3633"/>
                <a:gd name="T49" fmla="*/ 597 h 2271"/>
                <a:gd name="T50" fmla="*/ 2674 w 3633"/>
                <a:gd name="T51" fmla="*/ 2271 h 2271"/>
                <a:gd name="T52" fmla="*/ 0 w 3633"/>
                <a:gd name="T53" fmla="*/ 2271 h 2271"/>
                <a:gd name="T54" fmla="*/ 542 w 3633"/>
                <a:gd name="T55" fmla="*/ 0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33" h="2271">
                  <a:moveTo>
                    <a:pt x="542" y="0"/>
                  </a:moveTo>
                  <a:lnTo>
                    <a:pt x="542" y="0"/>
                  </a:lnTo>
                  <a:lnTo>
                    <a:pt x="693" y="14"/>
                  </a:lnTo>
                  <a:lnTo>
                    <a:pt x="844" y="31"/>
                  </a:lnTo>
                  <a:lnTo>
                    <a:pt x="995" y="49"/>
                  </a:lnTo>
                  <a:lnTo>
                    <a:pt x="1145" y="67"/>
                  </a:lnTo>
                  <a:lnTo>
                    <a:pt x="1294" y="87"/>
                  </a:lnTo>
                  <a:lnTo>
                    <a:pt x="1442" y="108"/>
                  </a:lnTo>
                  <a:lnTo>
                    <a:pt x="1588" y="131"/>
                  </a:lnTo>
                  <a:lnTo>
                    <a:pt x="1732" y="156"/>
                  </a:lnTo>
                  <a:lnTo>
                    <a:pt x="1732" y="156"/>
                  </a:lnTo>
                  <a:lnTo>
                    <a:pt x="1931" y="189"/>
                  </a:lnTo>
                  <a:lnTo>
                    <a:pt x="2123" y="223"/>
                  </a:lnTo>
                  <a:lnTo>
                    <a:pt x="2308" y="259"/>
                  </a:lnTo>
                  <a:lnTo>
                    <a:pt x="2484" y="297"/>
                  </a:lnTo>
                  <a:lnTo>
                    <a:pt x="2651" y="333"/>
                  </a:lnTo>
                  <a:lnTo>
                    <a:pt x="2807" y="371"/>
                  </a:lnTo>
                  <a:lnTo>
                    <a:pt x="2953" y="407"/>
                  </a:lnTo>
                  <a:lnTo>
                    <a:pt x="3088" y="441"/>
                  </a:lnTo>
                  <a:lnTo>
                    <a:pt x="3209" y="474"/>
                  </a:lnTo>
                  <a:lnTo>
                    <a:pt x="3318" y="505"/>
                  </a:lnTo>
                  <a:lnTo>
                    <a:pt x="3488" y="555"/>
                  </a:lnTo>
                  <a:lnTo>
                    <a:pt x="3597" y="588"/>
                  </a:lnTo>
                  <a:lnTo>
                    <a:pt x="3623" y="596"/>
                  </a:lnTo>
                  <a:lnTo>
                    <a:pt x="3633" y="597"/>
                  </a:lnTo>
                  <a:lnTo>
                    <a:pt x="2674" y="2271"/>
                  </a:lnTo>
                  <a:lnTo>
                    <a:pt x="0" y="2271"/>
                  </a:lnTo>
                  <a:lnTo>
                    <a:pt x="542" y="0"/>
                  </a:lnTo>
                  <a:close/>
                </a:path>
              </a:pathLst>
            </a:custGeom>
            <a:solidFill>
              <a:schemeClr val="bg1"/>
            </a:solidFill>
            <a:ln w="38100">
              <a:noFill/>
            </a:ln>
            <a:effectLst>
              <a:outerShdw blurRad="101600" algn="ctr"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algn="ctr">
                <a:spcAft>
                  <a:spcPts val="225"/>
                </a:spcAft>
              </a:pPr>
              <a:endParaRPr lang="en-US" sz="1200">
                <a:solidFill>
                  <a:schemeClr val="accent1"/>
                </a:solidFill>
                <a:latin typeface="+mj-lt"/>
              </a:endParaRPr>
            </a:p>
          </p:txBody>
        </p:sp>
        <p:sp>
          <p:nvSpPr>
            <p:cNvPr id="102" name="Freeform 14"/>
            <p:cNvSpPr>
              <a:spLocks/>
            </p:cNvSpPr>
            <p:nvPr/>
          </p:nvSpPr>
          <p:spPr bwMode="auto">
            <a:xfrm>
              <a:off x="1826491" y="1395445"/>
              <a:ext cx="3430683" cy="2180192"/>
            </a:xfrm>
            <a:custGeom>
              <a:avLst/>
              <a:gdLst>
                <a:gd name="T0" fmla="*/ 3080 w 3572"/>
                <a:gd name="T1" fmla="*/ 0 h 2271"/>
                <a:gd name="T2" fmla="*/ 3572 w 3572"/>
                <a:gd name="T3" fmla="*/ 2271 h 2271"/>
                <a:gd name="T4" fmla="*/ 953 w 3572"/>
                <a:gd name="T5" fmla="*/ 2271 h 2271"/>
                <a:gd name="T6" fmla="*/ 0 w 3572"/>
                <a:gd name="T7" fmla="*/ 597 h 2271"/>
                <a:gd name="T8" fmla="*/ 0 w 3572"/>
                <a:gd name="T9" fmla="*/ 597 h 2271"/>
                <a:gd name="T10" fmla="*/ 10 w 3572"/>
                <a:gd name="T11" fmla="*/ 596 h 2271"/>
                <a:gd name="T12" fmla="*/ 37 w 3572"/>
                <a:gd name="T13" fmla="*/ 588 h 2271"/>
                <a:gd name="T14" fmla="*/ 145 w 3572"/>
                <a:gd name="T15" fmla="*/ 555 h 2271"/>
                <a:gd name="T16" fmla="*/ 316 w 3572"/>
                <a:gd name="T17" fmla="*/ 505 h 2271"/>
                <a:gd name="T18" fmla="*/ 424 w 3572"/>
                <a:gd name="T19" fmla="*/ 474 h 2271"/>
                <a:gd name="T20" fmla="*/ 545 w 3572"/>
                <a:gd name="T21" fmla="*/ 441 h 2271"/>
                <a:gd name="T22" fmla="*/ 678 w 3572"/>
                <a:gd name="T23" fmla="*/ 407 h 2271"/>
                <a:gd name="T24" fmla="*/ 824 w 3572"/>
                <a:gd name="T25" fmla="*/ 371 h 2271"/>
                <a:gd name="T26" fmla="*/ 982 w 3572"/>
                <a:gd name="T27" fmla="*/ 335 h 2271"/>
                <a:gd name="T28" fmla="*/ 1148 w 3572"/>
                <a:gd name="T29" fmla="*/ 297 h 2271"/>
                <a:gd name="T30" fmla="*/ 1325 w 3572"/>
                <a:gd name="T31" fmla="*/ 259 h 2271"/>
                <a:gd name="T32" fmla="*/ 1509 w 3572"/>
                <a:gd name="T33" fmla="*/ 223 h 2271"/>
                <a:gd name="T34" fmla="*/ 1701 w 3572"/>
                <a:gd name="T35" fmla="*/ 189 h 2271"/>
                <a:gd name="T36" fmla="*/ 1900 w 3572"/>
                <a:gd name="T37" fmla="*/ 156 h 2271"/>
                <a:gd name="T38" fmla="*/ 1900 w 3572"/>
                <a:gd name="T39" fmla="*/ 156 h 2271"/>
                <a:gd name="T40" fmla="*/ 2042 w 3572"/>
                <a:gd name="T41" fmla="*/ 133 h 2271"/>
                <a:gd name="T42" fmla="*/ 2187 w 3572"/>
                <a:gd name="T43" fmla="*/ 110 h 2271"/>
                <a:gd name="T44" fmla="*/ 2333 w 3572"/>
                <a:gd name="T45" fmla="*/ 88 h 2271"/>
                <a:gd name="T46" fmla="*/ 2482 w 3572"/>
                <a:gd name="T47" fmla="*/ 69 h 2271"/>
                <a:gd name="T48" fmla="*/ 2632 w 3572"/>
                <a:gd name="T49" fmla="*/ 49 h 2271"/>
                <a:gd name="T50" fmla="*/ 2781 w 3572"/>
                <a:gd name="T51" fmla="*/ 33 h 2271"/>
                <a:gd name="T52" fmla="*/ 2930 w 3572"/>
                <a:gd name="T53" fmla="*/ 16 h 2271"/>
                <a:gd name="T54" fmla="*/ 3080 w 3572"/>
                <a:gd name="T55" fmla="*/ 1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72" h="2271">
                  <a:moveTo>
                    <a:pt x="3080" y="0"/>
                  </a:moveTo>
                  <a:lnTo>
                    <a:pt x="3572" y="2271"/>
                  </a:lnTo>
                  <a:lnTo>
                    <a:pt x="953" y="2271"/>
                  </a:lnTo>
                  <a:lnTo>
                    <a:pt x="0" y="597"/>
                  </a:lnTo>
                  <a:lnTo>
                    <a:pt x="0" y="597"/>
                  </a:lnTo>
                  <a:lnTo>
                    <a:pt x="10" y="596"/>
                  </a:lnTo>
                  <a:lnTo>
                    <a:pt x="37" y="588"/>
                  </a:lnTo>
                  <a:lnTo>
                    <a:pt x="145" y="555"/>
                  </a:lnTo>
                  <a:lnTo>
                    <a:pt x="316" y="505"/>
                  </a:lnTo>
                  <a:lnTo>
                    <a:pt x="424" y="474"/>
                  </a:lnTo>
                  <a:lnTo>
                    <a:pt x="545" y="441"/>
                  </a:lnTo>
                  <a:lnTo>
                    <a:pt x="678" y="407"/>
                  </a:lnTo>
                  <a:lnTo>
                    <a:pt x="824" y="371"/>
                  </a:lnTo>
                  <a:lnTo>
                    <a:pt x="982" y="335"/>
                  </a:lnTo>
                  <a:lnTo>
                    <a:pt x="1148" y="297"/>
                  </a:lnTo>
                  <a:lnTo>
                    <a:pt x="1325" y="259"/>
                  </a:lnTo>
                  <a:lnTo>
                    <a:pt x="1509" y="223"/>
                  </a:lnTo>
                  <a:lnTo>
                    <a:pt x="1701" y="189"/>
                  </a:lnTo>
                  <a:lnTo>
                    <a:pt x="1900" y="156"/>
                  </a:lnTo>
                  <a:lnTo>
                    <a:pt x="1900" y="156"/>
                  </a:lnTo>
                  <a:lnTo>
                    <a:pt x="2042" y="133"/>
                  </a:lnTo>
                  <a:lnTo>
                    <a:pt x="2187" y="110"/>
                  </a:lnTo>
                  <a:lnTo>
                    <a:pt x="2333" y="88"/>
                  </a:lnTo>
                  <a:lnTo>
                    <a:pt x="2482" y="69"/>
                  </a:lnTo>
                  <a:lnTo>
                    <a:pt x="2632" y="49"/>
                  </a:lnTo>
                  <a:lnTo>
                    <a:pt x="2781" y="33"/>
                  </a:lnTo>
                  <a:lnTo>
                    <a:pt x="2930" y="16"/>
                  </a:lnTo>
                  <a:lnTo>
                    <a:pt x="3080" y="1"/>
                  </a:lnTo>
                </a:path>
              </a:pathLst>
            </a:custGeom>
            <a:solidFill>
              <a:schemeClr val="bg1"/>
            </a:solidFill>
            <a:ln w="38100">
              <a:noFill/>
            </a:ln>
            <a:effectLst>
              <a:outerShdw blurRad="101600" algn="ctr"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algn="ctr">
                <a:spcAft>
                  <a:spcPts val="225"/>
                </a:spcAft>
              </a:pPr>
              <a:endParaRPr lang="en-US" sz="1200">
                <a:solidFill>
                  <a:schemeClr val="accent1"/>
                </a:solidFill>
                <a:latin typeface="+mj-lt"/>
              </a:endParaRPr>
            </a:p>
          </p:txBody>
        </p:sp>
      </p:grpSp>
      <p:sp>
        <p:nvSpPr>
          <p:cNvPr id="32" name="Rectangle 31"/>
          <p:cNvSpPr/>
          <p:nvPr/>
        </p:nvSpPr>
        <p:spPr>
          <a:xfrm>
            <a:off x="1654128" y="3170821"/>
            <a:ext cx="5851478" cy="3809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dirty="0"/>
              <a:t>CAPA DE ACCESO A DATOS</a:t>
            </a:r>
            <a:endParaRPr lang="en-US" sz="1050" dirty="0"/>
          </a:p>
          <a:p>
            <a:r>
              <a:rPr lang="en-US" sz="900" dirty="0"/>
              <a:t>Open Data API        Query Engine                                                                 Search         Geocoding      Analytics</a:t>
            </a:r>
          </a:p>
        </p:txBody>
      </p:sp>
      <p:pic>
        <p:nvPicPr>
          <p:cNvPr id="108" name="Picture 107">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6141" y="3335964"/>
            <a:ext cx="3822282" cy="987146"/>
          </a:xfrm>
          <a:prstGeom prst="rect">
            <a:avLst/>
          </a:prstGeom>
        </p:spPr>
      </p:pic>
      <p:grpSp>
        <p:nvGrpSpPr>
          <p:cNvPr id="24" name="Group 23"/>
          <p:cNvGrpSpPr/>
          <p:nvPr/>
        </p:nvGrpSpPr>
        <p:grpSpPr>
          <a:xfrm>
            <a:off x="3516507" y="3819715"/>
            <a:ext cx="1855817" cy="258007"/>
            <a:chOff x="6132026" y="4156590"/>
            <a:chExt cx="2474422" cy="344009"/>
          </a:xfrm>
        </p:grpSpPr>
        <p:sp>
          <p:nvSpPr>
            <p:cNvPr id="12" name="Rectangle 11"/>
            <p:cNvSpPr/>
            <p:nvPr/>
          </p:nvSpPr>
          <p:spPr>
            <a:xfrm>
              <a:off x="7434759" y="4156590"/>
              <a:ext cx="1171689" cy="339153"/>
            </a:xfrm>
            <a:prstGeom prst="rect">
              <a:avLst/>
            </a:prstGeom>
          </p:spPr>
          <p:txBody>
            <a:bodyPr wrap="none">
              <a:spAutoFit/>
            </a:bodyPr>
            <a:lstStyle/>
            <a:p>
              <a:pPr algn="ctr">
                <a:spcAft>
                  <a:spcPts val="225"/>
                </a:spcAft>
              </a:pPr>
              <a:r>
                <a:rPr lang="en-US" sz="1053" dirty="0">
                  <a:solidFill>
                    <a:schemeClr val="tx2"/>
                  </a:solidFill>
                  <a:latin typeface="+mj-lt"/>
                </a:rPr>
                <a:t>Data Cloud</a:t>
              </a:r>
              <a:r>
                <a:rPr lang="en-US" sz="1053" dirty="0"/>
                <a:t>™</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2026" y="4164820"/>
              <a:ext cx="1147814" cy="335779"/>
            </a:xfrm>
            <a:prstGeom prst="rect">
              <a:avLst/>
            </a:prstGeom>
          </p:spPr>
        </p:pic>
      </p:grpSp>
      <p:sp>
        <p:nvSpPr>
          <p:cNvPr id="62" name="Up Arrow 61"/>
          <p:cNvSpPr/>
          <p:nvPr/>
        </p:nvSpPr>
        <p:spPr>
          <a:xfrm>
            <a:off x="4293222" y="4255805"/>
            <a:ext cx="461834" cy="394701"/>
          </a:xfrm>
          <a:prstGeom prst="upArrow">
            <a:avLst>
              <a:gd name="adj1" fmla="val 50000"/>
              <a:gd name="adj2" fmla="val 67715"/>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b"/>
          <a:lstStyle/>
          <a:p>
            <a:pPr algn="ctr">
              <a:spcAft>
                <a:spcPts val="225"/>
              </a:spcAft>
            </a:pPr>
            <a:endParaRPr lang="en-US" sz="1053" b="1">
              <a:solidFill>
                <a:schemeClr val="bg1"/>
              </a:solidFill>
            </a:endParaRPr>
          </a:p>
        </p:txBody>
      </p:sp>
      <p:grpSp>
        <p:nvGrpSpPr>
          <p:cNvPr id="40" name="Group 39"/>
          <p:cNvGrpSpPr/>
          <p:nvPr/>
        </p:nvGrpSpPr>
        <p:grpSpPr>
          <a:xfrm>
            <a:off x="3311200" y="4727334"/>
            <a:ext cx="300440" cy="197432"/>
            <a:chOff x="3859213" y="2884488"/>
            <a:chExt cx="944562" cy="620713"/>
          </a:xfrm>
          <a:solidFill>
            <a:schemeClr val="bg2">
              <a:lumMod val="75000"/>
            </a:schemeClr>
          </a:solidFill>
        </p:grpSpPr>
        <p:sp>
          <p:nvSpPr>
            <p:cNvPr id="41" name="Freeform 40"/>
            <p:cNvSpPr>
              <a:spLocks/>
            </p:cNvSpPr>
            <p:nvPr/>
          </p:nvSpPr>
          <p:spPr bwMode="auto">
            <a:xfrm>
              <a:off x="3859213" y="3089275"/>
              <a:ext cx="231775" cy="136525"/>
            </a:xfrm>
            <a:custGeom>
              <a:avLst/>
              <a:gdLst>
                <a:gd name="T0" fmla="*/ 2 w 146"/>
                <a:gd name="T1" fmla="*/ 52 h 86"/>
                <a:gd name="T2" fmla="*/ 16 w 146"/>
                <a:gd name="T3" fmla="*/ 63 h 86"/>
                <a:gd name="T4" fmla="*/ 16 w 146"/>
                <a:gd name="T5" fmla="*/ 63 h 86"/>
                <a:gd name="T6" fmla="*/ 26 w 146"/>
                <a:gd name="T7" fmla="*/ 68 h 86"/>
                <a:gd name="T8" fmla="*/ 36 w 146"/>
                <a:gd name="T9" fmla="*/ 73 h 86"/>
                <a:gd name="T10" fmla="*/ 49 w 146"/>
                <a:gd name="T11" fmla="*/ 77 h 86"/>
                <a:gd name="T12" fmla="*/ 63 w 146"/>
                <a:gd name="T13" fmla="*/ 80 h 86"/>
                <a:gd name="T14" fmla="*/ 81 w 146"/>
                <a:gd name="T15" fmla="*/ 82 h 86"/>
                <a:gd name="T16" fmla="*/ 98 w 146"/>
                <a:gd name="T17" fmla="*/ 85 h 86"/>
                <a:gd name="T18" fmla="*/ 118 w 146"/>
                <a:gd name="T19" fmla="*/ 86 h 86"/>
                <a:gd name="T20" fmla="*/ 140 w 146"/>
                <a:gd name="T21" fmla="*/ 86 h 86"/>
                <a:gd name="T22" fmla="*/ 140 w 146"/>
                <a:gd name="T23" fmla="*/ 86 h 86"/>
                <a:gd name="T24" fmla="*/ 140 w 146"/>
                <a:gd name="T25" fmla="*/ 80 h 86"/>
                <a:gd name="T26" fmla="*/ 140 w 146"/>
                <a:gd name="T27" fmla="*/ 80 h 86"/>
                <a:gd name="T28" fmla="*/ 141 w 146"/>
                <a:gd name="T29" fmla="*/ 80 h 86"/>
                <a:gd name="T30" fmla="*/ 146 w 146"/>
                <a:gd name="T31" fmla="*/ 63 h 86"/>
                <a:gd name="T32" fmla="*/ 146 w 146"/>
                <a:gd name="T33" fmla="*/ 63 h 86"/>
                <a:gd name="T34" fmla="*/ 144 w 146"/>
                <a:gd name="T35" fmla="*/ 58 h 86"/>
                <a:gd name="T36" fmla="*/ 141 w 146"/>
                <a:gd name="T37" fmla="*/ 53 h 86"/>
                <a:gd name="T38" fmla="*/ 141 w 146"/>
                <a:gd name="T39" fmla="*/ 53 h 86"/>
                <a:gd name="T40" fmla="*/ 140 w 146"/>
                <a:gd name="T41" fmla="*/ 47 h 86"/>
                <a:gd name="T42" fmla="*/ 140 w 146"/>
                <a:gd name="T43" fmla="*/ 40 h 86"/>
                <a:gd name="T44" fmla="*/ 139 w 146"/>
                <a:gd name="T45" fmla="*/ 26 h 86"/>
                <a:gd name="T46" fmla="*/ 139 w 146"/>
                <a:gd name="T47" fmla="*/ 26 h 86"/>
                <a:gd name="T48" fmla="*/ 111 w 146"/>
                <a:gd name="T49" fmla="*/ 26 h 86"/>
                <a:gd name="T50" fmla="*/ 91 w 146"/>
                <a:gd name="T51" fmla="*/ 24 h 86"/>
                <a:gd name="T52" fmla="*/ 69 w 146"/>
                <a:gd name="T53" fmla="*/ 22 h 86"/>
                <a:gd name="T54" fmla="*/ 69 w 146"/>
                <a:gd name="T55" fmla="*/ 22 h 86"/>
                <a:gd name="T56" fmla="*/ 48 w 146"/>
                <a:gd name="T57" fmla="*/ 18 h 86"/>
                <a:gd name="T58" fmla="*/ 29 w 146"/>
                <a:gd name="T59" fmla="*/ 12 h 86"/>
                <a:gd name="T60" fmla="*/ 14 w 146"/>
                <a:gd name="T61" fmla="*/ 7 h 86"/>
                <a:gd name="T62" fmla="*/ 1 w 146"/>
                <a:gd name="T63" fmla="*/ 0 h 86"/>
                <a:gd name="T64" fmla="*/ 1 w 146"/>
                <a:gd name="T65" fmla="*/ 0 h 86"/>
                <a:gd name="T66" fmla="*/ 0 w 146"/>
                <a:gd name="T67" fmla="*/ 4 h 86"/>
                <a:gd name="T68" fmla="*/ 0 w 146"/>
                <a:gd name="T69" fmla="*/ 11 h 86"/>
                <a:gd name="T70" fmla="*/ 0 w 146"/>
                <a:gd name="T71" fmla="*/ 25 h 86"/>
                <a:gd name="T72" fmla="*/ 0 w 146"/>
                <a:gd name="T73" fmla="*/ 25 h 86"/>
                <a:gd name="T74" fmla="*/ 0 w 146"/>
                <a:gd name="T75" fmla="*/ 40 h 86"/>
                <a:gd name="T76" fmla="*/ 1 w 146"/>
                <a:gd name="T77" fmla="*/ 46 h 86"/>
                <a:gd name="T78" fmla="*/ 2 w 146"/>
                <a:gd name="T79" fmla="*/ 52 h 86"/>
                <a:gd name="T80" fmla="*/ 2 w 146"/>
                <a:gd name="T81" fmla="*/ 5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6" h="86">
                  <a:moveTo>
                    <a:pt x="2" y="52"/>
                  </a:moveTo>
                  <a:lnTo>
                    <a:pt x="16" y="63"/>
                  </a:lnTo>
                  <a:lnTo>
                    <a:pt x="16" y="63"/>
                  </a:lnTo>
                  <a:lnTo>
                    <a:pt x="26" y="68"/>
                  </a:lnTo>
                  <a:lnTo>
                    <a:pt x="36" y="73"/>
                  </a:lnTo>
                  <a:lnTo>
                    <a:pt x="49" y="77"/>
                  </a:lnTo>
                  <a:lnTo>
                    <a:pt x="63" y="80"/>
                  </a:lnTo>
                  <a:lnTo>
                    <a:pt x="81" y="82"/>
                  </a:lnTo>
                  <a:lnTo>
                    <a:pt x="98" y="85"/>
                  </a:lnTo>
                  <a:lnTo>
                    <a:pt x="118" y="86"/>
                  </a:lnTo>
                  <a:lnTo>
                    <a:pt x="140" y="86"/>
                  </a:lnTo>
                  <a:lnTo>
                    <a:pt x="140" y="86"/>
                  </a:lnTo>
                  <a:lnTo>
                    <a:pt x="140" y="80"/>
                  </a:lnTo>
                  <a:lnTo>
                    <a:pt x="140" y="80"/>
                  </a:lnTo>
                  <a:lnTo>
                    <a:pt x="141" y="80"/>
                  </a:lnTo>
                  <a:lnTo>
                    <a:pt x="146" y="63"/>
                  </a:lnTo>
                  <a:lnTo>
                    <a:pt x="146" y="63"/>
                  </a:lnTo>
                  <a:lnTo>
                    <a:pt x="144" y="58"/>
                  </a:lnTo>
                  <a:lnTo>
                    <a:pt x="141" y="53"/>
                  </a:lnTo>
                  <a:lnTo>
                    <a:pt x="141" y="53"/>
                  </a:lnTo>
                  <a:lnTo>
                    <a:pt x="140" y="47"/>
                  </a:lnTo>
                  <a:lnTo>
                    <a:pt x="140" y="40"/>
                  </a:lnTo>
                  <a:lnTo>
                    <a:pt x="139" y="26"/>
                  </a:lnTo>
                  <a:lnTo>
                    <a:pt x="139" y="26"/>
                  </a:lnTo>
                  <a:lnTo>
                    <a:pt x="111" y="26"/>
                  </a:lnTo>
                  <a:lnTo>
                    <a:pt x="91" y="24"/>
                  </a:lnTo>
                  <a:lnTo>
                    <a:pt x="69" y="22"/>
                  </a:lnTo>
                  <a:lnTo>
                    <a:pt x="69" y="22"/>
                  </a:lnTo>
                  <a:lnTo>
                    <a:pt x="48" y="18"/>
                  </a:lnTo>
                  <a:lnTo>
                    <a:pt x="29" y="12"/>
                  </a:lnTo>
                  <a:lnTo>
                    <a:pt x="14" y="7"/>
                  </a:lnTo>
                  <a:lnTo>
                    <a:pt x="1" y="0"/>
                  </a:lnTo>
                  <a:lnTo>
                    <a:pt x="1" y="0"/>
                  </a:lnTo>
                  <a:lnTo>
                    <a:pt x="0" y="4"/>
                  </a:lnTo>
                  <a:lnTo>
                    <a:pt x="0" y="11"/>
                  </a:lnTo>
                  <a:lnTo>
                    <a:pt x="0" y="25"/>
                  </a:lnTo>
                  <a:lnTo>
                    <a:pt x="0" y="25"/>
                  </a:lnTo>
                  <a:lnTo>
                    <a:pt x="0" y="40"/>
                  </a:lnTo>
                  <a:lnTo>
                    <a:pt x="1" y="46"/>
                  </a:lnTo>
                  <a:lnTo>
                    <a:pt x="2" y="52"/>
                  </a:lnTo>
                  <a:lnTo>
                    <a:pt x="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43" name="Freeform 41"/>
            <p:cNvSpPr>
              <a:spLocks/>
            </p:cNvSpPr>
            <p:nvPr/>
          </p:nvSpPr>
          <p:spPr bwMode="auto">
            <a:xfrm>
              <a:off x="3859213" y="3217863"/>
              <a:ext cx="238125" cy="153988"/>
            </a:xfrm>
            <a:custGeom>
              <a:avLst/>
              <a:gdLst>
                <a:gd name="T0" fmla="*/ 144 w 150"/>
                <a:gd name="T1" fmla="*/ 63 h 97"/>
                <a:gd name="T2" fmla="*/ 141 w 150"/>
                <a:gd name="T3" fmla="*/ 60 h 97"/>
                <a:gd name="T4" fmla="*/ 141 w 150"/>
                <a:gd name="T5" fmla="*/ 60 h 97"/>
                <a:gd name="T6" fmla="*/ 140 w 150"/>
                <a:gd name="T7" fmla="*/ 53 h 97"/>
                <a:gd name="T8" fmla="*/ 139 w 150"/>
                <a:gd name="T9" fmla="*/ 45 h 97"/>
                <a:gd name="T10" fmla="*/ 139 w 150"/>
                <a:gd name="T11" fmla="*/ 28 h 97"/>
                <a:gd name="T12" fmla="*/ 139 w 150"/>
                <a:gd name="T13" fmla="*/ 28 h 97"/>
                <a:gd name="T14" fmla="*/ 139 w 150"/>
                <a:gd name="T15" fmla="*/ 28 h 97"/>
                <a:gd name="T16" fmla="*/ 139 w 150"/>
                <a:gd name="T17" fmla="*/ 28 h 97"/>
                <a:gd name="T18" fmla="*/ 105 w 150"/>
                <a:gd name="T19" fmla="*/ 27 h 97"/>
                <a:gd name="T20" fmla="*/ 86 w 150"/>
                <a:gd name="T21" fmla="*/ 25 h 97"/>
                <a:gd name="T22" fmla="*/ 68 w 150"/>
                <a:gd name="T23" fmla="*/ 22 h 97"/>
                <a:gd name="T24" fmla="*/ 49 w 150"/>
                <a:gd name="T25" fmla="*/ 19 h 97"/>
                <a:gd name="T26" fmla="*/ 32 w 150"/>
                <a:gd name="T27" fmla="*/ 14 h 97"/>
                <a:gd name="T28" fmla="*/ 16 w 150"/>
                <a:gd name="T29" fmla="*/ 8 h 97"/>
                <a:gd name="T30" fmla="*/ 9 w 150"/>
                <a:gd name="T31" fmla="*/ 4 h 97"/>
                <a:gd name="T32" fmla="*/ 4 w 150"/>
                <a:gd name="T33" fmla="*/ 0 h 97"/>
                <a:gd name="T34" fmla="*/ 4 w 150"/>
                <a:gd name="T35" fmla="*/ 0 h 97"/>
                <a:gd name="T36" fmla="*/ 1 w 150"/>
                <a:gd name="T37" fmla="*/ 5 h 97"/>
                <a:gd name="T38" fmla="*/ 1 w 150"/>
                <a:gd name="T39" fmla="*/ 5 h 97"/>
                <a:gd name="T40" fmla="*/ 0 w 150"/>
                <a:gd name="T41" fmla="*/ 11 h 97"/>
                <a:gd name="T42" fmla="*/ 0 w 150"/>
                <a:gd name="T43" fmla="*/ 17 h 97"/>
                <a:gd name="T44" fmla="*/ 0 w 150"/>
                <a:gd name="T45" fmla="*/ 31 h 97"/>
                <a:gd name="T46" fmla="*/ 0 w 150"/>
                <a:gd name="T47" fmla="*/ 31 h 97"/>
                <a:gd name="T48" fmla="*/ 1 w 150"/>
                <a:gd name="T49" fmla="*/ 51 h 97"/>
                <a:gd name="T50" fmla="*/ 2 w 150"/>
                <a:gd name="T51" fmla="*/ 59 h 97"/>
                <a:gd name="T52" fmla="*/ 5 w 150"/>
                <a:gd name="T53" fmla="*/ 65 h 97"/>
                <a:gd name="T54" fmla="*/ 5 w 150"/>
                <a:gd name="T55" fmla="*/ 65 h 97"/>
                <a:gd name="T56" fmla="*/ 9 w 150"/>
                <a:gd name="T57" fmla="*/ 69 h 97"/>
                <a:gd name="T58" fmla="*/ 15 w 150"/>
                <a:gd name="T59" fmla="*/ 74 h 97"/>
                <a:gd name="T60" fmla="*/ 23 w 150"/>
                <a:gd name="T61" fmla="*/ 79 h 97"/>
                <a:gd name="T62" fmla="*/ 32 w 150"/>
                <a:gd name="T63" fmla="*/ 82 h 97"/>
                <a:gd name="T64" fmla="*/ 50 w 150"/>
                <a:gd name="T65" fmla="*/ 88 h 97"/>
                <a:gd name="T66" fmla="*/ 71 w 150"/>
                <a:gd name="T67" fmla="*/ 91 h 97"/>
                <a:gd name="T68" fmla="*/ 92 w 150"/>
                <a:gd name="T69" fmla="*/ 95 h 97"/>
                <a:gd name="T70" fmla="*/ 111 w 150"/>
                <a:gd name="T71" fmla="*/ 96 h 97"/>
                <a:gd name="T72" fmla="*/ 139 w 150"/>
                <a:gd name="T73" fmla="*/ 97 h 97"/>
                <a:gd name="T74" fmla="*/ 139 w 150"/>
                <a:gd name="T75" fmla="*/ 97 h 97"/>
                <a:gd name="T76" fmla="*/ 141 w 150"/>
                <a:gd name="T77" fmla="*/ 86 h 97"/>
                <a:gd name="T78" fmla="*/ 141 w 150"/>
                <a:gd name="T79" fmla="*/ 86 h 97"/>
                <a:gd name="T80" fmla="*/ 144 w 150"/>
                <a:gd name="T81" fmla="*/ 77 h 97"/>
                <a:gd name="T82" fmla="*/ 150 w 150"/>
                <a:gd name="T83" fmla="*/ 68 h 97"/>
                <a:gd name="T84" fmla="*/ 147 w 150"/>
                <a:gd name="T85" fmla="*/ 67 h 97"/>
                <a:gd name="T86" fmla="*/ 144 w 150"/>
                <a:gd name="T87"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97">
                  <a:moveTo>
                    <a:pt x="144" y="63"/>
                  </a:moveTo>
                  <a:lnTo>
                    <a:pt x="141" y="60"/>
                  </a:lnTo>
                  <a:lnTo>
                    <a:pt x="141" y="60"/>
                  </a:lnTo>
                  <a:lnTo>
                    <a:pt x="140" y="53"/>
                  </a:lnTo>
                  <a:lnTo>
                    <a:pt x="139" y="45"/>
                  </a:lnTo>
                  <a:lnTo>
                    <a:pt x="139" y="28"/>
                  </a:lnTo>
                  <a:lnTo>
                    <a:pt x="139" y="28"/>
                  </a:lnTo>
                  <a:lnTo>
                    <a:pt x="139" y="28"/>
                  </a:lnTo>
                  <a:lnTo>
                    <a:pt x="139" y="28"/>
                  </a:lnTo>
                  <a:lnTo>
                    <a:pt x="105" y="27"/>
                  </a:lnTo>
                  <a:lnTo>
                    <a:pt x="86" y="25"/>
                  </a:lnTo>
                  <a:lnTo>
                    <a:pt x="68" y="22"/>
                  </a:lnTo>
                  <a:lnTo>
                    <a:pt x="49" y="19"/>
                  </a:lnTo>
                  <a:lnTo>
                    <a:pt x="32" y="14"/>
                  </a:lnTo>
                  <a:lnTo>
                    <a:pt x="16" y="8"/>
                  </a:lnTo>
                  <a:lnTo>
                    <a:pt x="9" y="4"/>
                  </a:lnTo>
                  <a:lnTo>
                    <a:pt x="4" y="0"/>
                  </a:lnTo>
                  <a:lnTo>
                    <a:pt x="4" y="0"/>
                  </a:lnTo>
                  <a:lnTo>
                    <a:pt x="1" y="5"/>
                  </a:lnTo>
                  <a:lnTo>
                    <a:pt x="1" y="5"/>
                  </a:lnTo>
                  <a:lnTo>
                    <a:pt x="0" y="11"/>
                  </a:lnTo>
                  <a:lnTo>
                    <a:pt x="0" y="17"/>
                  </a:lnTo>
                  <a:lnTo>
                    <a:pt x="0" y="31"/>
                  </a:lnTo>
                  <a:lnTo>
                    <a:pt x="0" y="31"/>
                  </a:lnTo>
                  <a:lnTo>
                    <a:pt x="1" y="51"/>
                  </a:lnTo>
                  <a:lnTo>
                    <a:pt x="2" y="59"/>
                  </a:lnTo>
                  <a:lnTo>
                    <a:pt x="5" y="65"/>
                  </a:lnTo>
                  <a:lnTo>
                    <a:pt x="5" y="65"/>
                  </a:lnTo>
                  <a:lnTo>
                    <a:pt x="9" y="69"/>
                  </a:lnTo>
                  <a:lnTo>
                    <a:pt x="15" y="74"/>
                  </a:lnTo>
                  <a:lnTo>
                    <a:pt x="23" y="79"/>
                  </a:lnTo>
                  <a:lnTo>
                    <a:pt x="32" y="82"/>
                  </a:lnTo>
                  <a:lnTo>
                    <a:pt x="50" y="88"/>
                  </a:lnTo>
                  <a:lnTo>
                    <a:pt x="71" y="91"/>
                  </a:lnTo>
                  <a:lnTo>
                    <a:pt x="92" y="95"/>
                  </a:lnTo>
                  <a:lnTo>
                    <a:pt x="111" y="96"/>
                  </a:lnTo>
                  <a:lnTo>
                    <a:pt x="139" y="97"/>
                  </a:lnTo>
                  <a:lnTo>
                    <a:pt x="139" y="97"/>
                  </a:lnTo>
                  <a:lnTo>
                    <a:pt x="141" y="86"/>
                  </a:lnTo>
                  <a:lnTo>
                    <a:pt x="141" y="86"/>
                  </a:lnTo>
                  <a:lnTo>
                    <a:pt x="144" y="77"/>
                  </a:lnTo>
                  <a:lnTo>
                    <a:pt x="150" y="68"/>
                  </a:lnTo>
                  <a:lnTo>
                    <a:pt x="147" y="67"/>
                  </a:lnTo>
                  <a:lnTo>
                    <a:pt x="14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49" name="Freeform 42"/>
            <p:cNvSpPr>
              <a:spLocks noEditPoints="1"/>
            </p:cNvSpPr>
            <p:nvPr/>
          </p:nvSpPr>
          <p:spPr bwMode="auto">
            <a:xfrm>
              <a:off x="3859213" y="2884488"/>
              <a:ext cx="447675" cy="211138"/>
            </a:xfrm>
            <a:custGeom>
              <a:avLst/>
              <a:gdLst>
                <a:gd name="T0" fmla="*/ 270 w 282"/>
                <a:gd name="T1" fmla="*/ 71 h 133"/>
                <a:gd name="T2" fmla="*/ 282 w 282"/>
                <a:gd name="T3" fmla="*/ 70 h 133"/>
                <a:gd name="T4" fmla="*/ 282 w 282"/>
                <a:gd name="T5" fmla="*/ 67 h 133"/>
                <a:gd name="T6" fmla="*/ 279 w 282"/>
                <a:gd name="T7" fmla="*/ 41 h 133"/>
                <a:gd name="T8" fmla="*/ 278 w 282"/>
                <a:gd name="T9" fmla="*/ 36 h 133"/>
                <a:gd name="T10" fmla="*/ 276 w 282"/>
                <a:gd name="T11" fmla="*/ 33 h 133"/>
                <a:gd name="T12" fmla="*/ 265 w 282"/>
                <a:gd name="T13" fmla="*/ 22 h 133"/>
                <a:gd name="T14" fmla="*/ 257 w 282"/>
                <a:gd name="T15" fmla="*/ 18 h 133"/>
                <a:gd name="T16" fmla="*/ 237 w 282"/>
                <a:gd name="T17" fmla="*/ 11 h 133"/>
                <a:gd name="T18" fmla="*/ 202 w 282"/>
                <a:gd name="T19" fmla="*/ 5 h 133"/>
                <a:gd name="T20" fmla="*/ 180 w 282"/>
                <a:gd name="T21" fmla="*/ 2 h 133"/>
                <a:gd name="T22" fmla="*/ 140 w 282"/>
                <a:gd name="T23" fmla="*/ 0 h 133"/>
                <a:gd name="T24" fmla="*/ 113 w 282"/>
                <a:gd name="T25" fmla="*/ 1 h 133"/>
                <a:gd name="T26" fmla="*/ 72 w 282"/>
                <a:gd name="T27" fmla="*/ 5 h 133"/>
                <a:gd name="T28" fmla="*/ 41 w 282"/>
                <a:gd name="T29" fmla="*/ 12 h 133"/>
                <a:gd name="T30" fmla="*/ 22 w 282"/>
                <a:gd name="T31" fmla="*/ 19 h 133"/>
                <a:gd name="T32" fmla="*/ 9 w 282"/>
                <a:gd name="T33" fmla="*/ 28 h 133"/>
                <a:gd name="T34" fmla="*/ 5 w 282"/>
                <a:gd name="T35" fmla="*/ 34 h 133"/>
                <a:gd name="T36" fmla="*/ 0 w 282"/>
                <a:gd name="T37" fmla="*/ 48 h 133"/>
                <a:gd name="T38" fmla="*/ 0 w 282"/>
                <a:gd name="T39" fmla="*/ 67 h 133"/>
                <a:gd name="T40" fmla="*/ 1 w 282"/>
                <a:gd name="T41" fmla="*/ 89 h 133"/>
                <a:gd name="T42" fmla="*/ 2 w 282"/>
                <a:gd name="T43" fmla="*/ 95 h 133"/>
                <a:gd name="T44" fmla="*/ 5 w 282"/>
                <a:gd name="T45" fmla="*/ 101 h 133"/>
                <a:gd name="T46" fmla="*/ 15 w 282"/>
                <a:gd name="T47" fmla="*/ 111 h 133"/>
                <a:gd name="T48" fmla="*/ 32 w 282"/>
                <a:gd name="T49" fmla="*/ 118 h 133"/>
                <a:gd name="T50" fmla="*/ 71 w 282"/>
                <a:gd name="T51" fmla="*/ 129 h 133"/>
                <a:gd name="T52" fmla="*/ 112 w 282"/>
                <a:gd name="T53" fmla="*/ 132 h 133"/>
                <a:gd name="T54" fmla="*/ 139 w 282"/>
                <a:gd name="T55" fmla="*/ 133 h 133"/>
                <a:gd name="T56" fmla="*/ 141 w 282"/>
                <a:gd name="T57" fmla="*/ 123 h 133"/>
                <a:gd name="T58" fmla="*/ 146 w 282"/>
                <a:gd name="T59" fmla="*/ 110 h 133"/>
                <a:gd name="T60" fmla="*/ 152 w 282"/>
                <a:gd name="T61" fmla="*/ 103 h 133"/>
                <a:gd name="T62" fmla="*/ 160 w 282"/>
                <a:gd name="T63" fmla="*/ 96 h 133"/>
                <a:gd name="T64" fmla="*/ 182 w 282"/>
                <a:gd name="T65" fmla="*/ 85 h 133"/>
                <a:gd name="T66" fmla="*/ 210 w 282"/>
                <a:gd name="T67" fmla="*/ 77 h 133"/>
                <a:gd name="T68" fmla="*/ 241 w 282"/>
                <a:gd name="T69" fmla="*/ 74 h 133"/>
                <a:gd name="T70" fmla="*/ 270 w 282"/>
                <a:gd name="T71" fmla="*/ 71 h 133"/>
                <a:gd name="T72" fmla="*/ 140 w 282"/>
                <a:gd name="T73" fmla="*/ 29 h 133"/>
                <a:gd name="T74" fmla="*/ 75 w 282"/>
                <a:gd name="T75" fmla="*/ 34 h 133"/>
                <a:gd name="T76" fmla="*/ 50 w 282"/>
                <a:gd name="T77" fmla="*/ 39 h 133"/>
                <a:gd name="T78" fmla="*/ 34 w 282"/>
                <a:gd name="T79" fmla="*/ 46 h 133"/>
                <a:gd name="T80" fmla="*/ 33 w 282"/>
                <a:gd name="T81" fmla="*/ 43 h 133"/>
                <a:gd name="T82" fmla="*/ 32 w 282"/>
                <a:gd name="T83" fmla="*/ 40 h 133"/>
                <a:gd name="T84" fmla="*/ 34 w 282"/>
                <a:gd name="T85" fmla="*/ 35 h 133"/>
                <a:gd name="T86" fmla="*/ 50 w 282"/>
                <a:gd name="T87" fmla="*/ 27 h 133"/>
                <a:gd name="T88" fmla="*/ 79 w 282"/>
                <a:gd name="T89" fmla="*/ 20 h 133"/>
                <a:gd name="T90" fmla="*/ 118 w 282"/>
                <a:gd name="T91" fmla="*/ 16 h 133"/>
                <a:gd name="T92" fmla="*/ 140 w 282"/>
                <a:gd name="T93" fmla="*/ 16 h 133"/>
                <a:gd name="T94" fmla="*/ 166 w 282"/>
                <a:gd name="T95" fmla="*/ 16 h 133"/>
                <a:gd name="T96" fmla="*/ 172 w 282"/>
                <a:gd name="T97" fmla="*/ 18 h 133"/>
                <a:gd name="T98" fmla="*/ 215 w 282"/>
                <a:gd name="T99" fmla="*/ 22 h 133"/>
                <a:gd name="T100" fmla="*/ 235 w 282"/>
                <a:gd name="T101" fmla="*/ 28 h 133"/>
                <a:gd name="T102" fmla="*/ 248 w 282"/>
                <a:gd name="T103" fmla="*/ 35 h 133"/>
                <a:gd name="T104" fmla="*/ 250 w 282"/>
                <a:gd name="T105" fmla="*/ 39 h 133"/>
                <a:gd name="T106" fmla="*/ 250 w 282"/>
                <a:gd name="T107" fmla="*/ 40 h 133"/>
                <a:gd name="T108" fmla="*/ 248 w 282"/>
                <a:gd name="T109" fmla="*/ 46 h 133"/>
                <a:gd name="T110" fmla="*/ 242 w 282"/>
                <a:gd name="T111" fmla="*/ 42 h 133"/>
                <a:gd name="T112" fmla="*/ 215 w 282"/>
                <a:gd name="T113" fmla="*/ 35 h 133"/>
                <a:gd name="T114" fmla="*/ 164 w 282"/>
                <a:gd name="T115" fmla="*/ 30 h 133"/>
                <a:gd name="T116" fmla="*/ 140 w 282"/>
                <a:gd name="T117"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2" h="133">
                  <a:moveTo>
                    <a:pt x="270" y="71"/>
                  </a:moveTo>
                  <a:lnTo>
                    <a:pt x="270" y="71"/>
                  </a:lnTo>
                  <a:lnTo>
                    <a:pt x="282" y="70"/>
                  </a:lnTo>
                  <a:lnTo>
                    <a:pt x="282" y="70"/>
                  </a:lnTo>
                  <a:lnTo>
                    <a:pt x="282" y="67"/>
                  </a:lnTo>
                  <a:lnTo>
                    <a:pt x="282" y="67"/>
                  </a:lnTo>
                  <a:lnTo>
                    <a:pt x="282" y="53"/>
                  </a:lnTo>
                  <a:lnTo>
                    <a:pt x="279" y="41"/>
                  </a:lnTo>
                  <a:lnTo>
                    <a:pt x="279" y="41"/>
                  </a:lnTo>
                  <a:lnTo>
                    <a:pt x="278" y="36"/>
                  </a:lnTo>
                  <a:lnTo>
                    <a:pt x="276" y="33"/>
                  </a:lnTo>
                  <a:lnTo>
                    <a:pt x="276" y="33"/>
                  </a:lnTo>
                  <a:lnTo>
                    <a:pt x="271" y="27"/>
                  </a:lnTo>
                  <a:lnTo>
                    <a:pt x="265" y="22"/>
                  </a:lnTo>
                  <a:lnTo>
                    <a:pt x="265" y="22"/>
                  </a:lnTo>
                  <a:lnTo>
                    <a:pt x="257" y="18"/>
                  </a:lnTo>
                  <a:lnTo>
                    <a:pt x="248" y="14"/>
                  </a:lnTo>
                  <a:lnTo>
                    <a:pt x="237" y="11"/>
                  </a:lnTo>
                  <a:lnTo>
                    <a:pt x="225" y="8"/>
                  </a:lnTo>
                  <a:lnTo>
                    <a:pt x="202" y="5"/>
                  </a:lnTo>
                  <a:lnTo>
                    <a:pt x="180" y="2"/>
                  </a:lnTo>
                  <a:lnTo>
                    <a:pt x="180" y="2"/>
                  </a:lnTo>
                  <a:lnTo>
                    <a:pt x="157" y="0"/>
                  </a:lnTo>
                  <a:lnTo>
                    <a:pt x="140" y="0"/>
                  </a:lnTo>
                  <a:lnTo>
                    <a:pt x="140" y="0"/>
                  </a:lnTo>
                  <a:lnTo>
                    <a:pt x="113" y="1"/>
                  </a:lnTo>
                  <a:lnTo>
                    <a:pt x="93" y="2"/>
                  </a:lnTo>
                  <a:lnTo>
                    <a:pt x="72" y="5"/>
                  </a:lnTo>
                  <a:lnTo>
                    <a:pt x="50" y="9"/>
                  </a:lnTo>
                  <a:lnTo>
                    <a:pt x="41" y="12"/>
                  </a:lnTo>
                  <a:lnTo>
                    <a:pt x="32" y="15"/>
                  </a:lnTo>
                  <a:lnTo>
                    <a:pt x="22" y="19"/>
                  </a:lnTo>
                  <a:lnTo>
                    <a:pt x="15" y="23"/>
                  </a:lnTo>
                  <a:lnTo>
                    <a:pt x="9" y="28"/>
                  </a:lnTo>
                  <a:lnTo>
                    <a:pt x="5" y="34"/>
                  </a:lnTo>
                  <a:lnTo>
                    <a:pt x="5" y="34"/>
                  </a:lnTo>
                  <a:lnTo>
                    <a:pt x="2" y="40"/>
                  </a:lnTo>
                  <a:lnTo>
                    <a:pt x="0" y="48"/>
                  </a:lnTo>
                  <a:lnTo>
                    <a:pt x="0" y="67"/>
                  </a:lnTo>
                  <a:lnTo>
                    <a:pt x="0" y="67"/>
                  </a:lnTo>
                  <a:lnTo>
                    <a:pt x="0" y="82"/>
                  </a:lnTo>
                  <a:lnTo>
                    <a:pt x="1" y="89"/>
                  </a:lnTo>
                  <a:lnTo>
                    <a:pt x="2" y="95"/>
                  </a:lnTo>
                  <a:lnTo>
                    <a:pt x="2" y="95"/>
                  </a:lnTo>
                  <a:lnTo>
                    <a:pt x="5" y="101"/>
                  </a:lnTo>
                  <a:lnTo>
                    <a:pt x="5" y="101"/>
                  </a:lnTo>
                  <a:lnTo>
                    <a:pt x="9" y="106"/>
                  </a:lnTo>
                  <a:lnTo>
                    <a:pt x="15" y="111"/>
                  </a:lnTo>
                  <a:lnTo>
                    <a:pt x="23" y="115"/>
                  </a:lnTo>
                  <a:lnTo>
                    <a:pt x="32" y="118"/>
                  </a:lnTo>
                  <a:lnTo>
                    <a:pt x="50" y="124"/>
                  </a:lnTo>
                  <a:lnTo>
                    <a:pt x="71" y="129"/>
                  </a:lnTo>
                  <a:lnTo>
                    <a:pt x="92" y="131"/>
                  </a:lnTo>
                  <a:lnTo>
                    <a:pt x="112" y="132"/>
                  </a:lnTo>
                  <a:lnTo>
                    <a:pt x="139" y="133"/>
                  </a:lnTo>
                  <a:lnTo>
                    <a:pt x="139" y="133"/>
                  </a:lnTo>
                  <a:lnTo>
                    <a:pt x="141" y="123"/>
                  </a:lnTo>
                  <a:lnTo>
                    <a:pt x="141" y="123"/>
                  </a:lnTo>
                  <a:lnTo>
                    <a:pt x="143" y="116"/>
                  </a:lnTo>
                  <a:lnTo>
                    <a:pt x="146" y="110"/>
                  </a:lnTo>
                  <a:lnTo>
                    <a:pt x="146" y="110"/>
                  </a:lnTo>
                  <a:lnTo>
                    <a:pt x="152" y="103"/>
                  </a:lnTo>
                  <a:lnTo>
                    <a:pt x="160" y="96"/>
                  </a:lnTo>
                  <a:lnTo>
                    <a:pt x="160" y="96"/>
                  </a:lnTo>
                  <a:lnTo>
                    <a:pt x="171" y="90"/>
                  </a:lnTo>
                  <a:lnTo>
                    <a:pt x="182" y="85"/>
                  </a:lnTo>
                  <a:lnTo>
                    <a:pt x="196" y="81"/>
                  </a:lnTo>
                  <a:lnTo>
                    <a:pt x="210" y="77"/>
                  </a:lnTo>
                  <a:lnTo>
                    <a:pt x="225" y="75"/>
                  </a:lnTo>
                  <a:lnTo>
                    <a:pt x="241" y="74"/>
                  </a:lnTo>
                  <a:lnTo>
                    <a:pt x="270" y="71"/>
                  </a:lnTo>
                  <a:lnTo>
                    <a:pt x="270" y="71"/>
                  </a:lnTo>
                  <a:close/>
                  <a:moveTo>
                    <a:pt x="140" y="29"/>
                  </a:moveTo>
                  <a:lnTo>
                    <a:pt x="140" y="29"/>
                  </a:lnTo>
                  <a:lnTo>
                    <a:pt x="105" y="30"/>
                  </a:lnTo>
                  <a:lnTo>
                    <a:pt x="75" y="34"/>
                  </a:lnTo>
                  <a:lnTo>
                    <a:pt x="62" y="36"/>
                  </a:lnTo>
                  <a:lnTo>
                    <a:pt x="50" y="39"/>
                  </a:lnTo>
                  <a:lnTo>
                    <a:pt x="41" y="42"/>
                  </a:lnTo>
                  <a:lnTo>
                    <a:pt x="34" y="46"/>
                  </a:lnTo>
                  <a:lnTo>
                    <a:pt x="34" y="46"/>
                  </a:lnTo>
                  <a:lnTo>
                    <a:pt x="33" y="43"/>
                  </a:lnTo>
                  <a:lnTo>
                    <a:pt x="32" y="40"/>
                  </a:lnTo>
                  <a:lnTo>
                    <a:pt x="32" y="40"/>
                  </a:lnTo>
                  <a:lnTo>
                    <a:pt x="32" y="37"/>
                  </a:lnTo>
                  <a:lnTo>
                    <a:pt x="34" y="35"/>
                  </a:lnTo>
                  <a:lnTo>
                    <a:pt x="40" y="30"/>
                  </a:lnTo>
                  <a:lnTo>
                    <a:pt x="50" y="27"/>
                  </a:lnTo>
                  <a:lnTo>
                    <a:pt x="63" y="23"/>
                  </a:lnTo>
                  <a:lnTo>
                    <a:pt x="79" y="20"/>
                  </a:lnTo>
                  <a:lnTo>
                    <a:pt x="98" y="18"/>
                  </a:lnTo>
                  <a:lnTo>
                    <a:pt x="118" y="16"/>
                  </a:lnTo>
                  <a:lnTo>
                    <a:pt x="140" y="16"/>
                  </a:lnTo>
                  <a:lnTo>
                    <a:pt x="140" y="16"/>
                  </a:lnTo>
                  <a:lnTo>
                    <a:pt x="166" y="16"/>
                  </a:lnTo>
                  <a:lnTo>
                    <a:pt x="166" y="16"/>
                  </a:lnTo>
                  <a:lnTo>
                    <a:pt x="172" y="18"/>
                  </a:lnTo>
                  <a:lnTo>
                    <a:pt x="172" y="18"/>
                  </a:lnTo>
                  <a:lnTo>
                    <a:pt x="202" y="20"/>
                  </a:lnTo>
                  <a:lnTo>
                    <a:pt x="215" y="22"/>
                  </a:lnTo>
                  <a:lnTo>
                    <a:pt x="225" y="26"/>
                  </a:lnTo>
                  <a:lnTo>
                    <a:pt x="235" y="28"/>
                  </a:lnTo>
                  <a:lnTo>
                    <a:pt x="243" y="32"/>
                  </a:lnTo>
                  <a:lnTo>
                    <a:pt x="248" y="35"/>
                  </a:lnTo>
                  <a:lnTo>
                    <a:pt x="250" y="39"/>
                  </a:lnTo>
                  <a:lnTo>
                    <a:pt x="250" y="39"/>
                  </a:lnTo>
                  <a:lnTo>
                    <a:pt x="250" y="40"/>
                  </a:lnTo>
                  <a:lnTo>
                    <a:pt x="250" y="40"/>
                  </a:lnTo>
                  <a:lnTo>
                    <a:pt x="249" y="43"/>
                  </a:lnTo>
                  <a:lnTo>
                    <a:pt x="248" y="46"/>
                  </a:lnTo>
                  <a:lnTo>
                    <a:pt x="248" y="46"/>
                  </a:lnTo>
                  <a:lnTo>
                    <a:pt x="242" y="42"/>
                  </a:lnTo>
                  <a:lnTo>
                    <a:pt x="234" y="40"/>
                  </a:lnTo>
                  <a:lnTo>
                    <a:pt x="215" y="35"/>
                  </a:lnTo>
                  <a:lnTo>
                    <a:pt x="192" y="33"/>
                  </a:lnTo>
                  <a:lnTo>
                    <a:pt x="164" y="30"/>
                  </a:lnTo>
                  <a:lnTo>
                    <a:pt x="164" y="30"/>
                  </a:lnTo>
                  <a:lnTo>
                    <a:pt x="140" y="29"/>
                  </a:lnTo>
                  <a:lnTo>
                    <a:pt x="14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50" name="Freeform 43"/>
            <p:cNvSpPr>
              <a:spLocks/>
            </p:cNvSpPr>
            <p:nvPr/>
          </p:nvSpPr>
          <p:spPr bwMode="auto">
            <a:xfrm>
              <a:off x="4560888" y="3089275"/>
              <a:ext cx="242887" cy="136525"/>
            </a:xfrm>
            <a:custGeom>
              <a:avLst/>
              <a:gdLst>
                <a:gd name="T0" fmla="*/ 82 w 153"/>
                <a:gd name="T1" fmla="*/ 22 h 86"/>
                <a:gd name="T2" fmla="*/ 82 w 153"/>
                <a:gd name="T3" fmla="*/ 22 h 86"/>
                <a:gd name="T4" fmla="*/ 60 w 153"/>
                <a:gd name="T5" fmla="*/ 24 h 86"/>
                <a:gd name="T6" fmla="*/ 40 w 153"/>
                <a:gd name="T7" fmla="*/ 26 h 86"/>
                <a:gd name="T8" fmla="*/ 12 w 153"/>
                <a:gd name="T9" fmla="*/ 26 h 86"/>
                <a:gd name="T10" fmla="*/ 12 w 153"/>
                <a:gd name="T11" fmla="*/ 26 h 86"/>
                <a:gd name="T12" fmla="*/ 7 w 153"/>
                <a:gd name="T13" fmla="*/ 26 h 86"/>
                <a:gd name="T14" fmla="*/ 7 w 153"/>
                <a:gd name="T15" fmla="*/ 26 h 86"/>
                <a:gd name="T16" fmla="*/ 5 w 153"/>
                <a:gd name="T17" fmla="*/ 42 h 86"/>
                <a:gd name="T18" fmla="*/ 3 w 153"/>
                <a:gd name="T19" fmla="*/ 53 h 86"/>
                <a:gd name="T20" fmla="*/ 3 w 153"/>
                <a:gd name="T21" fmla="*/ 53 h 86"/>
                <a:gd name="T22" fmla="*/ 0 w 153"/>
                <a:gd name="T23" fmla="*/ 63 h 86"/>
                <a:gd name="T24" fmla="*/ 4 w 153"/>
                <a:gd name="T25" fmla="*/ 80 h 86"/>
                <a:gd name="T26" fmla="*/ 4 w 153"/>
                <a:gd name="T27" fmla="*/ 80 h 86"/>
                <a:gd name="T28" fmla="*/ 5 w 153"/>
                <a:gd name="T29" fmla="*/ 86 h 86"/>
                <a:gd name="T30" fmla="*/ 5 w 153"/>
                <a:gd name="T31" fmla="*/ 86 h 86"/>
                <a:gd name="T32" fmla="*/ 12 w 153"/>
                <a:gd name="T33" fmla="*/ 86 h 86"/>
                <a:gd name="T34" fmla="*/ 12 w 153"/>
                <a:gd name="T35" fmla="*/ 86 h 86"/>
                <a:gd name="T36" fmla="*/ 33 w 153"/>
                <a:gd name="T37" fmla="*/ 86 h 86"/>
                <a:gd name="T38" fmla="*/ 53 w 153"/>
                <a:gd name="T39" fmla="*/ 85 h 86"/>
                <a:gd name="T40" fmla="*/ 72 w 153"/>
                <a:gd name="T41" fmla="*/ 82 h 86"/>
                <a:gd name="T42" fmla="*/ 88 w 153"/>
                <a:gd name="T43" fmla="*/ 80 h 86"/>
                <a:gd name="T44" fmla="*/ 104 w 153"/>
                <a:gd name="T45" fmla="*/ 77 h 86"/>
                <a:gd name="T46" fmla="*/ 116 w 153"/>
                <a:gd name="T47" fmla="*/ 73 h 86"/>
                <a:gd name="T48" fmla="*/ 128 w 153"/>
                <a:gd name="T49" fmla="*/ 68 h 86"/>
                <a:gd name="T50" fmla="*/ 136 w 153"/>
                <a:gd name="T51" fmla="*/ 63 h 86"/>
                <a:gd name="T52" fmla="*/ 150 w 153"/>
                <a:gd name="T53" fmla="*/ 52 h 86"/>
                <a:gd name="T54" fmla="*/ 150 w 153"/>
                <a:gd name="T55" fmla="*/ 52 h 86"/>
                <a:gd name="T56" fmla="*/ 151 w 153"/>
                <a:gd name="T57" fmla="*/ 46 h 86"/>
                <a:gd name="T58" fmla="*/ 153 w 153"/>
                <a:gd name="T59" fmla="*/ 40 h 86"/>
                <a:gd name="T60" fmla="*/ 153 w 153"/>
                <a:gd name="T61" fmla="*/ 25 h 86"/>
                <a:gd name="T62" fmla="*/ 153 w 153"/>
                <a:gd name="T63" fmla="*/ 25 h 86"/>
                <a:gd name="T64" fmla="*/ 153 w 153"/>
                <a:gd name="T65" fmla="*/ 11 h 86"/>
                <a:gd name="T66" fmla="*/ 153 w 153"/>
                <a:gd name="T67" fmla="*/ 4 h 86"/>
                <a:gd name="T68" fmla="*/ 151 w 153"/>
                <a:gd name="T69" fmla="*/ 0 h 86"/>
                <a:gd name="T70" fmla="*/ 151 w 153"/>
                <a:gd name="T71" fmla="*/ 0 h 86"/>
                <a:gd name="T72" fmla="*/ 139 w 153"/>
                <a:gd name="T73" fmla="*/ 7 h 86"/>
                <a:gd name="T74" fmla="*/ 123 w 153"/>
                <a:gd name="T75" fmla="*/ 12 h 86"/>
                <a:gd name="T76" fmla="*/ 105 w 153"/>
                <a:gd name="T77" fmla="*/ 18 h 86"/>
                <a:gd name="T78" fmla="*/ 82 w 153"/>
                <a:gd name="T79" fmla="*/ 22 h 86"/>
                <a:gd name="T80" fmla="*/ 82 w 153"/>
                <a:gd name="T81"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3" h="86">
                  <a:moveTo>
                    <a:pt x="82" y="22"/>
                  </a:moveTo>
                  <a:lnTo>
                    <a:pt x="82" y="22"/>
                  </a:lnTo>
                  <a:lnTo>
                    <a:pt x="60" y="24"/>
                  </a:lnTo>
                  <a:lnTo>
                    <a:pt x="40" y="26"/>
                  </a:lnTo>
                  <a:lnTo>
                    <a:pt x="12" y="26"/>
                  </a:lnTo>
                  <a:lnTo>
                    <a:pt x="12" y="26"/>
                  </a:lnTo>
                  <a:lnTo>
                    <a:pt x="7" y="26"/>
                  </a:lnTo>
                  <a:lnTo>
                    <a:pt x="7" y="26"/>
                  </a:lnTo>
                  <a:lnTo>
                    <a:pt x="5" y="42"/>
                  </a:lnTo>
                  <a:lnTo>
                    <a:pt x="3" y="53"/>
                  </a:lnTo>
                  <a:lnTo>
                    <a:pt x="3" y="53"/>
                  </a:lnTo>
                  <a:lnTo>
                    <a:pt x="0" y="63"/>
                  </a:lnTo>
                  <a:lnTo>
                    <a:pt x="4" y="80"/>
                  </a:lnTo>
                  <a:lnTo>
                    <a:pt x="4" y="80"/>
                  </a:lnTo>
                  <a:lnTo>
                    <a:pt x="5" y="86"/>
                  </a:lnTo>
                  <a:lnTo>
                    <a:pt x="5" y="86"/>
                  </a:lnTo>
                  <a:lnTo>
                    <a:pt x="12" y="86"/>
                  </a:lnTo>
                  <a:lnTo>
                    <a:pt x="12" y="86"/>
                  </a:lnTo>
                  <a:lnTo>
                    <a:pt x="33" y="86"/>
                  </a:lnTo>
                  <a:lnTo>
                    <a:pt x="53" y="85"/>
                  </a:lnTo>
                  <a:lnTo>
                    <a:pt x="72" y="82"/>
                  </a:lnTo>
                  <a:lnTo>
                    <a:pt x="88" y="80"/>
                  </a:lnTo>
                  <a:lnTo>
                    <a:pt x="104" y="77"/>
                  </a:lnTo>
                  <a:lnTo>
                    <a:pt x="116" y="73"/>
                  </a:lnTo>
                  <a:lnTo>
                    <a:pt x="128" y="68"/>
                  </a:lnTo>
                  <a:lnTo>
                    <a:pt x="136" y="63"/>
                  </a:lnTo>
                  <a:lnTo>
                    <a:pt x="150" y="52"/>
                  </a:lnTo>
                  <a:lnTo>
                    <a:pt x="150" y="52"/>
                  </a:lnTo>
                  <a:lnTo>
                    <a:pt x="151" y="46"/>
                  </a:lnTo>
                  <a:lnTo>
                    <a:pt x="153" y="40"/>
                  </a:lnTo>
                  <a:lnTo>
                    <a:pt x="153" y="25"/>
                  </a:lnTo>
                  <a:lnTo>
                    <a:pt x="153" y="25"/>
                  </a:lnTo>
                  <a:lnTo>
                    <a:pt x="153" y="11"/>
                  </a:lnTo>
                  <a:lnTo>
                    <a:pt x="153" y="4"/>
                  </a:lnTo>
                  <a:lnTo>
                    <a:pt x="151" y="0"/>
                  </a:lnTo>
                  <a:lnTo>
                    <a:pt x="151" y="0"/>
                  </a:lnTo>
                  <a:lnTo>
                    <a:pt x="139" y="7"/>
                  </a:lnTo>
                  <a:lnTo>
                    <a:pt x="123" y="12"/>
                  </a:lnTo>
                  <a:lnTo>
                    <a:pt x="105" y="18"/>
                  </a:lnTo>
                  <a:lnTo>
                    <a:pt x="82" y="22"/>
                  </a:lnTo>
                  <a:lnTo>
                    <a:pt x="8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51" name="Freeform 44"/>
            <p:cNvSpPr>
              <a:spLocks/>
            </p:cNvSpPr>
            <p:nvPr/>
          </p:nvSpPr>
          <p:spPr bwMode="auto">
            <a:xfrm>
              <a:off x="4554538" y="3217863"/>
              <a:ext cx="249237" cy="153988"/>
            </a:xfrm>
            <a:custGeom>
              <a:avLst/>
              <a:gdLst>
                <a:gd name="T0" fmla="*/ 155 w 157"/>
                <a:gd name="T1" fmla="*/ 5 h 97"/>
                <a:gd name="T2" fmla="*/ 155 w 157"/>
                <a:gd name="T3" fmla="*/ 5 h 97"/>
                <a:gd name="T4" fmla="*/ 153 w 157"/>
                <a:gd name="T5" fmla="*/ 0 h 97"/>
                <a:gd name="T6" fmla="*/ 153 w 157"/>
                <a:gd name="T7" fmla="*/ 0 h 97"/>
                <a:gd name="T8" fmla="*/ 147 w 157"/>
                <a:gd name="T9" fmla="*/ 4 h 97"/>
                <a:gd name="T10" fmla="*/ 140 w 157"/>
                <a:gd name="T11" fmla="*/ 8 h 97"/>
                <a:gd name="T12" fmla="*/ 124 w 157"/>
                <a:gd name="T13" fmla="*/ 14 h 97"/>
                <a:gd name="T14" fmla="*/ 106 w 157"/>
                <a:gd name="T15" fmla="*/ 19 h 97"/>
                <a:gd name="T16" fmla="*/ 88 w 157"/>
                <a:gd name="T17" fmla="*/ 22 h 97"/>
                <a:gd name="T18" fmla="*/ 69 w 157"/>
                <a:gd name="T19" fmla="*/ 25 h 97"/>
                <a:gd name="T20" fmla="*/ 50 w 157"/>
                <a:gd name="T21" fmla="*/ 27 h 97"/>
                <a:gd name="T22" fmla="*/ 16 w 157"/>
                <a:gd name="T23" fmla="*/ 28 h 97"/>
                <a:gd name="T24" fmla="*/ 16 w 157"/>
                <a:gd name="T25" fmla="*/ 28 h 97"/>
                <a:gd name="T26" fmla="*/ 11 w 157"/>
                <a:gd name="T27" fmla="*/ 28 h 97"/>
                <a:gd name="T28" fmla="*/ 11 w 157"/>
                <a:gd name="T29" fmla="*/ 28 h 97"/>
                <a:gd name="T30" fmla="*/ 11 w 157"/>
                <a:gd name="T31" fmla="*/ 28 h 97"/>
                <a:gd name="T32" fmla="*/ 11 w 157"/>
                <a:gd name="T33" fmla="*/ 28 h 97"/>
                <a:gd name="T34" fmla="*/ 9 w 157"/>
                <a:gd name="T35" fmla="*/ 45 h 97"/>
                <a:gd name="T36" fmla="*/ 9 w 157"/>
                <a:gd name="T37" fmla="*/ 53 h 97"/>
                <a:gd name="T38" fmla="*/ 7 w 157"/>
                <a:gd name="T39" fmla="*/ 60 h 97"/>
                <a:gd name="T40" fmla="*/ 6 w 157"/>
                <a:gd name="T41" fmla="*/ 63 h 97"/>
                <a:gd name="T42" fmla="*/ 2 w 157"/>
                <a:gd name="T43" fmla="*/ 67 h 97"/>
                <a:gd name="T44" fmla="*/ 0 w 157"/>
                <a:gd name="T45" fmla="*/ 68 h 97"/>
                <a:gd name="T46" fmla="*/ 5 w 157"/>
                <a:gd name="T47" fmla="*/ 77 h 97"/>
                <a:gd name="T48" fmla="*/ 5 w 157"/>
                <a:gd name="T49" fmla="*/ 77 h 97"/>
                <a:gd name="T50" fmla="*/ 8 w 157"/>
                <a:gd name="T51" fmla="*/ 86 h 97"/>
                <a:gd name="T52" fmla="*/ 8 w 157"/>
                <a:gd name="T53" fmla="*/ 86 h 97"/>
                <a:gd name="T54" fmla="*/ 11 w 157"/>
                <a:gd name="T55" fmla="*/ 97 h 97"/>
                <a:gd name="T56" fmla="*/ 11 w 157"/>
                <a:gd name="T57" fmla="*/ 97 h 97"/>
                <a:gd name="T58" fmla="*/ 16 w 157"/>
                <a:gd name="T59" fmla="*/ 97 h 97"/>
                <a:gd name="T60" fmla="*/ 16 w 157"/>
                <a:gd name="T61" fmla="*/ 97 h 97"/>
                <a:gd name="T62" fmla="*/ 43 w 157"/>
                <a:gd name="T63" fmla="*/ 96 h 97"/>
                <a:gd name="T64" fmla="*/ 62 w 157"/>
                <a:gd name="T65" fmla="*/ 95 h 97"/>
                <a:gd name="T66" fmla="*/ 83 w 157"/>
                <a:gd name="T67" fmla="*/ 93 h 97"/>
                <a:gd name="T68" fmla="*/ 104 w 157"/>
                <a:gd name="T69" fmla="*/ 88 h 97"/>
                <a:gd name="T70" fmla="*/ 124 w 157"/>
                <a:gd name="T71" fmla="*/ 83 h 97"/>
                <a:gd name="T72" fmla="*/ 132 w 157"/>
                <a:gd name="T73" fmla="*/ 80 h 97"/>
                <a:gd name="T74" fmla="*/ 140 w 157"/>
                <a:gd name="T75" fmla="*/ 75 h 97"/>
                <a:gd name="T76" fmla="*/ 146 w 157"/>
                <a:gd name="T77" fmla="*/ 70 h 97"/>
                <a:gd name="T78" fmla="*/ 151 w 157"/>
                <a:gd name="T79" fmla="*/ 66 h 97"/>
                <a:gd name="T80" fmla="*/ 151 w 157"/>
                <a:gd name="T81" fmla="*/ 66 h 97"/>
                <a:gd name="T82" fmla="*/ 154 w 157"/>
                <a:gd name="T83" fmla="*/ 59 h 97"/>
                <a:gd name="T84" fmla="*/ 155 w 157"/>
                <a:gd name="T85" fmla="*/ 52 h 97"/>
                <a:gd name="T86" fmla="*/ 157 w 157"/>
                <a:gd name="T87" fmla="*/ 41 h 97"/>
                <a:gd name="T88" fmla="*/ 157 w 157"/>
                <a:gd name="T89" fmla="*/ 31 h 97"/>
                <a:gd name="T90" fmla="*/ 157 w 157"/>
                <a:gd name="T91" fmla="*/ 31 h 97"/>
                <a:gd name="T92" fmla="*/ 157 w 157"/>
                <a:gd name="T93" fmla="*/ 17 h 97"/>
                <a:gd name="T94" fmla="*/ 157 w 157"/>
                <a:gd name="T95" fmla="*/ 11 h 97"/>
                <a:gd name="T96" fmla="*/ 155 w 157"/>
                <a:gd name="T97" fmla="*/ 5 h 97"/>
                <a:gd name="T98" fmla="*/ 155 w 157"/>
                <a:gd name="T99"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97">
                  <a:moveTo>
                    <a:pt x="155" y="5"/>
                  </a:moveTo>
                  <a:lnTo>
                    <a:pt x="155" y="5"/>
                  </a:lnTo>
                  <a:lnTo>
                    <a:pt x="153" y="0"/>
                  </a:lnTo>
                  <a:lnTo>
                    <a:pt x="153" y="0"/>
                  </a:lnTo>
                  <a:lnTo>
                    <a:pt x="147" y="4"/>
                  </a:lnTo>
                  <a:lnTo>
                    <a:pt x="140" y="8"/>
                  </a:lnTo>
                  <a:lnTo>
                    <a:pt x="124" y="14"/>
                  </a:lnTo>
                  <a:lnTo>
                    <a:pt x="106" y="19"/>
                  </a:lnTo>
                  <a:lnTo>
                    <a:pt x="88" y="22"/>
                  </a:lnTo>
                  <a:lnTo>
                    <a:pt x="69" y="25"/>
                  </a:lnTo>
                  <a:lnTo>
                    <a:pt x="50" y="27"/>
                  </a:lnTo>
                  <a:lnTo>
                    <a:pt x="16" y="28"/>
                  </a:lnTo>
                  <a:lnTo>
                    <a:pt x="16" y="28"/>
                  </a:lnTo>
                  <a:lnTo>
                    <a:pt x="11" y="28"/>
                  </a:lnTo>
                  <a:lnTo>
                    <a:pt x="11" y="28"/>
                  </a:lnTo>
                  <a:lnTo>
                    <a:pt x="11" y="28"/>
                  </a:lnTo>
                  <a:lnTo>
                    <a:pt x="11" y="28"/>
                  </a:lnTo>
                  <a:lnTo>
                    <a:pt x="9" y="45"/>
                  </a:lnTo>
                  <a:lnTo>
                    <a:pt x="9" y="53"/>
                  </a:lnTo>
                  <a:lnTo>
                    <a:pt x="7" y="60"/>
                  </a:lnTo>
                  <a:lnTo>
                    <a:pt x="6" y="63"/>
                  </a:lnTo>
                  <a:lnTo>
                    <a:pt x="2" y="67"/>
                  </a:lnTo>
                  <a:lnTo>
                    <a:pt x="0" y="68"/>
                  </a:lnTo>
                  <a:lnTo>
                    <a:pt x="5" y="77"/>
                  </a:lnTo>
                  <a:lnTo>
                    <a:pt x="5" y="77"/>
                  </a:lnTo>
                  <a:lnTo>
                    <a:pt x="8" y="86"/>
                  </a:lnTo>
                  <a:lnTo>
                    <a:pt x="8" y="86"/>
                  </a:lnTo>
                  <a:lnTo>
                    <a:pt x="11" y="97"/>
                  </a:lnTo>
                  <a:lnTo>
                    <a:pt x="11" y="97"/>
                  </a:lnTo>
                  <a:lnTo>
                    <a:pt x="16" y="97"/>
                  </a:lnTo>
                  <a:lnTo>
                    <a:pt x="16" y="97"/>
                  </a:lnTo>
                  <a:lnTo>
                    <a:pt x="43" y="96"/>
                  </a:lnTo>
                  <a:lnTo>
                    <a:pt x="62" y="95"/>
                  </a:lnTo>
                  <a:lnTo>
                    <a:pt x="83" y="93"/>
                  </a:lnTo>
                  <a:lnTo>
                    <a:pt x="104" y="88"/>
                  </a:lnTo>
                  <a:lnTo>
                    <a:pt x="124" y="83"/>
                  </a:lnTo>
                  <a:lnTo>
                    <a:pt x="132" y="80"/>
                  </a:lnTo>
                  <a:lnTo>
                    <a:pt x="140" y="75"/>
                  </a:lnTo>
                  <a:lnTo>
                    <a:pt x="146" y="70"/>
                  </a:lnTo>
                  <a:lnTo>
                    <a:pt x="151" y="66"/>
                  </a:lnTo>
                  <a:lnTo>
                    <a:pt x="151" y="66"/>
                  </a:lnTo>
                  <a:lnTo>
                    <a:pt x="154" y="59"/>
                  </a:lnTo>
                  <a:lnTo>
                    <a:pt x="155" y="52"/>
                  </a:lnTo>
                  <a:lnTo>
                    <a:pt x="157" y="41"/>
                  </a:lnTo>
                  <a:lnTo>
                    <a:pt x="157" y="31"/>
                  </a:lnTo>
                  <a:lnTo>
                    <a:pt x="157" y="31"/>
                  </a:lnTo>
                  <a:lnTo>
                    <a:pt x="157" y="17"/>
                  </a:lnTo>
                  <a:lnTo>
                    <a:pt x="157" y="11"/>
                  </a:lnTo>
                  <a:lnTo>
                    <a:pt x="155" y="5"/>
                  </a:lnTo>
                  <a:lnTo>
                    <a:pt x="15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54" name="Freeform 45"/>
            <p:cNvSpPr>
              <a:spLocks noEditPoints="1"/>
            </p:cNvSpPr>
            <p:nvPr/>
          </p:nvSpPr>
          <p:spPr bwMode="auto">
            <a:xfrm>
              <a:off x="4356100" y="2884488"/>
              <a:ext cx="447675" cy="211138"/>
            </a:xfrm>
            <a:custGeom>
              <a:avLst/>
              <a:gdLst>
                <a:gd name="T0" fmla="*/ 136 w 282"/>
                <a:gd name="T1" fmla="*/ 133 h 133"/>
                <a:gd name="T2" fmla="*/ 141 w 282"/>
                <a:gd name="T3" fmla="*/ 133 h 133"/>
                <a:gd name="T4" fmla="*/ 187 w 282"/>
                <a:gd name="T5" fmla="*/ 131 h 133"/>
                <a:gd name="T6" fmla="*/ 229 w 282"/>
                <a:gd name="T7" fmla="*/ 125 h 133"/>
                <a:gd name="T8" fmla="*/ 257 w 282"/>
                <a:gd name="T9" fmla="*/ 116 h 133"/>
                <a:gd name="T10" fmla="*/ 271 w 282"/>
                <a:gd name="T11" fmla="*/ 106 h 133"/>
                <a:gd name="T12" fmla="*/ 276 w 282"/>
                <a:gd name="T13" fmla="*/ 102 h 133"/>
                <a:gd name="T14" fmla="*/ 279 w 282"/>
                <a:gd name="T15" fmla="*/ 95 h 133"/>
                <a:gd name="T16" fmla="*/ 280 w 282"/>
                <a:gd name="T17" fmla="*/ 89 h 133"/>
                <a:gd name="T18" fmla="*/ 282 w 282"/>
                <a:gd name="T19" fmla="*/ 67 h 133"/>
                <a:gd name="T20" fmla="*/ 282 w 282"/>
                <a:gd name="T21" fmla="*/ 56 h 133"/>
                <a:gd name="T22" fmla="*/ 279 w 282"/>
                <a:gd name="T23" fmla="*/ 39 h 133"/>
                <a:gd name="T24" fmla="*/ 276 w 282"/>
                <a:gd name="T25" fmla="*/ 33 h 133"/>
                <a:gd name="T26" fmla="*/ 265 w 282"/>
                <a:gd name="T27" fmla="*/ 22 h 133"/>
                <a:gd name="T28" fmla="*/ 250 w 282"/>
                <a:gd name="T29" fmla="*/ 15 h 133"/>
                <a:gd name="T30" fmla="*/ 209 w 282"/>
                <a:gd name="T31" fmla="*/ 5 h 133"/>
                <a:gd name="T32" fmla="*/ 168 w 282"/>
                <a:gd name="T33" fmla="*/ 1 h 133"/>
                <a:gd name="T34" fmla="*/ 141 w 282"/>
                <a:gd name="T35" fmla="*/ 0 h 133"/>
                <a:gd name="T36" fmla="*/ 117 w 282"/>
                <a:gd name="T37" fmla="*/ 1 h 133"/>
                <a:gd name="T38" fmla="*/ 63 w 282"/>
                <a:gd name="T39" fmla="*/ 7 h 133"/>
                <a:gd name="T40" fmla="*/ 36 w 282"/>
                <a:gd name="T41" fmla="*/ 13 h 133"/>
                <a:gd name="T42" fmla="*/ 15 w 282"/>
                <a:gd name="T43" fmla="*/ 23 h 133"/>
                <a:gd name="T44" fmla="*/ 9 w 282"/>
                <a:gd name="T45" fmla="*/ 28 h 133"/>
                <a:gd name="T46" fmla="*/ 6 w 282"/>
                <a:gd name="T47" fmla="*/ 34 h 133"/>
                <a:gd name="T48" fmla="*/ 2 w 282"/>
                <a:gd name="T49" fmla="*/ 42 h 133"/>
                <a:gd name="T50" fmla="*/ 1 w 282"/>
                <a:gd name="T51" fmla="*/ 54 h 133"/>
                <a:gd name="T52" fmla="*/ 0 w 282"/>
                <a:gd name="T53" fmla="*/ 67 h 133"/>
                <a:gd name="T54" fmla="*/ 0 w 282"/>
                <a:gd name="T55" fmla="*/ 71 h 133"/>
                <a:gd name="T56" fmla="*/ 35 w 282"/>
                <a:gd name="T57" fmla="*/ 74 h 133"/>
                <a:gd name="T58" fmla="*/ 72 w 282"/>
                <a:gd name="T59" fmla="*/ 80 h 133"/>
                <a:gd name="T60" fmla="*/ 105 w 282"/>
                <a:gd name="T61" fmla="*/ 91 h 133"/>
                <a:gd name="T62" fmla="*/ 118 w 282"/>
                <a:gd name="T63" fmla="*/ 99 h 133"/>
                <a:gd name="T64" fmla="*/ 127 w 282"/>
                <a:gd name="T65" fmla="*/ 109 h 133"/>
                <a:gd name="T66" fmla="*/ 131 w 282"/>
                <a:gd name="T67" fmla="*/ 115 h 133"/>
                <a:gd name="T68" fmla="*/ 134 w 282"/>
                <a:gd name="T69" fmla="*/ 126 h 133"/>
                <a:gd name="T70" fmla="*/ 136 w 282"/>
                <a:gd name="T71" fmla="*/ 133 h 133"/>
                <a:gd name="T72" fmla="*/ 83 w 282"/>
                <a:gd name="T73" fmla="*/ 33 h 133"/>
                <a:gd name="T74" fmla="*/ 54 w 282"/>
                <a:gd name="T75" fmla="*/ 39 h 133"/>
                <a:gd name="T76" fmla="*/ 43 w 282"/>
                <a:gd name="T77" fmla="*/ 42 h 133"/>
                <a:gd name="T78" fmla="*/ 35 w 282"/>
                <a:gd name="T79" fmla="*/ 46 h 133"/>
                <a:gd name="T80" fmla="*/ 32 w 282"/>
                <a:gd name="T81" fmla="*/ 41 h 133"/>
                <a:gd name="T82" fmla="*/ 32 w 282"/>
                <a:gd name="T83" fmla="*/ 40 h 133"/>
                <a:gd name="T84" fmla="*/ 33 w 282"/>
                <a:gd name="T85" fmla="*/ 37 h 133"/>
                <a:gd name="T86" fmla="*/ 40 w 282"/>
                <a:gd name="T87" fmla="*/ 32 h 133"/>
                <a:gd name="T88" fmla="*/ 58 w 282"/>
                <a:gd name="T89" fmla="*/ 25 h 133"/>
                <a:gd name="T90" fmla="*/ 89 w 282"/>
                <a:gd name="T91" fmla="*/ 19 h 133"/>
                <a:gd name="T92" fmla="*/ 126 w 282"/>
                <a:gd name="T93" fmla="*/ 16 h 133"/>
                <a:gd name="T94" fmla="*/ 130 w 282"/>
                <a:gd name="T95" fmla="*/ 16 h 133"/>
                <a:gd name="T96" fmla="*/ 141 w 282"/>
                <a:gd name="T97" fmla="*/ 16 h 133"/>
                <a:gd name="T98" fmla="*/ 164 w 282"/>
                <a:gd name="T99" fmla="*/ 16 h 133"/>
                <a:gd name="T100" fmla="*/ 202 w 282"/>
                <a:gd name="T101" fmla="*/ 20 h 133"/>
                <a:gd name="T102" fmla="*/ 231 w 282"/>
                <a:gd name="T103" fmla="*/ 27 h 133"/>
                <a:gd name="T104" fmla="*/ 248 w 282"/>
                <a:gd name="T105" fmla="*/ 35 h 133"/>
                <a:gd name="T106" fmla="*/ 250 w 282"/>
                <a:gd name="T107" fmla="*/ 40 h 133"/>
                <a:gd name="T108" fmla="*/ 250 w 282"/>
                <a:gd name="T109" fmla="*/ 43 h 133"/>
                <a:gd name="T110" fmla="*/ 248 w 282"/>
                <a:gd name="T111" fmla="*/ 46 h 133"/>
                <a:gd name="T112" fmla="*/ 231 w 282"/>
                <a:gd name="T113" fmla="*/ 39 h 133"/>
                <a:gd name="T114" fmla="*/ 207 w 282"/>
                <a:gd name="T115" fmla="*/ 34 h 133"/>
                <a:gd name="T116" fmla="*/ 141 w 282"/>
                <a:gd name="T117" fmla="*/ 29 h 133"/>
                <a:gd name="T118" fmla="*/ 132 w 282"/>
                <a:gd name="T119" fmla="*/ 30 h 133"/>
                <a:gd name="T120" fmla="*/ 106 w 282"/>
                <a:gd name="T121" fmla="*/ 30 h 133"/>
                <a:gd name="T122" fmla="*/ 83 w 282"/>
                <a:gd name="T123"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133">
                  <a:moveTo>
                    <a:pt x="136" y="133"/>
                  </a:moveTo>
                  <a:lnTo>
                    <a:pt x="136" y="133"/>
                  </a:lnTo>
                  <a:lnTo>
                    <a:pt x="141" y="133"/>
                  </a:lnTo>
                  <a:lnTo>
                    <a:pt x="141" y="133"/>
                  </a:lnTo>
                  <a:lnTo>
                    <a:pt x="168" y="132"/>
                  </a:lnTo>
                  <a:lnTo>
                    <a:pt x="187" y="131"/>
                  </a:lnTo>
                  <a:lnTo>
                    <a:pt x="208" y="129"/>
                  </a:lnTo>
                  <a:lnTo>
                    <a:pt x="229" y="125"/>
                  </a:lnTo>
                  <a:lnTo>
                    <a:pt x="249" y="119"/>
                  </a:lnTo>
                  <a:lnTo>
                    <a:pt x="257" y="116"/>
                  </a:lnTo>
                  <a:lnTo>
                    <a:pt x="265" y="111"/>
                  </a:lnTo>
                  <a:lnTo>
                    <a:pt x="271" y="106"/>
                  </a:lnTo>
                  <a:lnTo>
                    <a:pt x="276" y="102"/>
                  </a:lnTo>
                  <a:lnTo>
                    <a:pt x="276" y="102"/>
                  </a:lnTo>
                  <a:lnTo>
                    <a:pt x="278" y="98"/>
                  </a:lnTo>
                  <a:lnTo>
                    <a:pt x="279" y="95"/>
                  </a:lnTo>
                  <a:lnTo>
                    <a:pt x="279" y="95"/>
                  </a:lnTo>
                  <a:lnTo>
                    <a:pt x="280" y="89"/>
                  </a:lnTo>
                  <a:lnTo>
                    <a:pt x="282" y="82"/>
                  </a:lnTo>
                  <a:lnTo>
                    <a:pt x="282" y="67"/>
                  </a:lnTo>
                  <a:lnTo>
                    <a:pt x="282" y="67"/>
                  </a:lnTo>
                  <a:lnTo>
                    <a:pt x="282" y="56"/>
                  </a:lnTo>
                  <a:lnTo>
                    <a:pt x="282" y="47"/>
                  </a:lnTo>
                  <a:lnTo>
                    <a:pt x="279" y="39"/>
                  </a:lnTo>
                  <a:lnTo>
                    <a:pt x="276" y="33"/>
                  </a:lnTo>
                  <a:lnTo>
                    <a:pt x="276" y="33"/>
                  </a:lnTo>
                  <a:lnTo>
                    <a:pt x="272" y="27"/>
                  </a:lnTo>
                  <a:lnTo>
                    <a:pt x="265" y="22"/>
                  </a:lnTo>
                  <a:lnTo>
                    <a:pt x="258" y="19"/>
                  </a:lnTo>
                  <a:lnTo>
                    <a:pt x="250" y="15"/>
                  </a:lnTo>
                  <a:lnTo>
                    <a:pt x="230" y="9"/>
                  </a:lnTo>
                  <a:lnTo>
                    <a:pt x="209" y="5"/>
                  </a:lnTo>
                  <a:lnTo>
                    <a:pt x="188" y="2"/>
                  </a:lnTo>
                  <a:lnTo>
                    <a:pt x="168" y="1"/>
                  </a:lnTo>
                  <a:lnTo>
                    <a:pt x="141" y="0"/>
                  </a:lnTo>
                  <a:lnTo>
                    <a:pt x="141" y="0"/>
                  </a:lnTo>
                  <a:lnTo>
                    <a:pt x="117" y="1"/>
                  </a:lnTo>
                  <a:lnTo>
                    <a:pt x="117" y="1"/>
                  </a:lnTo>
                  <a:lnTo>
                    <a:pt x="91" y="2"/>
                  </a:lnTo>
                  <a:lnTo>
                    <a:pt x="63" y="7"/>
                  </a:lnTo>
                  <a:lnTo>
                    <a:pt x="49" y="9"/>
                  </a:lnTo>
                  <a:lnTo>
                    <a:pt x="36" y="13"/>
                  </a:lnTo>
                  <a:lnTo>
                    <a:pt x="25" y="18"/>
                  </a:lnTo>
                  <a:lnTo>
                    <a:pt x="15" y="23"/>
                  </a:lnTo>
                  <a:lnTo>
                    <a:pt x="15" y="23"/>
                  </a:lnTo>
                  <a:lnTo>
                    <a:pt x="9" y="28"/>
                  </a:lnTo>
                  <a:lnTo>
                    <a:pt x="6" y="34"/>
                  </a:lnTo>
                  <a:lnTo>
                    <a:pt x="6" y="34"/>
                  </a:lnTo>
                  <a:lnTo>
                    <a:pt x="4" y="37"/>
                  </a:lnTo>
                  <a:lnTo>
                    <a:pt x="2" y="42"/>
                  </a:lnTo>
                  <a:lnTo>
                    <a:pt x="2" y="42"/>
                  </a:lnTo>
                  <a:lnTo>
                    <a:pt x="1" y="54"/>
                  </a:lnTo>
                  <a:lnTo>
                    <a:pt x="0" y="67"/>
                  </a:lnTo>
                  <a:lnTo>
                    <a:pt x="0" y="67"/>
                  </a:lnTo>
                  <a:lnTo>
                    <a:pt x="0" y="71"/>
                  </a:lnTo>
                  <a:lnTo>
                    <a:pt x="0" y="71"/>
                  </a:lnTo>
                  <a:lnTo>
                    <a:pt x="18" y="71"/>
                  </a:lnTo>
                  <a:lnTo>
                    <a:pt x="35" y="74"/>
                  </a:lnTo>
                  <a:lnTo>
                    <a:pt x="54" y="76"/>
                  </a:lnTo>
                  <a:lnTo>
                    <a:pt x="72" y="80"/>
                  </a:lnTo>
                  <a:lnTo>
                    <a:pt x="89" y="84"/>
                  </a:lnTo>
                  <a:lnTo>
                    <a:pt x="105" y="91"/>
                  </a:lnTo>
                  <a:lnTo>
                    <a:pt x="112" y="95"/>
                  </a:lnTo>
                  <a:lnTo>
                    <a:pt x="118" y="99"/>
                  </a:lnTo>
                  <a:lnTo>
                    <a:pt x="123" y="104"/>
                  </a:lnTo>
                  <a:lnTo>
                    <a:pt x="127" y="109"/>
                  </a:lnTo>
                  <a:lnTo>
                    <a:pt x="127" y="109"/>
                  </a:lnTo>
                  <a:lnTo>
                    <a:pt x="131" y="115"/>
                  </a:lnTo>
                  <a:lnTo>
                    <a:pt x="133" y="120"/>
                  </a:lnTo>
                  <a:lnTo>
                    <a:pt x="134" y="126"/>
                  </a:lnTo>
                  <a:lnTo>
                    <a:pt x="136" y="133"/>
                  </a:lnTo>
                  <a:lnTo>
                    <a:pt x="136" y="133"/>
                  </a:lnTo>
                  <a:close/>
                  <a:moveTo>
                    <a:pt x="83" y="33"/>
                  </a:moveTo>
                  <a:lnTo>
                    <a:pt x="83" y="33"/>
                  </a:lnTo>
                  <a:lnTo>
                    <a:pt x="68" y="35"/>
                  </a:lnTo>
                  <a:lnTo>
                    <a:pt x="54" y="39"/>
                  </a:lnTo>
                  <a:lnTo>
                    <a:pt x="54" y="39"/>
                  </a:lnTo>
                  <a:lnTo>
                    <a:pt x="43" y="42"/>
                  </a:lnTo>
                  <a:lnTo>
                    <a:pt x="35" y="46"/>
                  </a:lnTo>
                  <a:lnTo>
                    <a:pt x="35" y="46"/>
                  </a:lnTo>
                  <a:lnTo>
                    <a:pt x="33" y="43"/>
                  </a:lnTo>
                  <a:lnTo>
                    <a:pt x="32" y="41"/>
                  </a:lnTo>
                  <a:lnTo>
                    <a:pt x="32" y="41"/>
                  </a:lnTo>
                  <a:lnTo>
                    <a:pt x="32" y="40"/>
                  </a:lnTo>
                  <a:lnTo>
                    <a:pt x="32" y="40"/>
                  </a:lnTo>
                  <a:lnTo>
                    <a:pt x="33" y="37"/>
                  </a:lnTo>
                  <a:lnTo>
                    <a:pt x="34" y="36"/>
                  </a:lnTo>
                  <a:lnTo>
                    <a:pt x="40" y="32"/>
                  </a:lnTo>
                  <a:lnTo>
                    <a:pt x="48" y="28"/>
                  </a:lnTo>
                  <a:lnTo>
                    <a:pt x="58" y="25"/>
                  </a:lnTo>
                  <a:lnTo>
                    <a:pt x="72" y="21"/>
                  </a:lnTo>
                  <a:lnTo>
                    <a:pt x="89" y="19"/>
                  </a:lnTo>
                  <a:lnTo>
                    <a:pt x="106" y="18"/>
                  </a:lnTo>
                  <a:lnTo>
                    <a:pt x="126" y="16"/>
                  </a:lnTo>
                  <a:lnTo>
                    <a:pt x="126" y="16"/>
                  </a:lnTo>
                  <a:lnTo>
                    <a:pt x="130" y="16"/>
                  </a:lnTo>
                  <a:lnTo>
                    <a:pt x="130" y="16"/>
                  </a:lnTo>
                  <a:lnTo>
                    <a:pt x="141" y="16"/>
                  </a:lnTo>
                  <a:lnTo>
                    <a:pt x="141" y="16"/>
                  </a:lnTo>
                  <a:lnTo>
                    <a:pt x="164" y="16"/>
                  </a:lnTo>
                  <a:lnTo>
                    <a:pt x="183" y="18"/>
                  </a:lnTo>
                  <a:lnTo>
                    <a:pt x="202" y="20"/>
                  </a:lnTo>
                  <a:lnTo>
                    <a:pt x="218" y="23"/>
                  </a:lnTo>
                  <a:lnTo>
                    <a:pt x="231" y="27"/>
                  </a:lnTo>
                  <a:lnTo>
                    <a:pt x="242" y="30"/>
                  </a:lnTo>
                  <a:lnTo>
                    <a:pt x="248" y="35"/>
                  </a:lnTo>
                  <a:lnTo>
                    <a:pt x="250" y="37"/>
                  </a:lnTo>
                  <a:lnTo>
                    <a:pt x="250" y="40"/>
                  </a:lnTo>
                  <a:lnTo>
                    <a:pt x="250" y="40"/>
                  </a:lnTo>
                  <a:lnTo>
                    <a:pt x="250" y="43"/>
                  </a:lnTo>
                  <a:lnTo>
                    <a:pt x="248" y="46"/>
                  </a:lnTo>
                  <a:lnTo>
                    <a:pt x="248" y="46"/>
                  </a:lnTo>
                  <a:lnTo>
                    <a:pt x="241" y="42"/>
                  </a:lnTo>
                  <a:lnTo>
                    <a:pt x="231" y="39"/>
                  </a:lnTo>
                  <a:lnTo>
                    <a:pt x="220" y="36"/>
                  </a:lnTo>
                  <a:lnTo>
                    <a:pt x="207" y="34"/>
                  </a:lnTo>
                  <a:lnTo>
                    <a:pt x="176" y="30"/>
                  </a:lnTo>
                  <a:lnTo>
                    <a:pt x="141" y="29"/>
                  </a:lnTo>
                  <a:lnTo>
                    <a:pt x="141" y="29"/>
                  </a:lnTo>
                  <a:lnTo>
                    <a:pt x="132" y="30"/>
                  </a:lnTo>
                  <a:lnTo>
                    <a:pt x="132" y="30"/>
                  </a:lnTo>
                  <a:lnTo>
                    <a:pt x="106" y="30"/>
                  </a:lnTo>
                  <a:lnTo>
                    <a:pt x="83" y="33"/>
                  </a:lnTo>
                  <a:lnTo>
                    <a:pt x="8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55" name="Freeform 46"/>
            <p:cNvSpPr>
              <a:spLocks/>
            </p:cNvSpPr>
            <p:nvPr/>
          </p:nvSpPr>
          <p:spPr bwMode="auto">
            <a:xfrm>
              <a:off x="4102100" y="3222625"/>
              <a:ext cx="447675" cy="136525"/>
            </a:xfrm>
            <a:custGeom>
              <a:avLst/>
              <a:gdLst>
                <a:gd name="T0" fmla="*/ 280 w 282"/>
                <a:gd name="T1" fmla="*/ 0 h 86"/>
                <a:gd name="T2" fmla="*/ 276 w 282"/>
                <a:gd name="T3" fmla="*/ 2 h 86"/>
                <a:gd name="T4" fmla="*/ 255 w 282"/>
                <a:gd name="T5" fmla="*/ 11 h 86"/>
                <a:gd name="T6" fmla="*/ 227 w 282"/>
                <a:gd name="T7" fmla="*/ 19 h 86"/>
                <a:gd name="T8" fmla="*/ 211 w 282"/>
                <a:gd name="T9" fmla="*/ 22 h 86"/>
                <a:gd name="T10" fmla="*/ 185 w 282"/>
                <a:gd name="T11" fmla="*/ 25 h 86"/>
                <a:gd name="T12" fmla="*/ 160 w 282"/>
                <a:gd name="T13" fmla="*/ 27 h 86"/>
                <a:gd name="T14" fmla="*/ 140 w 282"/>
                <a:gd name="T15" fmla="*/ 27 h 86"/>
                <a:gd name="T16" fmla="*/ 130 w 282"/>
                <a:gd name="T17" fmla="*/ 27 h 86"/>
                <a:gd name="T18" fmla="*/ 129 w 282"/>
                <a:gd name="T19" fmla="*/ 27 h 86"/>
                <a:gd name="T20" fmla="*/ 69 w 282"/>
                <a:gd name="T21" fmla="*/ 22 h 86"/>
                <a:gd name="T22" fmla="*/ 58 w 282"/>
                <a:gd name="T23" fmla="*/ 21 h 86"/>
                <a:gd name="T24" fmla="*/ 42 w 282"/>
                <a:gd name="T25" fmla="*/ 17 h 86"/>
                <a:gd name="T26" fmla="*/ 16 w 282"/>
                <a:gd name="T27" fmla="*/ 8 h 86"/>
                <a:gd name="T28" fmla="*/ 6 w 282"/>
                <a:gd name="T29" fmla="*/ 2 h 86"/>
                <a:gd name="T30" fmla="*/ 2 w 282"/>
                <a:gd name="T31" fmla="*/ 0 h 86"/>
                <a:gd name="T32" fmla="*/ 1 w 282"/>
                <a:gd name="T33" fmla="*/ 0 h 86"/>
                <a:gd name="T34" fmla="*/ 1 w 282"/>
                <a:gd name="T35" fmla="*/ 0 h 86"/>
                <a:gd name="T36" fmla="*/ 1 w 282"/>
                <a:gd name="T37" fmla="*/ 2 h 86"/>
                <a:gd name="T38" fmla="*/ 0 w 282"/>
                <a:gd name="T39" fmla="*/ 24 h 86"/>
                <a:gd name="T40" fmla="*/ 0 w 282"/>
                <a:gd name="T41" fmla="*/ 25 h 86"/>
                <a:gd name="T42" fmla="*/ 0 w 282"/>
                <a:gd name="T43" fmla="*/ 41 h 86"/>
                <a:gd name="T44" fmla="*/ 2 w 282"/>
                <a:gd name="T45" fmla="*/ 52 h 86"/>
                <a:gd name="T46" fmla="*/ 16 w 282"/>
                <a:gd name="T47" fmla="*/ 63 h 86"/>
                <a:gd name="T48" fmla="*/ 25 w 282"/>
                <a:gd name="T49" fmla="*/ 67 h 86"/>
                <a:gd name="T50" fmla="*/ 49 w 282"/>
                <a:gd name="T51" fmla="*/ 77 h 86"/>
                <a:gd name="T52" fmla="*/ 84 w 282"/>
                <a:gd name="T53" fmla="*/ 84 h 86"/>
                <a:gd name="T54" fmla="*/ 111 w 282"/>
                <a:gd name="T55" fmla="*/ 86 h 86"/>
                <a:gd name="T56" fmla="*/ 140 w 282"/>
                <a:gd name="T57" fmla="*/ 86 h 86"/>
                <a:gd name="T58" fmla="*/ 202 w 282"/>
                <a:gd name="T59" fmla="*/ 83 h 86"/>
                <a:gd name="T60" fmla="*/ 223 w 282"/>
                <a:gd name="T61" fmla="*/ 79 h 86"/>
                <a:gd name="T62" fmla="*/ 254 w 282"/>
                <a:gd name="T63" fmla="*/ 70 h 86"/>
                <a:gd name="T64" fmla="*/ 279 w 282"/>
                <a:gd name="T65" fmla="*/ 52 h 86"/>
                <a:gd name="T66" fmla="*/ 280 w 282"/>
                <a:gd name="T67" fmla="*/ 46 h 86"/>
                <a:gd name="T68" fmla="*/ 282 w 282"/>
                <a:gd name="T69" fmla="*/ 25 h 86"/>
                <a:gd name="T70" fmla="*/ 282 w 282"/>
                <a:gd name="T71" fmla="*/ 24 h 86"/>
                <a:gd name="T72" fmla="*/ 282 w 282"/>
                <a:gd name="T73" fmla="*/ 12 h 86"/>
                <a:gd name="T74" fmla="*/ 280 w 282"/>
                <a:gd name="T75" fmla="*/ 2 h 86"/>
                <a:gd name="T76" fmla="*/ 280 w 282"/>
                <a:gd name="T7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86">
                  <a:moveTo>
                    <a:pt x="280" y="0"/>
                  </a:moveTo>
                  <a:lnTo>
                    <a:pt x="280" y="0"/>
                  </a:lnTo>
                  <a:lnTo>
                    <a:pt x="276" y="2"/>
                  </a:lnTo>
                  <a:lnTo>
                    <a:pt x="276" y="2"/>
                  </a:lnTo>
                  <a:lnTo>
                    <a:pt x="266" y="7"/>
                  </a:lnTo>
                  <a:lnTo>
                    <a:pt x="255" y="11"/>
                  </a:lnTo>
                  <a:lnTo>
                    <a:pt x="242" y="16"/>
                  </a:lnTo>
                  <a:lnTo>
                    <a:pt x="227" y="19"/>
                  </a:lnTo>
                  <a:lnTo>
                    <a:pt x="227" y="19"/>
                  </a:lnTo>
                  <a:lnTo>
                    <a:pt x="211" y="22"/>
                  </a:lnTo>
                  <a:lnTo>
                    <a:pt x="211" y="22"/>
                  </a:lnTo>
                  <a:lnTo>
                    <a:pt x="185" y="25"/>
                  </a:lnTo>
                  <a:lnTo>
                    <a:pt x="160" y="27"/>
                  </a:lnTo>
                  <a:lnTo>
                    <a:pt x="160" y="27"/>
                  </a:lnTo>
                  <a:lnTo>
                    <a:pt x="140" y="27"/>
                  </a:lnTo>
                  <a:lnTo>
                    <a:pt x="140" y="27"/>
                  </a:lnTo>
                  <a:lnTo>
                    <a:pt x="130" y="27"/>
                  </a:lnTo>
                  <a:lnTo>
                    <a:pt x="130" y="27"/>
                  </a:lnTo>
                  <a:lnTo>
                    <a:pt x="129" y="27"/>
                  </a:lnTo>
                  <a:lnTo>
                    <a:pt x="129" y="27"/>
                  </a:lnTo>
                  <a:lnTo>
                    <a:pt x="102" y="25"/>
                  </a:lnTo>
                  <a:lnTo>
                    <a:pt x="69" y="22"/>
                  </a:lnTo>
                  <a:lnTo>
                    <a:pt x="69" y="22"/>
                  </a:lnTo>
                  <a:lnTo>
                    <a:pt x="58" y="21"/>
                  </a:lnTo>
                  <a:lnTo>
                    <a:pt x="58" y="21"/>
                  </a:lnTo>
                  <a:lnTo>
                    <a:pt x="42" y="17"/>
                  </a:lnTo>
                  <a:lnTo>
                    <a:pt x="28" y="12"/>
                  </a:lnTo>
                  <a:lnTo>
                    <a:pt x="16" y="8"/>
                  </a:lnTo>
                  <a:lnTo>
                    <a:pt x="6" y="2"/>
                  </a:lnTo>
                  <a:lnTo>
                    <a:pt x="6" y="2"/>
                  </a:lnTo>
                  <a:lnTo>
                    <a:pt x="2" y="0"/>
                  </a:lnTo>
                  <a:lnTo>
                    <a:pt x="2" y="0"/>
                  </a:lnTo>
                  <a:lnTo>
                    <a:pt x="1" y="0"/>
                  </a:lnTo>
                  <a:lnTo>
                    <a:pt x="1" y="0"/>
                  </a:lnTo>
                  <a:lnTo>
                    <a:pt x="1" y="0"/>
                  </a:lnTo>
                  <a:lnTo>
                    <a:pt x="1" y="0"/>
                  </a:lnTo>
                  <a:lnTo>
                    <a:pt x="1" y="2"/>
                  </a:lnTo>
                  <a:lnTo>
                    <a:pt x="1" y="2"/>
                  </a:lnTo>
                  <a:lnTo>
                    <a:pt x="0" y="12"/>
                  </a:lnTo>
                  <a:lnTo>
                    <a:pt x="0" y="24"/>
                  </a:lnTo>
                  <a:lnTo>
                    <a:pt x="0" y="24"/>
                  </a:lnTo>
                  <a:lnTo>
                    <a:pt x="0" y="25"/>
                  </a:lnTo>
                  <a:lnTo>
                    <a:pt x="0" y="25"/>
                  </a:lnTo>
                  <a:lnTo>
                    <a:pt x="0" y="41"/>
                  </a:lnTo>
                  <a:lnTo>
                    <a:pt x="1" y="46"/>
                  </a:lnTo>
                  <a:lnTo>
                    <a:pt x="2" y="52"/>
                  </a:lnTo>
                  <a:lnTo>
                    <a:pt x="16" y="63"/>
                  </a:lnTo>
                  <a:lnTo>
                    <a:pt x="16" y="63"/>
                  </a:lnTo>
                  <a:lnTo>
                    <a:pt x="25" y="67"/>
                  </a:lnTo>
                  <a:lnTo>
                    <a:pt x="25" y="67"/>
                  </a:lnTo>
                  <a:lnTo>
                    <a:pt x="35" y="73"/>
                  </a:lnTo>
                  <a:lnTo>
                    <a:pt x="49" y="77"/>
                  </a:lnTo>
                  <a:lnTo>
                    <a:pt x="65" y="80"/>
                  </a:lnTo>
                  <a:lnTo>
                    <a:pt x="84" y="84"/>
                  </a:lnTo>
                  <a:lnTo>
                    <a:pt x="84" y="84"/>
                  </a:lnTo>
                  <a:lnTo>
                    <a:pt x="111" y="86"/>
                  </a:lnTo>
                  <a:lnTo>
                    <a:pt x="140" y="86"/>
                  </a:lnTo>
                  <a:lnTo>
                    <a:pt x="140" y="86"/>
                  </a:lnTo>
                  <a:lnTo>
                    <a:pt x="173" y="86"/>
                  </a:lnTo>
                  <a:lnTo>
                    <a:pt x="202" y="83"/>
                  </a:lnTo>
                  <a:lnTo>
                    <a:pt x="202" y="83"/>
                  </a:lnTo>
                  <a:lnTo>
                    <a:pt x="223" y="79"/>
                  </a:lnTo>
                  <a:lnTo>
                    <a:pt x="239" y="74"/>
                  </a:lnTo>
                  <a:lnTo>
                    <a:pt x="254" y="70"/>
                  </a:lnTo>
                  <a:lnTo>
                    <a:pt x="265" y="63"/>
                  </a:lnTo>
                  <a:lnTo>
                    <a:pt x="279" y="52"/>
                  </a:lnTo>
                  <a:lnTo>
                    <a:pt x="279" y="52"/>
                  </a:lnTo>
                  <a:lnTo>
                    <a:pt x="280" y="46"/>
                  </a:lnTo>
                  <a:lnTo>
                    <a:pt x="282" y="41"/>
                  </a:lnTo>
                  <a:lnTo>
                    <a:pt x="282" y="25"/>
                  </a:lnTo>
                  <a:lnTo>
                    <a:pt x="282" y="25"/>
                  </a:lnTo>
                  <a:lnTo>
                    <a:pt x="282" y="24"/>
                  </a:lnTo>
                  <a:lnTo>
                    <a:pt x="282" y="24"/>
                  </a:lnTo>
                  <a:lnTo>
                    <a:pt x="282" y="12"/>
                  </a:lnTo>
                  <a:lnTo>
                    <a:pt x="280" y="2"/>
                  </a:lnTo>
                  <a:lnTo>
                    <a:pt x="280" y="2"/>
                  </a:lnTo>
                  <a:lnTo>
                    <a:pt x="280" y="0"/>
                  </a:lnTo>
                  <a:lnTo>
                    <a:pt x="2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56" name="Freeform 47"/>
            <p:cNvSpPr>
              <a:spLocks/>
            </p:cNvSpPr>
            <p:nvPr/>
          </p:nvSpPr>
          <p:spPr bwMode="auto">
            <a:xfrm>
              <a:off x="4102100" y="3351213"/>
              <a:ext cx="447675" cy="153988"/>
            </a:xfrm>
            <a:custGeom>
              <a:avLst/>
              <a:gdLst>
                <a:gd name="T0" fmla="*/ 280 w 282"/>
                <a:gd name="T1" fmla="*/ 5 h 97"/>
                <a:gd name="T2" fmla="*/ 280 w 282"/>
                <a:gd name="T3" fmla="*/ 5 h 97"/>
                <a:gd name="T4" fmla="*/ 278 w 282"/>
                <a:gd name="T5" fmla="*/ 0 h 97"/>
                <a:gd name="T6" fmla="*/ 278 w 282"/>
                <a:gd name="T7" fmla="*/ 0 h 97"/>
                <a:gd name="T8" fmla="*/ 269 w 282"/>
                <a:gd name="T9" fmla="*/ 6 h 97"/>
                <a:gd name="T10" fmla="*/ 258 w 282"/>
                <a:gd name="T11" fmla="*/ 11 h 97"/>
                <a:gd name="T12" fmla="*/ 258 w 282"/>
                <a:gd name="T13" fmla="*/ 11 h 97"/>
                <a:gd name="T14" fmla="*/ 245 w 282"/>
                <a:gd name="T15" fmla="*/ 16 h 97"/>
                <a:gd name="T16" fmla="*/ 230 w 282"/>
                <a:gd name="T17" fmla="*/ 20 h 97"/>
                <a:gd name="T18" fmla="*/ 215 w 282"/>
                <a:gd name="T19" fmla="*/ 23 h 97"/>
                <a:gd name="T20" fmla="*/ 199 w 282"/>
                <a:gd name="T21" fmla="*/ 25 h 97"/>
                <a:gd name="T22" fmla="*/ 168 w 282"/>
                <a:gd name="T23" fmla="*/ 27 h 97"/>
                <a:gd name="T24" fmla="*/ 140 w 282"/>
                <a:gd name="T25" fmla="*/ 28 h 97"/>
                <a:gd name="T26" fmla="*/ 140 w 282"/>
                <a:gd name="T27" fmla="*/ 28 h 97"/>
                <a:gd name="T28" fmla="*/ 113 w 282"/>
                <a:gd name="T29" fmla="*/ 27 h 97"/>
                <a:gd name="T30" fmla="*/ 83 w 282"/>
                <a:gd name="T31" fmla="*/ 25 h 97"/>
                <a:gd name="T32" fmla="*/ 68 w 282"/>
                <a:gd name="T33" fmla="*/ 23 h 97"/>
                <a:gd name="T34" fmla="*/ 53 w 282"/>
                <a:gd name="T35" fmla="*/ 20 h 97"/>
                <a:gd name="T36" fmla="*/ 37 w 282"/>
                <a:gd name="T37" fmla="*/ 17 h 97"/>
                <a:gd name="T38" fmla="*/ 25 w 282"/>
                <a:gd name="T39" fmla="*/ 12 h 97"/>
                <a:gd name="T40" fmla="*/ 25 w 282"/>
                <a:gd name="T41" fmla="*/ 12 h 97"/>
                <a:gd name="T42" fmla="*/ 13 w 282"/>
                <a:gd name="T43" fmla="*/ 6 h 97"/>
                <a:gd name="T44" fmla="*/ 4 w 282"/>
                <a:gd name="T45" fmla="*/ 0 h 97"/>
                <a:gd name="T46" fmla="*/ 4 w 282"/>
                <a:gd name="T47" fmla="*/ 0 h 97"/>
                <a:gd name="T48" fmla="*/ 1 w 282"/>
                <a:gd name="T49" fmla="*/ 5 h 97"/>
                <a:gd name="T50" fmla="*/ 1 w 282"/>
                <a:gd name="T51" fmla="*/ 5 h 97"/>
                <a:gd name="T52" fmla="*/ 0 w 282"/>
                <a:gd name="T53" fmla="*/ 13 h 97"/>
                <a:gd name="T54" fmla="*/ 0 w 282"/>
                <a:gd name="T55" fmla="*/ 13 h 97"/>
                <a:gd name="T56" fmla="*/ 0 w 282"/>
                <a:gd name="T57" fmla="*/ 31 h 97"/>
                <a:gd name="T58" fmla="*/ 0 w 282"/>
                <a:gd name="T59" fmla="*/ 31 h 97"/>
                <a:gd name="T60" fmla="*/ 1 w 282"/>
                <a:gd name="T61" fmla="*/ 51 h 97"/>
                <a:gd name="T62" fmla="*/ 2 w 282"/>
                <a:gd name="T63" fmla="*/ 59 h 97"/>
                <a:gd name="T64" fmla="*/ 6 w 282"/>
                <a:gd name="T65" fmla="*/ 65 h 97"/>
                <a:gd name="T66" fmla="*/ 6 w 282"/>
                <a:gd name="T67" fmla="*/ 65 h 97"/>
                <a:gd name="T68" fmla="*/ 9 w 282"/>
                <a:gd name="T69" fmla="*/ 70 h 97"/>
                <a:gd name="T70" fmla="*/ 16 w 282"/>
                <a:gd name="T71" fmla="*/ 75 h 97"/>
                <a:gd name="T72" fmla="*/ 23 w 282"/>
                <a:gd name="T73" fmla="*/ 79 h 97"/>
                <a:gd name="T74" fmla="*/ 32 w 282"/>
                <a:gd name="T75" fmla="*/ 82 h 97"/>
                <a:gd name="T76" fmla="*/ 51 w 282"/>
                <a:gd name="T77" fmla="*/ 88 h 97"/>
                <a:gd name="T78" fmla="*/ 72 w 282"/>
                <a:gd name="T79" fmla="*/ 93 h 97"/>
                <a:gd name="T80" fmla="*/ 93 w 282"/>
                <a:gd name="T81" fmla="*/ 95 h 97"/>
                <a:gd name="T82" fmla="*/ 113 w 282"/>
                <a:gd name="T83" fmla="*/ 96 h 97"/>
                <a:gd name="T84" fmla="*/ 140 w 282"/>
                <a:gd name="T85" fmla="*/ 97 h 97"/>
                <a:gd name="T86" fmla="*/ 140 w 282"/>
                <a:gd name="T87" fmla="*/ 97 h 97"/>
                <a:gd name="T88" fmla="*/ 167 w 282"/>
                <a:gd name="T89" fmla="*/ 96 h 97"/>
                <a:gd name="T90" fmla="*/ 187 w 282"/>
                <a:gd name="T91" fmla="*/ 95 h 97"/>
                <a:gd name="T92" fmla="*/ 208 w 282"/>
                <a:gd name="T93" fmla="*/ 93 h 97"/>
                <a:gd name="T94" fmla="*/ 229 w 282"/>
                <a:gd name="T95" fmla="*/ 88 h 97"/>
                <a:gd name="T96" fmla="*/ 249 w 282"/>
                <a:gd name="T97" fmla="*/ 83 h 97"/>
                <a:gd name="T98" fmla="*/ 257 w 282"/>
                <a:gd name="T99" fmla="*/ 80 h 97"/>
                <a:gd name="T100" fmla="*/ 264 w 282"/>
                <a:gd name="T101" fmla="*/ 75 h 97"/>
                <a:gd name="T102" fmla="*/ 271 w 282"/>
                <a:gd name="T103" fmla="*/ 70 h 97"/>
                <a:gd name="T104" fmla="*/ 276 w 282"/>
                <a:gd name="T105" fmla="*/ 66 h 97"/>
                <a:gd name="T106" fmla="*/ 276 w 282"/>
                <a:gd name="T107" fmla="*/ 66 h 97"/>
                <a:gd name="T108" fmla="*/ 279 w 282"/>
                <a:gd name="T109" fmla="*/ 59 h 97"/>
                <a:gd name="T110" fmla="*/ 280 w 282"/>
                <a:gd name="T111" fmla="*/ 52 h 97"/>
                <a:gd name="T112" fmla="*/ 282 w 282"/>
                <a:gd name="T113" fmla="*/ 41 h 97"/>
                <a:gd name="T114" fmla="*/ 282 w 282"/>
                <a:gd name="T115" fmla="*/ 31 h 97"/>
                <a:gd name="T116" fmla="*/ 282 w 282"/>
                <a:gd name="T117" fmla="*/ 31 h 97"/>
                <a:gd name="T118" fmla="*/ 282 w 282"/>
                <a:gd name="T119" fmla="*/ 12 h 97"/>
                <a:gd name="T120" fmla="*/ 282 w 282"/>
                <a:gd name="T121" fmla="*/ 12 h 97"/>
                <a:gd name="T122" fmla="*/ 280 w 282"/>
                <a:gd name="T123" fmla="*/ 5 h 97"/>
                <a:gd name="T124" fmla="*/ 280 w 282"/>
                <a:gd name="T125"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 h="97">
                  <a:moveTo>
                    <a:pt x="280" y="5"/>
                  </a:moveTo>
                  <a:lnTo>
                    <a:pt x="280" y="5"/>
                  </a:lnTo>
                  <a:lnTo>
                    <a:pt x="278" y="0"/>
                  </a:lnTo>
                  <a:lnTo>
                    <a:pt x="278" y="0"/>
                  </a:lnTo>
                  <a:lnTo>
                    <a:pt x="269" y="6"/>
                  </a:lnTo>
                  <a:lnTo>
                    <a:pt x="258" y="11"/>
                  </a:lnTo>
                  <a:lnTo>
                    <a:pt x="258" y="11"/>
                  </a:lnTo>
                  <a:lnTo>
                    <a:pt x="245" y="16"/>
                  </a:lnTo>
                  <a:lnTo>
                    <a:pt x="230" y="20"/>
                  </a:lnTo>
                  <a:lnTo>
                    <a:pt x="215" y="23"/>
                  </a:lnTo>
                  <a:lnTo>
                    <a:pt x="199" y="25"/>
                  </a:lnTo>
                  <a:lnTo>
                    <a:pt x="168" y="27"/>
                  </a:lnTo>
                  <a:lnTo>
                    <a:pt x="140" y="28"/>
                  </a:lnTo>
                  <a:lnTo>
                    <a:pt x="140" y="28"/>
                  </a:lnTo>
                  <a:lnTo>
                    <a:pt x="113" y="27"/>
                  </a:lnTo>
                  <a:lnTo>
                    <a:pt x="83" y="25"/>
                  </a:lnTo>
                  <a:lnTo>
                    <a:pt x="68" y="23"/>
                  </a:lnTo>
                  <a:lnTo>
                    <a:pt x="53" y="20"/>
                  </a:lnTo>
                  <a:lnTo>
                    <a:pt x="37" y="17"/>
                  </a:lnTo>
                  <a:lnTo>
                    <a:pt x="25" y="12"/>
                  </a:lnTo>
                  <a:lnTo>
                    <a:pt x="25" y="12"/>
                  </a:lnTo>
                  <a:lnTo>
                    <a:pt x="13" y="6"/>
                  </a:lnTo>
                  <a:lnTo>
                    <a:pt x="4" y="0"/>
                  </a:lnTo>
                  <a:lnTo>
                    <a:pt x="4" y="0"/>
                  </a:lnTo>
                  <a:lnTo>
                    <a:pt x="1" y="5"/>
                  </a:lnTo>
                  <a:lnTo>
                    <a:pt x="1" y="5"/>
                  </a:lnTo>
                  <a:lnTo>
                    <a:pt x="0" y="13"/>
                  </a:lnTo>
                  <a:lnTo>
                    <a:pt x="0" y="13"/>
                  </a:lnTo>
                  <a:lnTo>
                    <a:pt x="0" y="31"/>
                  </a:lnTo>
                  <a:lnTo>
                    <a:pt x="0" y="31"/>
                  </a:lnTo>
                  <a:lnTo>
                    <a:pt x="1" y="51"/>
                  </a:lnTo>
                  <a:lnTo>
                    <a:pt x="2" y="59"/>
                  </a:lnTo>
                  <a:lnTo>
                    <a:pt x="6" y="65"/>
                  </a:lnTo>
                  <a:lnTo>
                    <a:pt x="6" y="65"/>
                  </a:lnTo>
                  <a:lnTo>
                    <a:pt x="9" y="70"/>
                  </a:lnTo>
                  <a:lnTo>
                    <a:pt x="16" y="75"/>
                  </a:lnTo>
                  <a:lnTo>
                    <a:pt x="23" y="79"/>
                  </a:lnTo>
                  <a:lnTo>
                    <a:pt x="32" y="82"/>
                  </a:lnTo>
                  <a:lnTo>
                    <a:pt x="51" y="88"/>
                  </a:lnTo>
                  <a:lnTo>
                    <a:pt x="72" y="93"/>
                  </a:lnTo>
                  <a:lnTo>
                    <a:pt x="93" y="95"/>
                  </a:lnTo>
                  <a:lnTo>
                    <a:pt x="113" y="96"/>
                  </a:lnTo>
                  <a:lnTo>
                    <a:pt x="140" y="97"/>
                  </a:lnTo>
                  <a:lnTo>
                    <a:pt x="140" y="97"/>
                  </a:lnTo>
                  <a:lnTo>
                    <a:pt x="167" y="96"/>
                  </a:lnTo>
                  <a:lnTo>
                    <a:pt x="187" y="95"/>
                  </a:lnTo>
                  <a:lnTo>
                    <a:pt x="208" y="93"/>
                  </a:lnTo>
                  <a:lnTo>
                    <a:pt x="229" y="88"/>
                  </a:lnTo>
                  <a:lnTo>
                    <a:pt x="249" y="83"/>
                  </a:lnTo>
                  <a:lnTo>
                    <a:pt x="257" y="80"/>
                  </a:lnTo>
                  <a:lnTo>
                    <a:pt x="264" y="75"/>
                  </a:lnTo>
                  <a:lnTo>
                    <a:pt x="271" y="70"/>
                  </a:lnTo>
                  <a:lnTo>
                    <a:pt x="276" y="66"/>
                  </a:lnTo>
                  <a:lnTo>
                    <a:pt x="276" y="66"/>
                  </a:lnTo>
                  <a:lnTo>
                    <a:pt x="279" y="59"/>
                  </a:lnTo>
                  <a:lnTo>
                    <a:pt x="280" y="52"/>
                  </a:lnTo>
                  <a:lnTo>
                    <a:pt x="282" y="41"/>
                  </a:lnTo>
                  <a:lnTo>
                    <a:pt x="282" y="31"/>
                  </a:lnTo>
                  <a:lnTo>
                    <a:pt x="282" y="31"/>
                  </a:lnTo>
                  <a:lnTo>
                    <a:pt x="282" y="12"/>
                  </a:lnTo>
                  <a:lnTo>
                    <a:pt x="282" y="12"/>
                  </a:lnTo>
                  <a:lnTo>
                    <a:pt x="280" y="5"/>
                  </a:lnTo>
                  <a:lnTo>
                    <a:pt x="28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57" name="Freeform 48"/>
            <p:cNvSpPr>
              <a:spLocks noEditPoints="1"/>
            </p:cNvSpPr>
            <p:nvPr/>
          </p:nvSpPr>
          <p:spPr bwMode="auto">
            <a:xfrm>
              <a:off x="4102100" y="3017838"/>
              <a:ext cx="447675" cy="211138"/>
            </a:xfrm>
            <a:custGeom>
              <a:avLst/>
              <a:gdLst>
                <a:gd name="T0" fmla="*/ 91 w 282"/>
                <a:gd name="T1" fmla="*/ 3 h 133"/>
                <a:gd name="T2" fmla="*/ 36 w 282"/>
                <a:gd name="T3" fmla="*/ 13 h 133"/>
                <a:gd name="T4" fmla="*/ 15 w 282"/>
                <a:gd name="T5" fmla="*/ 24 h 133"/>
                <a:gd name="T6" fmla="*/ 5 w 282"/>
                <a:gd name="T7" fmla="*/ 34 h 133"/>
                <a:gd name="T8" fmla="*/ 1 w 282"/>
                <a:gd name="T9" fmla="*/ 42 h 133"/>
                <a:gd name="T10" fmla="*/ 0 w 282"/>
                <a:gd name="T11" fmla="*/ 67 h 133"/>
                <a:gd name="T12" fmla="*/ 0 w 282"/>
                <a:gd name="T13" fmla="*/ 71 h 133"/>
                <a:gd name="T14" fmla="*/ 2 w 282"/>
                <a:gd name="T15" fmla="*/ 95 h 133"/>
                <a:gd name="T16" fmla="*/ 9 w 282"/>
                <a:gd name="T17" fmla="*/ 106 h 133"/>
                <a:gd name="T18" fmla="*/ 23 w 282"/>
                <a:gd name="T19" fmla="*/ 115 h 133"/>
                <a:gd name="T20" fmla="*/ 54 w 282"/>
                <a:gd name="T21" fmla="*/ 125 h 133"/>
                <a:gd name="T22" fmla="*/ 58 w 282"/>
                <a:gd name="T23" fmla="*/ 126 h 133"/>
                <a:gd name="T24" fmla="*/ 115 w 282"/>
                <a:gd name="T25" fmla="*/ 133 h 133"/>
                <a:gd name="T26" fmla="*/ 127 w 282"/>
                <a:gd name="T27" fmla="*/ 133 h 133"/>
                <a:gd name="T28" fmla="*/ 140 w 282"/>
                <a:gd name="T29" fmla="*/ 133 h 133"/>
                <a:gd name="T30" fmla="*/ 161 w 282"/>
                <a:gd name="T31" fmla="*/ 133 h 133"/>
                <a:gd name="T32" fmla="*/ 200 w 282"/>
                <a:gd name="T33" fmla="*/ 130 h 133"/>
                <a:gd name="T34" fmla="*/ 242 w 282"/>
                <a:gd name="T35" fmla="*/ 122 h 133"/>
                <a:gd name="T36" fmla="*/ 272 w 282"/>
                <a:gd name="T37" fmla="*/ 106 h 133"/>
                <a:gd name="T38" fmla="*/ 278 w 282"/>
                <a:gd name="T39" fmla="*/ 98 h 133"/>
                <a:gd name="T40" fmla="*/ 280 w 282"/>
                <a:gd name="T41" fmla="*/ 84 h 133"/>
                <a:gd name="T42" fmla="*/ 282 w 282"/>
                <a:gd name="T43" fmla="*/ 67 h 133"/>
                <a:gd name="T44" fmla="*/ 280 w 282"/>
                <a:gd name="T45" fmla="*/ 49 h 133"/>
                <a:gd name="T46" fmla="*/ 276 w 282"/>
                <a:gd name="T47" fmla="*/ 33 h 133"/>
                <a:gd name="T48" fmla="*/ 268 w 282"/>
                <a:gd name="T49" fmla="*/ 25 h 133"/>
                <a:gd name="T50" fmla="*/ 242 w 282"/>
                <a:gd name="T51" fmla="*/ 13 h 133"/>
                <a:gd name="T52" fmla="*/ 192 w 282"/>
                <a:gd name="T53" fmla="*/ 4 h 133"/>
                <a:gd name="T54" fmla="*/ 140 w 282"/>
                <a:gd name="T55" fmla="*/ 0 h 133"/>
                <a:gd name="T56" fmla="*/ 127 w 282"/>
                <a:gd name="T57" fmla="*/ 0 h 133"/>
                <a:gd name="T58" fmla="*/ 140 w 282"/>
                <a:gd name="T59" fmla="*/ 17 h 133"/>
                <a:gd name="T60" fmla="*/ 166 w 282"/>
                <a:gd name="T61" fmla="*/ 17 h 133"/>
                <a:gd name="T62" fmla="*/ 214 w 282"/>
                <a:gd name="T63" fmla="*/ 22 h 133"/>
                <a:gd name="T64" fmla="*/ 243 w 282"/>
                <a:gd name="T65" fmla="*/ 32 h 133"/>
                <a:gd name="T66" fmla="*/ 250 w 282"/>
                <a:gd name="T67" fmla="*/ 40 h 133"/>
                <a:gd name="T68" fmla="*/ 248 w 282"/>
                <a:gd name="T69" fmla="*/ 46 h 133"/>
                <a:gd name="T70" fmla="*/ 223 w 282"/>
                <a:gd name="T71" fmla="*/ 38 h 133"/>
                <a:gd name="T72" fmla="*/ 186 w 282"/>
                <a:gd name="T73" fmla="*/ 32 h 133"/>
                <a:gd name="T74" fmla="*/ 140 w 282"/>
                <a:gd name="T75" fmla="*/ 31 h 133"/>
                <a:gd name="T76" fmla="*/ 105 w 282"/>
                <a:gd name="T77" fmla="*/ 32 h 133"/>
                <a:gd name="T78" fmla="*/ 83 w 282"/>
                <a:gd name="T79" fmla="*/ 33 h 133"/>
                <a:gd name="T80" fmla="*/ 54 w 282"/>
                <a:gd name="T81" fmla="*/ 39 h 133"/>
                <a:gd name="T82" fmla="*/ 34 w 282"/>
                <a:gd name="T83" fmla="*/ 46 h 133"/>
                <a:gd name="T84" fmla="*/ 32 w 282"/>
                <a:gd name="T85" fmla="*/ 41 h 133"/>
                <a:gd name="T86" fmla="*/ 32 w 282"/>
                <a:gd name="T87" fmla="*/ 39 h 133"/>
                <a:gd name="T88" fmla="*/ 47 w 282"/>
                <a:gd name="T89" fmla="*/ 28 h 133"/>
                <a:gd name="T90" fmla="*/ 86 w 282"/>
                <a:gd name="T91" fmla="*/ 19 h 133"/>
                <a:gd name="T92" fmla="*/ 123 w 282"/>
                <a:gd name="T93" fmla="*/ 17 h 133"/>
                <a:gd name="T94" fmla="*/ 130 w 282"/>
                <a:gd name="T95" fmla="*/ 17 h 133"/>
                <a:gd name="T96" fmla="*/ 140 w 282"/>
                <a:gd name="T97" fmla="*/ 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2" h="133">
                  <a:moveTo>
                    <a:pt x="117" y="1"/>
                  </a:moveTo>
                  <a:lnTo>
                    <a:pt x="117" y="1"/>
                  </a:lnTo>
                  <a:lnTo>
                    <a:pt x="91" y="3"/>
                  </a:lnTo>
                  <a:lnTo>
                    <a:pt x="63" y="7"/>
                  </a:lnTo>
                  <a:lnTo>
                    <a:pt x="49" y="10"/>
                  </a:lnTo>
                  <a:lnTo>
                    <a:pt x="36" y="13"/>
                  </a:lnTo>
                  <a:lnTo>
                    <a:pt x="25" y="18"/>
                  </a:lnTo>
                  <a:lnTo>
                    <a:pt x="15" y="24"/>
                  </a:lnTo>
                  <a:lnTo>
                    <a:pt x="15" y="24"/>
                  </a:lnTo>
                  <a:lnTo>
                    <a:pt x="9" y="28"/>
                  </a:lnTo>
                  <a:lnTo>
                    <a:pt x="5" y="34"/>
                  </a:lnTo>
                  <a:lnTo>
                    <a:pt x="5" y="34"/>
                  </a:lnTo>
                  <a:lnTo>
                    <a:pt x="2" y="38"/>
                  </a:lnTo>
                  <a:lnTo>
                    <a:pt x="1" y="42"/>
                  </a:lnTo>
                  <a:lnTo>
                    <a:pt x="1" y="42"/>
                  </a:lnTo>
                  <a:lnTo>
                    <a:pt x="0" y="49"/>
                  </a:lnTo>
                  <a:lnTo>
                    <a:pt x="0" y="49"/>
                  </a:lnTo>
                  <a:lnTo>
                    <a:pt x="0" y="67"/>
                  </a:lnTo>
                  <a:lnTo>
                    <a:pt x="0" y="67"/>
                  </a:lnTo>
                  <a:lnTo>
                    <a:pt x="0" y="71"/>
                  </a:lnTo>
                  <a:lnTo>
                    <a:pt x="0" y="71"/>
                  </a:lnTo>
                  <a:lnTo>
                    <a:pt x="0" y="84"/>
                  </a:lnTo>
                  <a:lnTo>
                    <a:pt x="2" y="95"/>
                  </a:lnTo>
                  <a:lnTo>
                    <a:pt x="2" y="95"/>
                  </a:lnTo>
                  <a:lnTo>
                    <a:pt x="6" y="101"/>
                  </a:lnTo>
                  <a:lnTo>
                    <a:pt x="6" y="101"/>
                  </a:lnTo>
                  <a:lnTo>
                    <a:pt x="9" y="106"/>
                  </a:lnTo>
                  <a:lnTo>
                    <a:pt x="15" y="111"/>
                  </a:lnTo>
                  <a:lnTo>
                    <a:pt x="15" y="111"/>
                  </a:lnTo>
                  <a:lnTo>
                    <a:pt x="23" y="115"/>
                  </a:lnTo>
                  <a:lnTo>
                    <a:pt x="33" y="119"/>
                  </a:lnTo>
                  <a:lnTo>
                    <a:pt x="42" y="123"/>
                  </a:lnTo>
                  <a:lnTo>
                    <a:pt x="54" y="125"/>
                  </a:lnTo>
                  <a:lnTo>
                    <a:pt x="54" y="125"/>
                  </a:lnTo>
                  <a:lnTo>
                    <a:pt x="58" y="126"/>
                  </a:lnTo>
                  <a:lnTo>
                    <a:pt x="58" y="126"/>
                  </a:lnTo>
                  <a:lnTo>
                    <a:pt x="72" y="129"/>
                  </a:lnTo>
                  <a:lnTo>
                    <a:pt x="88" y="131"/>
                  </a:lnTo>
                  <a:lnTo>
                    <a:pt x="115" y="133"/>
                  </a:lnTo>
                  <a:lnTo>
                    <a:pt x="115" y="133"/>
                  </a:lnTo>
                  <a:lnTo>
                    <a:pt x="127" y="133"/>
                  </a:lnTo>
                  <a:lnTo>
                    <a:pt x="127" y="133"/>
                  </a:lnTo>
                  <a:lnTo>
                    <a:pt x="132" y="133"/>
                  </a:lnTo>
                  <a:lnTo>
                    <a:pt x="132" y="133"/>
                  </a:lnTo>
                  <a:lnTo>
                    <a:pt x="140" y="133"/>
                  </a:lnTo>
                  <a:lnTo>
                    <a:pt x="140" y="133"/>
                  </a:lnTo>
                  <a:lnTo>
                    <a:pt x="161" y="133"/>
                  </a:lnTo>
                  <a:lnTo>
                    <a:pt x="161" y="133"/>
                  </a:lnTo>
                  <a:lnTo>
                    <a:pt x="174" y="132"/>
                  </a:lnTo>
                  <a:lnTo>
                    <a:pt x="174" y="132"/>
                  </a:lnTo>
                  <a:lnTo>
                    <a:pt x="200" y="130"/>
                  </a:lnTo>
                  <a:lnTo>
                    <a:pt x="227" y="125"/>
                  </a:lnTo>
                  <a:lnTo>
                    <a:pt x="227" y="125"/>
                  </a:lnTo>
                  <a:lnTo>
                    <a:pt x="242" y="122"/>
                  </a:lnTo>
                  <a:lnTo>
                    <a:pt x="256" y="116"/>
                  </a:lnTo>
                  <a:lnTo>
                    <a:pt x="268" y="110"/>
                  </a:lnTo>
                  <a:lnTo>
                    <a:pt x="272" y="106"/>
                  </a:lnTo>
                  <a:lnTo>
                    <a:pt x="276" y="102"/>
                  </a:lnTo>
                  <a:lnTo>
                    <a:pt x="276" y="102"/>
                  </a:lnTo>
                  <a:lnTo>
                    <a:pt x="278" y="98"/>
                  </a:lnTo>
                  <a:lnTo>
                    <a:pt x="279" y="95"/>
                  </a:lnTo>
                  <a:lnTo>
                    <a:pt x="279" y="95"/>
                  </a:lnTo>
                  <a:lnTo>
                    <a:pt x="280" y="84"/>
                  </a:lnTo>
                  <a:lnTo>
                    <a:pt x="282" y="71"/>
                  </a:lnTo>
                  <a:lnTo>
                    <a:pt x="282" y="71"/>
                  </a:lnTo>
                  <a:lnTo>
                    <a:pt x="282" y="67"/>
                  </a:lnTo>
                  <a:lnTo>
                    <a:pt x="282" y="67"/>
                  </a:lnTo>
                  <a:lnTo>
                    <a:pt x="280" y="49"/>
                  </a:lnTo>
                  <a:lnTo>
                    <a:pt x="280" y="49"/>
                  </a:lnTo>
                  <a:lnTo>
                    <a:pt x="279" y="40"/>
                  </a:lnTo>
                  <a:lnTo>
                    <a:pt x="278" y="36"/>
                  </a:lnTo>
                  <a:lnTo>
                    <a:pt x="276" y="33"/>
                  </a:lnTo>
                  <a:lnTo>
                    <a:pt x="276" y="33"/>
                  </a:lnTo>
                  <a:lnTo>
                    <a:pt x="272" y="28"/>
                  </a:lnTo>
                  <a:lnTo>
                    <a:pt x="268" y="25"/>
                  </a:lnTo>
                  <a:lnTo>
                    <a:pt x="263" y="21"/>
                  </a:lnTo>
                  <a:lnTo>
                    <a:pt x="256" y="18"/>
                  </a:lnTo>
                  <a:lnTo>
                    <a:pt x="242" y="13"/>
                  </a:lnTo>
                  <a:lnTo>
                    <a:pt x="225" y="8"/>
                  </a:lnTo>
                  <a:lnTo>
                    <a:pt x="209" y="5"/>
                  </a:lnTo>
                  <a:lnTo>
                    <a:pt x="192" y="4"/>
                  </a:lnTo>
                  <a:lnTo>
                    <a:pt x="161" y="1"/>
                  </a:lnTo>
                  <a:lnTo>
                    <a:pt x="161" y="1"/>
                  </a:lnTo>
                  <a:lnTo>
                    <a:pt x="140" y="0"/>
                  </a:lnTo>
                  <a:lnTo>
                    <a:pt x="140" y="0"/>
                  </a:lnTo>
                  <a:lnTo>
                    <a:pt x="127" y="0"/>
                  </a:lnTo>
                  <a:lnTo>
                    <a:pt x="127" y="0"/>
                  </a:lnTo>
                  <a:lnTo>
                    <a:pt x="117" y="1"/>
                  </a:lnTo>
                  <a:lnTo>
                    <a:pt x="117" y="1"/>
                  </a:lnTo>
                  <a:close/>
                  <a:moveTo>
                    <a:pt x="140" y="17"/>
                  </a:moveTo>
                  <a:lnTo>
                    <a:pt x="140" y="17"/>
                  </a:lnTo>
                  <a:lnTo>
                    <a:pt x="166" y="17"/>
                  </a:lnTo>
                  <a:lnTo>
                    <a:pt x="166" y="17"/>
                  </a:lnTo>
                  <a:lnTo>
                    <a:pt x="183" y="18"/>
                  </a:lnTo>
                  <a:lnTo>
                    <a:pt x="200" y="20"/>
                  </a:lnTo>
                  <a:lnTo>
                    <a:pt x="214" y="22"/>
                  </a:lnTo>
                  <a:lnTo>
                    <a:pt x="225" y="26"/>
                  </a:lnTo>
                  <a:lnTo>
                    <a:pt x="236" y="28"/>
                  </a:lnTo>
                  <a:lnTo>
                    <a:pt x="243" y="32"/>
                  </a:lnTo>
                  <a:lnTo>
                    <a:pt x="248" y="36"/>
                  </a:lnTo>
                  <a:lnTo>
                    <a:pt x="249" y="39"/>
                  </a:lnTo>
                  <a:lnTo>
                    <a:pt x="250" y="40"/>
                  </a:lnTo>
                  <a:lnTo>
                    <a:pt x="250" y="40"/>
                  </a:lnTo>
                  <a:lnTo>
                    <a:pt x="249" y="43"/>
                  </a:lnTo>
                  <a:lnTo>
                    <a:pt x="248" y="46"/>
                  </a:lnTo>
                  <a:lnTo>
                    <a:pt x="248" y="46"/>
                  </a:lnTo>
                  <a:lnTo>
                    <a:pt x="237" y="41"/>
                  </a:lnTo>
                  <a:lnTo>
                    <a:pt x="223" y="38"/>
                  </a:lnTo>
                  <a:lnTo>
                    <a:pt x="206" y="34"/>
                  </a:lnTo>
                  <a:lnTo>
                    <a:pt x="186" y="32"/>
                  </a:lnTo>
                  <a:lnTo>
                    <a:pt x="186" y="32"/>
                  </a:lnTo>
                  <a:lnTo>
                    <a:pt x="164" y="31"/>
                  </a:lnTo>
                  <a:lnTo>
                    <a:pt x="140" y="31"/>
                  </a:lnTo>
                  <a:lnTo>
                    <a:pt x="140" y="31"/>
                  </a:lnTo>
                  <a:lnTo>
                    <a:pt x="132" y="31"/>
                  </a:lnTo>
                  <a:lnTo>
                    <a:pt x="132" y="31"/>
                  </a:lnTo>
                  <a:lnTo>
                    <a:pt x="105" y="32"/>
                  </a:lnTo>
                  <a:lnTo>
                    <a:pt x="105" y="32"/>
                  </a:lnTo>
                  <a:lnTo>
                    <a:pt x="83" y="33"/>
                  </a:lnTo>
                  <a:lnTo>
                    <a:pt x="83" y="33"/>
                  </a:lnTo>
                  <a:lnTo>
                    <a:pt x="67" y="35"/>
                  </a:lnTo>
                  <a:lnTo>
                    <a:pt x="54" y="39"/>
                  </a:lnTo>
                  <a:lnTo>
                    <a:pt x="54" y="39"/>
                  </a:lnTo>
                  <a:lnTo>
                    <a:pt x="42" y="42"/>
                  </a:lnTo>
                  <a:lnTo>
                    <a:pt x="34" y="46"/>
                  </a:lnTo>
                  <a:lnTo>
                    <a:pt x="34" y="46"/>
                  </a:lnTo>
                  <a:lnTo>
                    <a:pt x="33" y="43"/>
                  </a:lnTo>
                  <a:lnTo>
                    <a:pt x="32" y="41"/>
                  </a:lnTo>
                  <a:lnTo>
                    <a:pt x="32" y="41"/>
                  </a:lnTo>
                  <a:lnTo>
                    <a:pt x="32" y="40"/>
                  </a:lnTo>
                  <a:lnTo>
                    <a:pt x="32" y="40"/>
                  </a:lnTo>
                  <a:lnTo>
                    <a:pt x="32" y="39"/>
                  </a:lnTo>
                  <a:lnTo>
                    <a:pt x="34" y="36"/>
                  </a:lnTo>
                  <a:lnTo>
                    <a:pt x="39" y="32"/>
                  </a:lnTo>
                  <a:lnTo>
                    <a:pt x="47" y="28"/>
                  </a:lnTo>
                  <a:lnTo>
                    <a:pt x="57" y="25"/>
                  </a:lnTo>
                  <a:lnTo>
                    <a:pt x="71" y="22"/>
                  </a:lnTo>
                  <a:lnTo>
                    <a:pt x="86" y="19"/>
                  </a:lnTo>
                  <a:lnTo>
                    <a:pt x="104" y="18"/>
                  </a:lnTo>
                  <a:lnTo>
                    <a:pt x="123" y="17"/>
                  </a:lnTo>
                  <a:lnTo>
                    <a:pt x="123" y="17"/>
                  </a:lnTo>
                  <a:lnTo>
                    <a:pt x="125" y="17"/>
                  </a:lnTo>
                  <a:lnTo>
                    <a:pt x="125" y="17"/>
                  </a:lnTo>
                  <a:lnTo>
                    <a:pt x="130" y="17"/>
                  </a:lnTo>
                  <a:lnTo>
                    <a:pt x="130" y="17"/>
                  </a:lnTo>
                  <a:lnTo>
                    <a:pt x="140" y="17"/>
                  </a:lnTo>
                  <a:lnTo>
                    <a:pt x="14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grpSp>
      <p:grpSp>
        <p:nvGrpSpPr>
          <p:cNvPr id="58" name="Group 57"/>
          <p:cNvGrpSpPr/>
          <p:nvPr/>
        </p:nvGrpSpPr>
        <p:grpSpPr>
          <a:xfrm>
            <a:off x="5529019" y="4727334"/>
            <a:ext cx="300440" cy="197432"/>
            <a:chOff x="3859213" y="2884488"/>
            <a:chExt cx="944562" cy="620713"/>
          </a:xfrm>
          <a:solidFill>
            <a:schemeClr val="bg2">
              <a:lumMod val="75000"/>
            </a:schemeClr>
          </a:solidFill>
        </p:grpSpPr>
        <p:sp>
          <p:nvSpPr>
            <p:cNvPr id="59" name="Freeform 58"/>
            <p:cNvSpPr>
              <a:spLocks/>
            </p:cNvSpPr>
            <p:nvPr/>
          </p:nvSpPr>
          <p:spPr bwMode="auto">
            <a:xfrm>
              <a:off x="3859213" y="3089275"/>
              <a:ext cx="231775" cy="136525"/>
            </a:xfrm>
            <a:custGeom>
              <a:avLst/>
              <a:gdLst>
                <a:gd name="T0" fmla="*/ 2 w 146"/>
                <a:gd name="T1" fmla="*/ 52 h 86"/>
                <a:gd name="T2" fmla="*/ 16 w 146"/>
                <a:gd name="T3" fmla="*/ 63 h 86"/>
                <a:gd name="T4" fmla="*/ 16 w 146"/>
                <a:gd name="T5" fmla="*/ 63 h 86"/>
                <a:gd name="T6" fmla="*/ 26 w 146"/>
                <a:gd name="T7" fmla="*/ 68 h 86"/>
                <a:gd name="T8" fmla="*/ 36 w 146"/>
                <a:gd name="T9" fmla="*/ 73 h 86"/>
                <a:gd name="T10" fmla="*/ 49 w 146"/>
                <a:gd name="T11" fmla="*/ 77 h 86"/>
                <a:gd name="T12" fmla="*/ 63 w 146"/>
                <a:gd name="T13" fmla="*/ 80 h 86"/>
                <a:gd name="T14" fmla="*/ 81 w 146"/>
                <a:gd name="T15" fmla="*/ 82 h 86"/>
                <a:gd name="T16" fmla="*/ 98 w 146"/>
                <a:gd name="T17" fmla="*/ 85 h 86"/>
                <a:gd name="T18" fmla="*/ 118 w 146"/>
                <a:gd name="T19" fmla="*/ 86 h 86"/>
                <a:gd name="T20" fmla="*/ 140 w 146"/>
                <a:gd name="T21" fmla="*/ 86 h 86"/>
                <a:gd name="T22" fmla="*/ 140 w 146"/>
                <a:gd name="T23" fmla="*/ 86 h 86"/>
                <a:gd name="T24" fmla="*/ 140 w 146"/>
                <a:gd name="T25" fmla="*/ 80 h 86"/>
                <a:gd name="T26" fmla="*/ 140 w 146"/>
                <a:gd name="T27" fmla="*/ 80 h 86"/>
                <a:gd name="T28" fmla="*/ 141 w 146"/>
                <a:gd name="T29" fmla="*/ 80 h 86"/>
                <a:gd name="T30" fmla="*/ 146 w 146"/>
                <a:gd name="T31" fmla="*/ 63 h 86"/>
                <a:gd name="T32" fmla="*/ 146 w 146"/>
                <a:gd name="T33" fmla="*/ 63 h 86"/>
                <a:gd name="T34" fmla="*/ 144 w 146"/>
                <a:gd name="T35" fmla="*/ 58 h 86"/>
                <a:gd name="T36" fmla="*/ 141 w 146"/>
                <a:gd name="T37" fmla="*/ 53 h 86"/>
                <a:gd name="T38" fmla="*/ 141 w 146"/>
                <a:gd name="T39" fmla="*/ 53 h 86"/>
                <a:gd name="T40" fmla="*/ 140 w 146"/>
                <a:gd name="T41" fmla="*/ 47 h 86"/>
                <a:gd name="T42" fmla="*/ 140 w 146"/>
                <a:gd name="T43" fmla="*/ 40 h 86"/>
                <a:gd name="T44" fmla="*/ 139 w 146"/>
                <a:gd name="T45" fmla="*/ 26 h 86"/>
                <a:gd name="T46" fmla="*/ 139 w 146"/>
                <a:gd name="T47" fmla="*/ 26 h 86"/>
                <a:gd name="T48" fmla="*/ 111 w 146"/>
                <a:gd name="T49" fmla="*/ 26 h 86"/>
                <a:gd name="T50" fmla="*/ 91 w 146"/>
                <a:gd name="T51" fmla="*/ 24 h 86"/>
                <a:gd name="T52" fmla="*/ 69 w 146"/>
                <a:gd name="T53" fmla="*/ 22 h 86"/>
                <a:gd name="T54" fmla="*/ 69 w 146"/>
                <a:gd name="T55" fmla="*/ 22 h 86"/>
                <a:gd name="T56" fmla="*/ 48 w 146"/>
                <a:gd name="T57" fmla="*/ 18 h 86"/>
                <a:gd name="T58" fmla="*/ 29 w 146"/>
                <a:gd name="T59" fmla="*/ 12 h 86"/>
                <a:gd name="T60" fmla="*/ 14 w 146"/>
                <a:gd name="T61" fmla="*/ 7 h 86"/>
                <a:gd name="T62" fmla="*/ 1 w 146"/>
                <a:gd name="T63" fmla="*/ 0 h 86"/>
                <a:gd name="T64" fmla="*/ 1 w 146"/>
                <a:gd name="T65" fmla="*/ 0 h 86"/>
                <a:gd name="T66" fmla="*/ 0 w 146"/>
                <a:gd name="T67" fmla="*/ 4 h 86"/>
                <a:gd name="T68" fmla="*/ 0 w 146"/>
                <a:gd name="T69" fmla="*/ 11 h 86"/>
                <a:gd name="T70" fmla="*/ 0 w 146"/>
                <a:gd name="T71" fmla="*/ 25 h 86"/>
                <a:gd name="T72" fmla="*/ 0 w 146"/>
                <a:gd name="T73" fmla="*/ 25 h 86"/>
                <a:gd name="T74" fmla="*/ 0 w 146"/>
                <a:gd name="T75" fmla="*/ 40 h 86"/>
                <a:gd name="T76" fmla="*/ 1 w 146"/>
                <a:gd name="T77" fmla="*/ 46 h 86"/>
                <a:gd name="T78" fmla="*/ 2 w 146"/>
                <a:gd name="T79" fmla="*/ 52 h 86"/>
                <a:gd name="T80" fmla="*/ 2 w 146"/>
                <a:gd name="T81" fmla="*/ 5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6" h="86">
                  <a:moveTo>
                    <a:pt x="2" y="52"/>
                  </a:moveTo>
                  <a:lnTo>
                    <a:pt x="16" y="63"/>
                  </a:lnTo>
                  <a:lnTo>
                    <a:pt x="16" y="63"/>
                  </a:lnTo>
                  <a:lnTo>
                    <a:pt x="26" y="68"/>
                  </a:lnTo>
                  <a:lnTo>
                    <a:pt x="36" y="73"/>
                  </a:lnTo>
                  <a:lnTo>
                    <a:pt x="49" y="77"/>
                  </a:lnTo>
                  <a:lnTo>
                    <a:pt x="63" y="80"/>
                  </a:lnTo>
                  <a:lnTo>
                    <a:pt x="81" y="82"/>
                  </a:lnTo>
                  <a:lnTo>
                    <a:pt x="98" y="85"/>
                  </a:lnTo>
                  <a:lnTo>
                    <a:pt x="118" y="86"/>
                  </a:lnTo>
                  <a:lnTo>
                    <a:pt x="140" y="86"/>
                  </a:lnTo>
                  <a:lnTo>
                    <a:pt x="140" y="86"/>
                  </a:lnTo>
                  <a:lnTo>
                    <a:pt x="140" y="80"/>
                  </a:lnTo>
                  <a:lnTo>
                    <a:pt x="140" y="80"/>
                  </a:lnTo>
                  <a:lnTo>
                    <a:pt x="141" y="80"/>
                  </a:lnTo>
                  <a:lnTo>
                    <a:pt x="146" y="63"/>
                  </a:lnTo>
                  <a:lnTo>
                    <a:pt x="146" y="63"/>
                  </a:lnTo>
                  <a:lnTo>
                    <a:pt x="144" y="58"/>
                  </a:lnTo>
                  <a:lnTo>
                    <a:pt x="141" y="53"/>
                  </a:lnTo>
                  <a:lnTo>
                    <a:pt x="141" y="53"/>
                  </a:lnTo>
                  <a:lnTo>
                    <a:pt x="140" y="47"/>
                  </a:lnTo>
                  <a:lnTo>
                    <a:pt x="140" y="40"/>
                  </a:lnTo>
                  <a:lnTo>
                    <a:pt x="139" y="26"/>
                  </a:lnTo>
                  <a:lnTo>
                    <a:pt x="139" y="26"/>
                  </a:lnTo>
                  <a:lnTo>
                    <a:pt x="111" y="26"/>
                  </a:lnTo>
                  <a:lnTo>
                    <a:pt x="91" y="24"/>
                  </a:lnTo>
                  <a:lnTo>
                    <a:pt x="69" y="22"/>
                  </a:lnTo>
                  <a:lnTo>
                    <a:pt x="69" y="22"/>
                  </a:lnTo>
                  <a:lnTo>
                    <a:pt x="48" y="18"/>
                  </a:lnTo>
                  <a:lnTo>
                    <a:pt x="29" y="12"/>
                  </a:lnTo>
                  <a:lnTo>
                    <a:pt x="14" y="7"/>
                  </a:lnTo>
                  <a:lnTo>
                    <a:pt x="1" y="0"/>
                  </a:lnTo>
                  <a:lnTo>
                    <a:pt x="1" y="0"/>
                  </a:lnTo>
                  <a:lnTo>
                    <a:pt x="0" y="4"/>
                  </a:lnTo>
                  <a:lnTo>
                    <a:pt x="0" y="11"/>
                  </a:lnTo>
                  <a:lnTo>
                    <a:pt x="0" y="25"/>
                  </a:lnTo>
                  <a:lnTo>
                    <a:pt x="0" y="25"/>
                  </a:lnTo>
                  <a:lnTo>
                    <a:pt x="0" y="40"/>
                  </a:lnTo>
                  <a:lnTo>
                    <a:pt x="1" y="46"/>
                  </a:lnTo>
                  <a:lnTo>
                    <a:pt x="2" y="52"/>
                  </a:lnTo>
                  <a:lnTo>
                    <a:pt x="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60" name="Freeform 41"/>
            <p:cNvSpPr>
              <a:spLocks/>
            </p:cNvSpPr>
            <p:nvPr/>
          </p:nvSpPr>
          <p:spPr bwMode="auto">
            <a:xfrm>
              <a:off x="3859213" y="3217863"/>
              <a:ext cx="238125" cy="153988"/>
            </a:xfrm>
            <a:custGeom>
              <a:avLst/>
              <a:gdLst>
                <a:gd name="T0" fmla="*/ 144 w 150"/>
                <a:gd name="T1" fmla="*/ 63 h 97"/>
                <a:gd name="T2" fmla="*/ 141 w 150"/>
                <a:gd name="T3" fmla="*/ 60 h 97"/>
                <a:gd name="T4" fmla="*/ 141 w 150"/>
                <a:gd name="T5" fmla="*/ 60 h 97"/>
                <a:gd name="T6" fmla="*/ 140 w 150"/>
                <a:gd name="T7" fmla="*/ 53 h 97"/>
                <a:gd name="T8" fmla="*/ 139 w 150"/>
                <a:gd name="T9" fmla="*/ 45 h 97"/>
                <a:gd name="T10" fmla="*/ 139 w 150"/>
                <a:gd name="T11" fmla="*/ 28 h 97"/>
                <a:gd name="T12" fmla="*/ 139 w 150"/>
                <a:gd name="T13" fmla="*/ 28 h 97"/>
                <a:gd name="T14" fmla="*/ 139 w 150"/>
                <a:gd name="T15" fmla="*/ 28 h 97"/>
                <a:gd name="T16" fmla="*/ 139 w 150"/>
                <a:gd name="T17" fmla="*/ 28 h 97"/>
                <a:gd name="T18" fmla="*/ 105 w 150"/>
                <a:gd name="T19" fmla="*/ 27 h 97"/>
                <a:gd name="T20" fmla="*/ 86 w 150"/>
                <a:gd name="T21" fmla="*/ 25 h 97"/>
                <a:gd name="T22" fmla="*/ 68 w 150"/>
                <a:gd name="T23" fmla="*/ 22 h 97"/>
                <a:gd name="T24" fmla="*/ 49 w 150"/>
                <a:gd name="T25" fmla="*/ 19 h 97"/>
                <a:gd name="T26" fmla="*/ 32 w 150"/>
                <a:gd name="T27" fmla="*/ 14 h 97"/>
                <a:gd name="T28" fmla="*/ 16 w 150"/>
                <a:gd name="T29" fmla="*/ 8 h 97"/>
                <a:gd name="T30" fmla="*/ 9 w 150"/>
                <a:gd name="T31" fmla="*/ 4 h 97"/>
                <a:gd name="T32" fmla="*/ 4 w 150"/>
                <a:gd name="T33" fmla="*/ 0 h 97"/>
                <a:gd name="T34" fmla="*/ 4 w 150"/>
                <a:gd name="T35" fmla="*/ 0 h 97"/>
                <a:gd name="T36" fmla="*/ 1 w 150"/>
                <a:gd name="T37" fmla="*/ 5 h 97"/>
                <a:gd name="T38" fmla="*/ 1 w 150"/>
                <a:gd name="T39" fmla="*/ 5 h 97"/>
                <a:gd name="T40" fmla="*/ 0 w 150"/>
                <a:gd name="T41" fmla="*/ 11 h 97"/>
                <a:gd name="T42" fmla="*/ 0 w 150"/>
                <a:gd name="T43" fmla="*/ 17 h 97"/>
                <a:gd name="T44" fmla="*/ 0 w 150"/>
                <a:gd name="T45" fmla="*/ 31 h 97"/>
                <a:gd name="T46" fmla="*/ 0 w 150"/>
                <a:gd name="T47" fmla="*/ 31 h 97"/>
                <a:gd name="T48" fmla="*/ 1 w 150"/>
                <a:gd name="T49" fmla="*/ 51 h 97"/>
                <a:gd name="T50" fmla="*/ 2 w 150"/>
                <a:gd name="T51" fmla="*/ 59 h 97"/>
                <a:gd name="T52" fmla="*/ 5 w 150"/>
                <a:gd name="T53" fmla="*/ 65 h 97"/>
                <a:gd name="T54" fmla="*/ 5 w 150"/>
                <a:gd name="T55" fmla="*/ 65 h 97"/>
                <a:gd name="T56" fmla="*/ 9 w 150"/>
                <a:gd name="T57" fmla="*/ 69 h 97"/>
                <a:gd name="T58" fmla="*/ 15 w 150"/>
                <a:gd name="T59" fmla="*/ 74 h 97"/>
                <a:gd name="T60" fmla="*/ 23 w 150"/>
                <a:gd name="T61" fmla="*/ 79 h 97"/>
                <a:gd name="T62" fmla="*/ 32 w 150"/>
                <a:gd name="T63" fmla="*/ 82 h 97"/>
                <a:gd name="T64" fmla="*/ 50 w 150"/>
                <a:gd name="T65" fmla="*/ 88 h 97"/>
                <a:gd name="T66" fmla="*/ 71 w 150"/>
                <a:gd name="T67" fmla="*/ 91 h 97"/>
                <a:gd name="T68" fmla="*/ 92 w 150"/>
                <a:gd name="T69" fmla="*/ 95 h 97"/>
                <a:gd name="T70" fmla="*/ 111 w 150"/>
                <a:gd name="T71" fmla="*/ 96 h 97"/>
                <a:gd name="T72" fmla="*/ 139 w 150"/>
                <a:gd name="T73" fmla="*/ 97 h 97"/>
                <a:gd name="T74" fmla="*/ 139 w 150"/>
                <a:gd name="T75" fmla="*/ 97 h 97"/>
                <a:gd name="T76" fmla="*/ 141 w 150"/>
                <a:gd name="T77" fmla="*/ 86 h 97"/>
                <a:gd name="T78" fmla="*/ 141 w 150"/>
                <a:gd name="T79" fmla="*/ 86 h 97"/>
                <a:gd name="T80" fmla="*/ 144 w 150"/>
                <a:gd name="T81" fmla="*/ 77 h 97"/>
                <a:gd name="T82" fmla="*/ 150 w 150"/>
                <a:gd name="T83" fmla="*/ 68 h 97"/>
                <a:gd name="T84" fmla="*/ 147 w 150"/>
                <a:gd name="T85" fmla="*/ 67 h 97"/>
                <a:gd name="T86" fmla="*/ 144 w 150"/>
                <a:gd name="T87"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97">
                  <a:moveTo>
                    <a:pt x="144" y="63"/>
                  </a:moveTo>
                  <a:lnTo>
                    <a:pt x="141" y="60"/>
                  </a:lnTo>
                  <a:lnTo>
                    <a:pt x="141" y="60"/>
                  </a:lnTo>
                  <a:lnTo>
                    <a:pt x="140" y="53"/>
                  </a:lnTo>
                  <a:lnTo>
                    <a:pt x="139" y="45"/>
                  </a:lnTo>
                  <a:lnTo>
                    <a:pt x="139" y="28"/>
                  </a:lnTo>
                  <a:lnTo>
                    <a:pt x="139" y="28"/>
                  </a:lnTo>
                  <a:lnTo>
                    <a:pt x="139" y="28"/>
                  </a:lnTo>
                  <a:lnTo>
                    <a:pt x="139" y="28"/>
                  </a:lnTo>
                  <a:lnTo>
                    <a:pt x="105" y="27"/>
                  </a:lnTo>
                  <a:lnTo>
                    <a:pt x="86" y="25"/>
                  </a:lnTo>
                  <a:lnTo>
                    <a:pt x="68" y="22"/>
                  </a:lnTo>
                  <a:lnTo>
                    <a:pt x="49" y="19"/>
                  </a:lnTo>
                  <a:lnTo>
                    <a:pt x="32" y="14"/>
                  </a:lnTo>
                  <a:lnTo>
                    <a:pt x="16" y="8"/>
                  </a:lnTo>
                  <a:lnTo>
                    <a:pt x="9" y="4"/>
                  </a:lnTo>
                  <a:lnTo>
                    <a:pt x="4" y="0"/>
                  </a:lnTo>
                  <a:lnTo>
                    <a:pt x="4" y="0"/>
                  </a:lnTo>
                  <a:lnTo>
                    <a:pt x="1" y="5"/>
                  </a:lnTo>
                  <a:lnTo>
                    <a:pt x="1" y="5"/>
                  </a:lnTo>
                  <a:lnTo>
                    <a:pt x="0" y="11"/>
                  </a:lnTo>
                  <a:lnTo>
                    <a:pt x="0" y="17"/>
                  </a:lnTo>
                  <a:lnTo>
                    <a:pt x="0" y="31"/>
                  </a:lnTo>
                  <a:lnTo>
                    <a:pt x="0" y="31"/>
                  </a:lnTo>
                  <a:lnTo>
                    <a:pt x="1" y="51"/>
                  </a:lnTo>
                  <a:lnTo>
                    <a:pt x="2" y="59"/>
                  </a:lnTo>
                  <a:lnTo>
                    <a:pt x="5" y="65"/>
                  </a:lnTo>
                  <a:lnTo>
                    <a:pt x="5" y="65"/>
                  </a:lnTo>
                  <a:lnTo>
                    <a:pt x="9" y="69"/>
                  </a:lnTo>
                  <a:lnTo>
                    <a:pt x="15" y="74"/>
                  </a:lnTo>
                  <a:lnTo>
                    <a:pt x="23" y="79"/>
                  </a:lnTo>
                  <a:lnTo>
                    <a:pt x="32" y="82"/>
                  </a:lnTo>
                  <a:lnTo>
                    <a:pt x="50" y="88"/>
                  </a:lnTo>
                  <a:lnTo>
                    <a:pt x="71" y="91"/>
                  </a:lnTo>
                  <a:lnTo>
                    <a:pt x="92" y="95"/>
                  </a:lnTo>
                  <a:lnTo>
                    <a:pt x="111" y="96"/>
                  </a:lnTo>
                  <a:lnTo>
                    <a:pt x="139" y="97"/>
                  </a:lnTo>
                  <a:lnTo>
                    <a:pt x="139" y="97"/>
                  </a:lnTo>
                  <a:lnTo>
                    <a:pt x="141" y="86"/>
                  </a:lnTo>
                  <a:lnTo>
                    <a:pt x="141" y="86"/>
                  </a:lnTo>
                  <a:lnTo>
                    <a:pt x="144" y="77"/>
                  </a:lnTo>
                  <a:lnTo>
                    <a:pt x="150" y="68"/>
                  </a:lnTo>
                  <a:lnTo>
                    <a:pt x="147" y="67"/>
                  </a:lnTo>
                  <a:lnTo>
                    <a:pt x="14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64" name="Freeform 42"/>
            <p:cNvSpPr>
              <a:spLocks noEditPoints="1"/>
            </p:cNvSpPr>
            <p:nvPr/>
          </p:nvSpPr>
          <p:spPr bwMode="auto">
            <a:xfrm>
              <a:off x="3859213" y="2884488"/>
              <a:ext cx="447675" cy="211138"/>
            </a:xfrm>
            <a:custGeom>
              <a:avLst/>
              <a:gdLst>
                <a:gd name="T0" fmla="*/ 270 w 282"/>
                <a:gd name="T1" fmla="*/ 71 h 133"/>
                <a:gd name="T2" fmla="*/ 282 w 282"/>
                <a:gd name="T3" fmla="*/ 70 h 133"/>
                <a:gd name="T4" fmla="*/ 282 w 282"/>
                <a:gd name="T5" fmla="*/ 67 h 133"/>
                <a:gd name="T6" fmla="*/ 279 w 282"/>
                <a:gd name="T7" fmla="*/ 41 h 133"/>
                <a:gd name="T8" fmla="*/ 278 w 282"/>
                <a:gd name="T9" fmla="*/ 36 h 133"/>
                <a:gd name="T10" fmla="*/ 276 w 282"/>
                <a:gd name="T11" fmla="*/ 33 h 133"/>
                <a:gd name="T12" fmla="*/ 265 w 282"/>
                <a:gd name="T13" fmla="*/ 22 h 133"/>
                <a:gd name="T14" fmla="*/ 257 w 282"/>
                <a:gd name="T15" fmla="*/ 18 h 133"/>
                <a:gd name="T16" fmla="*/ 237 w 282"/>
                <a:gd name="T17" fmla="*/ 11 h 133"/>
                <a:gd name="T18" fmla="*/ 202 w 282"/>
                <a:gd name="T19" fmla="*/ 5 h 133"/>
                <a:gd name="T20" fmla="*/ 180 w 282"/>
                <a:gd name="T21" fmla="*/ 2 h 133"/>
                <a:gd name="T22" fmla="*/ 140 w 282"/>
                <a:gd name="T23" fmla="*/ 0 h 133"/>
                <a:gd name="T24" fmla="*/ 113 w 282"/>
                <a:gd name="T25" fmla="*/ 1 h 133"/>
                <a:gd name="T26" fmla="*/ 72 w 282"/>
                <a:gd name="T27" fmla="*/ 5 h 133"/>
                <a:gd name="T28" fmla="*/ 41 w 282"/>
                <a:gd name="T29" fmla="*/ 12 h 133"/>
                <a:gd name="T30" fmla="*/ 22 w 282"/>
                <a:gd name="T31" fmla="*/ 19 h 133"/>
                <a:gd name="T32" fmla="*/ 9 w 282"/>
                <a:gd name="T33" fmla="*/ 28 h 133"/>
                <a:gd name="T34" fmla="*/ 5 w 282"/>
                <a:gd name="T35" fmla="*/ 34 h 133"/>
                <a:gd name="T36" fmla="*/ 0 w 282"/>
                <a:gd name="T37" fmla="*/ 48 h 133"/>
                <a:gd name="T38" fmla="*/ 0 w 282"/>
                <a:gd name="T39" fmla="*/ 67 h 133"/>
                <a:gd name="T40" fmla="*/ 1 w 282"/>
                <a:gd name="T41" fmla="*/ 89 h 133"/>
                <a:gd name="T42" fmla="*/ 2 w 282"/>
                <a:gd name="T43" fmla="*/ 95 h 133"/>
                <a:gd name="T44" fmla="*/ 5 w 282"/>
                <a:gd name="T45" fmla="*/ 101 h 133"/>
                <a:gd name="T46" fmla="*/ 15 w 282"/>
                <a:gd name="T47" fmla="*/ 111 h 133"/>
                <a:gd name="T48" fmla="*/ 32 w 282"/>
                <a:gd name="T49" fmla="*/ 118 h 133"/>
                <a:gd name="T50" fmla="*/ 71 w 282"/>
                <a:gd name="T51" fmla="*/ 129 h 133"/>
                <a:gd name="T52" fmla="*/ 112 w 282"/>
                <a:gd name="T53" fmla="*/ 132 h 133"/>
                <a:gd name="T54" fmla="*/ 139 w 282"/>
                <a:gd name="T55" fmla="*/ 133 h 133"/>
                <a:gd name="T56" fmla="*/ 141 w 282"/>
                <a:gd name="T57" fmla="*/ 123 h 133"/>
                <a:gd name="T58" fmla="*/ 146 w 282"/>
                <a:gd name="T59" fmla="*/ 110 h 133"/>
                <a:gd name="T60" fmla="*/ 152 w 282"/>
                <a:gd name="T61" fmla="*/ 103 h 133"/>
                <a:gd name="T62" fmla="*/ 160 w 282"/>
                <a:gd name="T63" fmla="*/ 96 h 133"/>
                <a:gd name="T64" fmla="*/ 182 w 282"/>
                <a:gd name="T65" fmla="*/ 85 h 133"/>
                <a:gd name="T66" fmla="*/ 210 w 282"/>
                <a:gd name="T67" fmla="*/ 77 h 133"/>
                <a:gd name="T68" fmla="*/ 241 w 282"/>
                <a:gd name="T69" fmla="*/ 74 h 133"/>
                <a:gd name="T70" fmla="*/ 270 w 282"/>
                <a:gd name="T71" fmla="*/ 71 h 133"/>
                <a:gd name="T72" fmla="*/ 140 w 282"/>
                <a:gd name="T73" fmla="*/ 29 h 133"/>
                <a:gd name="T74" fmla="*/ 75 w 282"/>
                <a:gd name="T75" fmla="*/ 34 h 133"/>
                <a:gd name="T76" fmla="*/ 50 w 282"/>
                <a:gd name="T77" fmla="*/ 39 h 133"/>
                <a:gd name="T78" fmla="*/ 34 w 282"/>
                <a:gd name="T79" fmla="*/ 46 h 133"/>
                <a:gd name="T80" fmla="*/ 33 w 282"/>
                <a:gd name="T81" fmla="*/ 43 h 133"/>
                <a:gd name="T82" fmla="*/ 32 w 282"/>
                <a:gd name="T83" fmla="*/ 40 h 133"/>
                <a:gd name="T84" fmla="*/ 34 w 282"/>
                <a:gd name="T85" fmla="*/ 35 h 133"/>
                <a:gd name="T86" fmla="*/ 50 w 282"/>
                <a:gd name="T87" fmla="*/ 27 h 133"/>
                <a:gd name="T88" fmla="*/ 79 w 282"/>
                <a:gd name="T89" fmla="*/ 20 h 133"/>
                <a:gd name="T90" fmla="*/ 118 w 282"/>
                <a:gd name="T91" fmla="*/ 16 h 133"/>
                <a:gd name="T92" fmla="*/ 140 w 282"/>
                <a:gd name="T93" fmla="*/ 16 h 133"/>
                <a:gd name="T94" fmla="*/ 166 w 282"/>
                <a:gd name="T95" fmla="*/ 16 h 133"/>
                <a:gd name="T96" fmla="*/ 172 w 282"/>
                <a:gd name="T97" fmla="*/ 18 h 133"/>
                <a:gd name="T98" fmla="*/ 215 w 282"/>
                <a:gd name="T99" fmla="*/ 22 h 133"/>
                <a:gd name="T100" fmla="*/ 235 w 282"/>
                <a:gd name="T101" fmla="*/ 28 h 133"/>
                <a:gd name="T102" fmla="*/ 248 w 282"/>
                <a:gd name="T103" fmla="*/ 35 h 133"/>
                <a:gd name="T104" fmla="*/ 250 w 282"/>
                <a:gd name="T105" fmla="*/ 39 h 133"/>
                <a:gd name="T106" fmla="*/ 250 w 282"/>
                <a:gd name="T107" fmla="*/ 40 h 133"/>
                <a:gd name="T108" fmla="*/ 248 w 282"/>
                <a:gd name="T109" fmla="*/ 46 h 133"/>
                <a:gd name="T110" fmla="*/ 242 w 282"/>
                <a:gd name="T111" fmla="*/ 42 h 133"/>
                <a:gd name="T112" fmla="*/ 215 w 282"/>
                <a:gd name="T113" fmla="*/ 35 h 133"/>
                <a:gd name="T114" fmla="*/ 164 w 282"/>
                <a:gd name="T115" fmla="*/ 30 h 133"/>
                <a:gd name="T116" fmla="*/ 140 w 282"/>
                <a:gd name="T117"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2" h="133">
                  <a:moveTo>
                    <a:pt x="270" y="71"/>
                  </a:moveTo>
                  <a:lnTo>
                    <a:pt x="270" y="71"/>
                  </a:lnTo>
                  <a:lnTo>
                    <a:pt x="282" y="70"/>
                  </a:lnTo>
                  <a:lnTo>
                    <a:pt x="282" y="70"/>
                  </a:lnTo>
                  <a:lnTo>
                    <a:pt x="282" y="67"/>
                  </a:lnTo>
                  <a:lnTo>
                    <a:pt x="282" y="67"/>
                  </a:lnTo>
                  <a:lnTo>
                    <a:pt x="282" y="53"/>
                  </a:lnTo>
                  <a:lnTo>
                    <a:pt x="279" y="41"/>
                  </a:lnTo>
                  <a:lnTo>
                    <a:pt x="279" y="41"/>
                  </a:lnTo>
                  <a:lnTo>
                    <a:pt x="278" y="36"/>
                  </a:lnTo>
                  <a:lnTo>
                    <a:pt x="276" y="33"/>
                  </a:lnTo>
                  <a:lnTo>
                    <a:pt x="276" y="33"/>
                  </a:lnTo>
                  <a:lnTo>
                    <a:pt x="271" y="27"/>
                  </a:lnTo>
                  <a:lnTo>
                    <a:pt x="265" y="22"/>
                  </a:lnTo>
                  <a:lnTo>
                    <a:pt x="265" y="22"/>
                  </a:lnTo>
                  <a:lnTo>
                    <a:pt x="257" y="18"/>
                  </a:lnTo>
                  <a:lnTo>
                    <a:pt x="248" y="14"/>
                  </a:lnTo>
                  <a:lnTo>
                    <a:pt x="237" y="11"/>
                  </a:lnTo>
                  <a:lnTo>
                    <a:pt x="225" y="8"/>
                  </a:lnTo>
                  <a:lnTo>
                    <a:pt x="202" y="5"/>
                  </a:lnTo>
                  <a:lnTo>
                    <a:pt x="180" y="2"/>
                  </a:lnTo>
                  <a:lnTo>
                    <a:pt x="180" y="2"/>
                  </a:lnTo>
                  <a:lnTo>
                    <a:pt x="157" y="0"/>
                  </a:lnTo>
                  <a:lnTo>
                    <a:pt x="140" y="0"/>
                  </a:lnTo>
                  <a:lnTo>
                    <a:pt x="140" y="0"/>
                  </a:lnTo>
                  <a:lnTo>
                    <a:pt x="113" y="1"/>
                  </a:lnTo>
                  <a:lnTo>
                    <a:pt x="93" y="2"/>
                  </a:lnTo>
                  <a:lnTo>
                    <a:pt x="72" y="5"/>
                  </a:lnTo>
                  <a:lnTo>
                    <a:pt x="50" y="9"/>
                  </a:lnTo>
                  <a:lnTo>
                    <a:pt x="41" y="12"/>
                  </a:lnTo>
                  <a:lnTo>
                    <a:pt x="32" y="15"/>
                  </a:lnTo>
                  <a:lnTo>
                    <a:pt x="22" y="19"/>
                  </a:lnTo>
                  <a:lnTo>
                    <a:pt x="15" y="23"/>
                  </a:lnTo>
                  <a:lnTo>
                    <a:pt x="9" y="28"/>
                  </a:lnTo>
                  <a:lnTo>
                    <a:pt x="5" y="34"/>
                  </a:lnTo>
                  <a:lnTo>
                    <a:pt x="5" y="34"/>
                  </a:lnTo>
                  <a:lnTo>
                    <a:pt x="2" y="40"/>
                  </a:lnTo>
                  <a:lnTo>
                    <a:pt x="0" y="48"/>
                  </a:lnTo>
                  <a:lnTo>
                    <a:pt x="0" y="67"/>
                  </a:lnTo>
                  <a:lnTo>
                    <a:pt x="0" y="67"/>
                  </a:lnTo>
                  <a:lnTo>
                    <a:pt x="0" y="82"/>
                  </a:lnTo>
                  <a:lnTo>
                    <a:pt x="1" y="89"/>
                  </a:lnTo>
                  <a:lnTo>
                    <a:pt x="2" y="95"/>
                  </a:lnTo>
                  <a:lnTo>
                    <a:pt x="2" y="95"/>
                  </a:lnTo>
                  <a:lnTo>
                    <a:pt x="5" y="101"/>
                  </a:lnTo>
                  <a:lnTo>
                    <a:pt x="5" y="101"/>
                  </a:lnTo>
                  <a:lnTo>
                    <a:pt x="9" y="106"/>
                  </a:lnTo>
                  <a:lnTo>
                    <a:pt x="15" y="111"/>
                  </a:lnTo>
                  <a:lnTo>
                    <a:pt x="23" y="115"/>
                  </a:lnTo>
                  <a:lnTo>
                    <a:pt x="32" y="118"/>
                  </a:lnTo>
                  <a:lnTo>
                    <a:pt x="50" y="124"/>
                  </a:lnTo>
                  <a:lnTo>
                    <a:pt x="71" y="129"/>
                  </a:lnTo>
                  <a:lnTo>
                    <a:pt x="92" y="131"/>
                  </a:lnTo>
                  <a:lnTo>
                    <a:pt x="112" y="132"/>
                  </a:lnTo>
                  <a:lnTo>
                    <a:pt x="139" y="133"/>
                  </a:lnTo>
                  <a:lnTo>
                    <a:pt x="139" y="133"/>
                  </a:lnTo>
                  <a:lnTo>
                    <a:pt x="141" y="123"/>
                  </a:lnTo>
                  <a:lnTo>
                    <a:pt x="141" y="123"/>
                  </a:lnTo>
                  <a:lnTo>
                    <a:pt x="143" y="116"/>
                  </a:lnTo>
                  <a:lnTo>
                    <a:pt x="146" y="110"/>
                  </a:lnTo>
                  <a:lnTo>
                    <a:pt x="146" y="110"/>
                  </a:lnTo>
                  <a:lnTo>
                    <a:pt x="152" y="103"/>
                  </a:lnTo>
                  <a:lnTo>
                    <a:pt x="160" y="96"/>
                  </a:lnTo>
                  <a:lnTo>
                    <a:pt x="160" y="96"/>
                  </a:lnTo>
                  <a:lnTo>
                    <a:pt x="171" y="90"/>
                  </a:lnTo>
                  <a:lnTo>
                    <a:pt x="182" y="85"/>
                  </a:lnTo>
                  <a:lnTo>
                    <a:pt x="196" y="81"/>
                  </a:lnTo>
                  <a:lnTo>
                    <a:pt x="210" y="77"/>
                  </a:lnTo>
                  <a:lnTo>
                    <a:pt x="225" y="75"/>
                  </a:lnTo>
                  <a:lnTo>
                    <a:pt x="241" y="74"/>
                  </a:lnTo>
                  <a:lnTo>
                    <a:pt x="270" y="71"/>
                  </a:lnTo>
                  <a:lnTo>
                    <a:pt x="270" y="71"/>
                  </a:lnTo>
                  <a:close/>
                  <a:moveTo>
                    <a:pt x="140" y="29"/>
                  </a:moveTo>
                  <a:lnTo>
                    <a:pt x="140" y="29"/>
                  </a:lnTo>
                  <a:lnTo>
                    <a:pt x="105" y="30"/>
                  </a:lnTo>
                  <a:lnTo>
                    <a:pt x="75" y="34"/>
                  </a:lnTo>
                  <a:lnTo>
                    <a:pt x="62" y="36"/>
                  </a:lnTo>
                  <a:lnTo>
                    <a:pt x="50" y="39"/>
                  </a:lnTo>
                  <a:lnTo>
                    <a:pt x="41" y="42"/>
                  </a:lnTo>
                  <a:lnTo>
                    <a:pt x="34" y="46"/>
                  </a:lnTo>
                  <a:lnTo>
                    <a:pt x="34" y="46"/>
                  </a:lnTo>
                  <a:lnTo>
                    <a:pt x="33" y="43"/>
                  </a:lnTo>
                  <a:lnTo>
                    <a:pt x="32" y="40"/>
                  </a:lnTo>
                  <a:lnTo>
                    <a:pt x="32" y="40"/>
                  </a:lnTo>
                  <a:lnTo>
                    <a:pt x="32" y="37"/>
                  </a:lnTo>
                  <a:lnTo>
                    <a:pt x="34" y="35"/>
                  </a:lnTo>
                  <a:lnTo>
                    <a:pt x="40" y="30"/>
                  </a:lnTo>
                  <a:lnTo>
                    <a:pt x="50" y="27"/>
                  </a:lnTo>
                  <a:lnTo>
                    <a:pt x="63" y="23"/>
                  </a:lnTo>
                  <a:lnTo>
                    <a:pt x="79" y="20"/>
                  </a:lnTo>
                  <a:lnTo>
                    <a:pt x="98" y="18"/>
                  </a:lnTo>
                  <a:lnTo>
                    <a:pt x="118" y="16"/>
                  </a:lnTo>
                  <a:lnTo>
                    <a:pt x="140" y="16"/>
                  </a:lnTo>
                  <a:lnTo>
                    <a:pt x="140" y="16"/>
                  </a:lnTo>
                  <a:lnTo>
                    <a:pt x="166" y="16"/>
                  </a:lnTo>
                  <a:lnTo>
                    <a:pt x="166" y="16"/>
                  </a:lnTo>
                  <a:lnTo>
                    <a:pt x="172" y="18"/>
                  </a:lnTo>
                  <a:lnTo>
                    <a:pt x="172" y="18"/>
                  </a:lnTo>
                  <a:lnTo>
                    <a:pt x="202" y="20"/>
                  </a:lnTo>
                  <a:lnTo>
                    <a:pt x="215" y="22"/>
                  </a:lnTo>
                  <a:lnTo>
                    <a:pt x="225" y="26"/>
                  </a:lnTo>
                  <a:lnTo>
                    <a:pt x="235" y="28"/>
                  </a:lnTo>
                  <a:lnTo>
                    <a:pt x="243" y="32"/>
                  </a:lnTo>
                  <a:lnTo>
                    <a:pt x="248" y="35"/>
                  </a:lnTo>
                  <a:lnTo>
                    <a:pt x="250" y="39"/>
                  </a:lnTo>
                  <a:lnTo>
                    <a:pt x="250" y="39"/>
                  </a:lnTo>
                  <a:lnTo>
                    <a:pt x="250" y="40"/>
                  </a:lnTo>
                  <a:lnTo>
                    <a:pt x="250" y="40"/>
                  </a:lnTo>
                  <a:lnTo>
                    <a:pt x="249" y="43"/>
                  </a:lnTo>
                  <a:lnTo>
                    <a:pt x="248" y="46"/>
                  </a:lnTo>
                  <a:lnTo>
                    <a:pt x="248" y="46"/>
                  </a:lnTo>
                  <a:lnTo>
                    <a:pt x="242" y="42"/>
                  </a:lnTo>
                  <a:lnTo>
                    <a:pt x="234" y="40"/>
                  </a:lnTo>
                  <a:lnTo>
                    <a:pt x="215" y="35"/>
                  </a:lnTo>
                  <a:lnTo>
                    <a:pt x="192" y="33"/>
                  </a:lnTo>
                  <a:lnTo>
                    <a:pt x="164" y="30"/>
                  </a:lnTo>
                  <a:lnTo>
                    <a:pt x="164" y="30"/>
                  </a:lnTo>
                  <a:lnTo>
                    <a:pt x="140" y="29"/>
                  </a:lnTo>
                  <a:lnTo>
                    <a:pt x="14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65" name="Freeform 43"/>
            <p:cNvSpPr>
              <a:spLocks/>
            </p:cNvSpPr>
            <p:nvPr/>
          </p:nvSpPr>
          <p:spPr bwMode="auto">
            <a:xfrm>
              <a:off x="4560888" y="3089275"/>
              <a:ext cx="242887" cy="136525"/>
            </a:xfrm>
            <a:custGeom>
              <a:avLst/>
              <a:gdLst>
                <a:gd name="T0" fmla="*/ 82 w 153"/>
                <a:gd name="T1" fmla="*/ 22 h 86"/>
                <a:gd name="T2" fmla="*/ 82 w 153"/>
                <a:gd name="T3" fmla="*/ 22 h 86"/>
                <a:gd name="T4" fmla="*/ 60 w 153"/>
                <a:gd name="T5" fmla="*/ 24 h 86"/>
                <a:gd name="T6" fmla="*/ 40 w 153"/>
                <a:gd name="T7" fmla="*/ 26 h 86"/>
                <a:gd name="T8" fmla="*/ 12 w 153"/>
                <a:gd name="T9" fmla="*/ 26 h 86"/>
                <a:gd name="T10" fmla="*/ 12 w 153"/>
                <a:gd name="T11" fmla="*/ 26 h 86"/>
                <a:gd name="T12" fmla="*/ 7 w 153"/>
                <a:gd name="T13" fmla="*/ 26 h 86"/>
                <a:gd name="T14" fmla="*/ 7 w 153"/>
                <a:gd name="T15" fmla="*/ 26 h 86"/>
                <a:gd name="T16" fmla="*/ 5 w 153"/>
                <a:gd name="T17" fmla="*/ 42 h 86"/>
                <a:gd name="T18" fmla="*/ 3 w 153"/>
                <a:gd name="T19" fmla="*/ 53 h 86"/>
                <a:gd name="T20" fmla="*/ 3 w 153"/>
                <a:gd name="T21" fmla="*/ 53 h 86"/>
                <a:gd name="T22" fmla="*/ 0 w 153"/>
                <a:gd name="T23" fmla="*/ 63 h 86"/>
                <a:gd name="T24" fmla="*/ 4 w 153"/>
                <a:gd name="T25" fmla="*/ 80 h 86"/>
                <a:gd name="T26" fmla="*/ 4 w 153"/>
                <a:gd name="T27" fmla="*/ 80 h 86"/>
                <a:gd name="T28" fmla="*/ 5 w 153"/>
                <a:gd name="T29" fmla="*/ 86 h 86"/>
                <a:gd name="T30" fmla="*/ 5 w 153"/>
                <a:gd name="T31" fmla="*/ 86 h 86"/>
                <a:gd name="T32" fmla="*/ 12 w 153"/>
                <a:gd name="T33" fmla="*/ 86 h 86"/>
                <a:gd name="T34" fmla="*/ 12 w 153"/>
                <a:gd name="T35" fmla="*/ 86 h 86"/>
                <a:gd name="T36" fmla="*/ 33 w 153"/>
                <a:gd name="T37" fmla="*/ 86 h 86"/>
                <a:gd name="T38" fmla="*/ 53 w 153"/>
                <a:gd name="T39" fmla="*/ 85 h 86"/>
                <a:gd name="T40" fmla="*/ 72 w 153"/>
                <a:gd name="T41" fmla="*/ 82 h 86"/>
                <a:gd name="T42" fmla="*/ 88 w 153"/>
                <a:gd name="T43" fmla="*/ 80 h 86"/>
                <a:gd name="T44" fmla="*/ 104 w 153"/>
                <a:gd name="T45" fmla="*/ 77 h 86"/>
                <a:gd name="T46" fmla="*/ 116 w 153"/>
                <a:gd name="T47" fmla="*/ 73 h 86"/>
                <a:gd name="T48" fmla="*/ 128 w 153"/>
                <a:gd name="T49" fmla="*/ 68 h 86"/>
                <a:gd name="T50" fmla="*/ 136 w 153"/>
                <a:gd name="T51" fmla="*/ 63 h 86"/>
                <a:gd name="T52" fmla="*/ 150 w 153"/>
                <a:gd name="T53" fmla="*/ 52 h 86"/>
                <a:gd name="T54" fmla="*/ 150 w 153"/>
                <a:gd name="T55" fmla="*/ 52 h 86"/>
                <a:gd name="T56" fmla="*/ 151 w 153"/>
                <a:gd name="T57" fmla="*/ 46 h 86"/>
                <a:gd name="T58" fmla="*/ 153 w 153"/>
                <a:gd name="T59" fmla="*/ 40 h 86"/>
                <a:gd name="T60" fmla="*/ 153 w 153"/>
                <a:gd name="T61" fmla="*/ 25 h 86"/>
                <a:gd name="T62" fmla="*/ 153 w 153"/>
                <a:gd name="T63" fmla="*/ 25 h 86"/>
                <a:gd name="T64" fmla="*/ 153 w 153"/>
                <a:gd name="T65" fmla="*/ 11 h 86"/>
                <a:gd name="T66" fmla="*/ 153 w 153"/>
                <a:gd name="T67" fmla="*/ 4 h 86"/>
                <a:gd name="T68" fmla="*/ 151 w 153"/>
                <a:gd name="T69" fmla="*/ 0 h 86"/>
                <a:gd name="T70" fmla="*/ 151 w 153"/>
                <a:gd name="T71" fmla="*/ 0 h 86"/>
                <a:gd name="T72" fmla="*/ 139 w 153"/>
                <a:gd name="T73" fmla="*/ 7 h 86"/>
                <a:gd name="T74" fmla="*/ 123 w 153"/>
                <a:gd name="T75" fmla="*/ 12 h 86"/>
                <a:gd name="T76" fmla="*/ 105 w 153"/>
                <a:gd name="T77" fmla="*/ 18 h 86"/>
                <a:gd name="T78" fmla="*/ 82 w 153"/>
                <a:gd name="T79" fmla="*/ 22 h 86"/>
                <a:gd name="T80" fmla="*/ 82 w 153"/>
                <a:gd name="T81"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3" h="86">
                  <a:moveTo>
                    <a:pt x="82" y="22"/>
                  </a:moveTo>
                  <a:lnTo>
                    <a:pt x="82" y="22"/>
                  </a:lnTo>
                  <a:lnTo>
                    <a:pt x="60" y="24"/>
                  </a:lnTo>
                  <a:lnTo>
                    <a:pt x="40" y="26"/>
                  </a:lnTo>
                  <a:lnTo>
                    <a:pt x="12" y="26"/>
                  </a:lnTo>
                  <a:lnTo>
                    <a:pt x="12" y="26"/>
                  </a:lnTo>
                  <a:lnTo>
                    <a:pt x="7" y="26"/>
                  </a:lnTo>
                  <a:lnTo>
                    <a:pt x="7" y="26"/>
                  </a:lnTo>
                  <a:lnTo>
                    <a:pt x="5" y="42"/>
                  </a:lnTo>
                  <a:lnTo>
                    <a:pt x="3" y="53"/>
                  </a:lnTo>
                  <a:lnTo>
                    <a:pt x="3" y="53"/>
                  </a:lnTo>
                  <a:lnTo>
                    <a:pt x="0" y="63"/>
                  </a:lnTo>
                  <a:lnTo>
                    <a:pt x="4" y="80"/>
                  </a:lnTo>
                  <a:lnTo>
                    <a:pt x="4" y="80"/>
                  </a:lnTo>
                  <a:lnTo>
                    <a:pt x="5" y="86"/>
                  </a:lnTo>
                  <a:lnTo>
                    <a:pt x="5" y="86"/>
                  </a:lnTo>
                  <a:lnTo>
                    <a:pt x="12" y="86"/>
                  </a:lnTo>
                  <a:lnTo>
                    <a:pt x="12" y="86"/>
                  </a:lnTo>
                  <a:lnTo>
                    <a:pt x="33" y="86"/>
                  </a:lnTo>
                  <a:lnTo>
                    <a:pt x="53" y="85"/>
                  </a:lnTo>
                  <a:lnTo>
                    <a:pt x="72" y="82"/>
                  </a:lnTo>
                  <a:lnTo>
                    <a:pt x="88" y="80"/>
                  </a:lnTo>
                  <a:lnTo>
                    <a:pt x="104" y="77"/>
                  </a:lnTo>
                  <a:lnTo>
                    <a:pt x="116" y="73"/>
                  </a:lnTo>
                  <a:lnTo>
                    <a:pt x="128" y="68"/>
                  </a:lnTo>
                  <a:lnTo>
                    <a:pt x="136" y="63"/>
                  </a:lnTo>
                  <a:lnTo>
                    <a:pt x="150" y="52"/>
                  </a:lnTo>
                  <a:lnTo>
                    <a:pt x="150" y="52"/>
                  </a:lnTo>
                  <a:lnTo>
                    <a:pt x="151" y="46"/>
                  </a:lnTo>
                  <a:lnTo>
                    <a:pt x="153" y="40"/>
                  </a:lnTo>
                  <a:lnTo>
                    <a:pt x="153" y="25"/>
                  </a:lnTo>
                  <a:lnTo>
                    <a:pt x="153" y="25"/>
                  </a:lnTo>
                  <a:lnTo>
                    <a:pt x="153" y="11"/>
                  </a:lnTo>
                  <a:lnTo>
                    <a:pt x="153" y="4"/>
                  </a:lnTo>
                  <a:lnTo>
                    <a:pt x="151" y="0"/>
                  </a:lnTo>
                  <a:lnTo>
                    <a:pt x="151" y="0"/>
                  </a:lnTo>
                  <a:lnTo>
                    <a:pt x="139" y="7"/>
                  </a:lnTo>
                  <a:lnTo>
                    <a:pt x="123" y="12"/>
                  </a:lnTo>
                  <a:lnTo>
                    <a:pt x="105" y="18"/>
                  </a:lnTo>
                  <a:lnTo>
                    <a:pt x="82" y="22"/>
                  </a:lnTo>
                  <a:lnTo>
                    <a:pt x="8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66" name="Freeform 44"/>
            <p:cNvSpPr>
              <a:spLocks/>
            </p:cNvSpPr>
            <p:nvPr/>
          </p:nvSpPr>
          <p:spPr bwMode="auto">
            <a:xfrm>
              <a:off x="4554538" y="3217863"/>
              <a:ext cx="249237" cy="153988"/>
            </a:xfrm>
            <a:custGeom>
              <a:avLst/>
              <a:gdLst>
                <a:gd name="T0" fmla="*/ 155 w 157"/>
                <a:gd name="T1" fmla="*/ 5 h 97"/>
                <a:gd name="T2" fmla="*/ 155 w 157"/>
                <a:gd name="T3" fmla="*/ 5 h 97"/>
                <a:gd name="T4" fmla="*/ 153 w 157"/>
                <a:gd name="T5" fmla="*/ 0 h 97"/>
                <a:gd name="T6" fmla="*/ 153 w 157"/>
                <a:gd name="T7" fmla="*/ 0 h 97"/>
                <a:gd name="T8" fmla="*/ 147 w 157"/>
                <a:gd name="T9" fmla="*/ 4 h 97"/>
                <a:gd name="T10" fmla="*/ 140 w 157"/>
                <a:gd name="T11" fmla="*/ 8 h 97"/>
                <a:gd name="T12" fmla="*/ 124 w 157"/>
                <a:gd name="T13" fmla="*/ 14 h 97"/>
                <a:gd name="T14" fmla="*/ 106 w 157"/>
                <a:gd name="T15" fmla="*/ 19 h 97"/>
                <a:gd name="T16" fmla="*/ 88 w 157"/>
                <a:gd name="T17" fmla="*/ 22 h 97"/>
                <a:gd name="T18" fmla="*/ 69 w 157"/>
                <a:gd name="T19" fmla="*/ 25 h 97"/>
                <a:gd name="T20" fmla="*/ 50 w 157"/>
                <a:gd name="T21" fmla="*/ 27 h 97"/>
                <a:gd name="T22" fmla="*/ 16 w 157"/>
                <a:gd name="T23" fmla="*/ 28 h 97"/>
                <a:gd name="T24" fmla="*/ 16 w 157"/>
                <a:gd name="T25" fmla="*/ 28 h 97"/>
                <a:gd name="T26" fmla="*/ 11 w 157"/>
                <a:gd name="T27" fmla="*/ 28 h 97"/>
                <a:gd name="T28" fmla="*/ 11 w 157"/>
                <a:gd name="T29" fmla="*/ 28 h 97"/>
                <a:gd name="T30" fmla="*/ 11 w 157"/>
                <a:gd name="T31" fmla="*/ 28 h 97"/>
                <a:gd name="T32" fmla="*/ 11 w 157"/>
                <a:gd name="T33" fmla="*/ 28 h 97"/>
                <a:gd name="T34" fmla="*/ 9 w 157"/>
                <a:gd name="T35" fmla="*/ 45 h 97"/>
                <a:gd name="T36" fmla="*/ 9 w 157"/>
                <a:gd name="T37" fmla="*/ 53 h 97"/>
                <a:gd name="T38" fmla="*/ 7 w 157"/>
                <a:gd name="T39" fmla="*/ 60 h 97"/>
                <a:gd name="T40" fmla="*/ 6 w 157"/>
                <a:gd name="T41" fmla="*/ 63 h 97"/>
                <a:gd name="T42" fmla="*/ 2 w 157"/>
                <a:gd name="T43" fmla="*/ 67 h 97"/>
                <a:gd name="T44" fmla="*/ 0 w 157"/>
                <a:gd name="T45" fmla="*/ 68 h 97"/>
                <a:gd name="T46" fmla="*/ 5 w 157"/>
                <a:gd name="T47" fmla="*/ 77 h 97"/>
                <a:gd name="T48" fmla="*/ 5 w 157"/>
                <a:gd name="T49" fmla="*/ 77 h 97"/>
                <a:gd name="T50" fmla="*/ 8 w 157"/>
                <a:gd name="T51" fmla="*/ 86 h 97"/>
                <a:gd name="T52" fmla="*/ 8 w 157"/>
                <a:gd name="T53" fmla="*/ 86 h 97"/>
                <a:gd name="T54" fmla="*/ 11 w 157"/>
                <a:gd name="T55" fmla="*/ 97 h 97"/>
                <a:gd name="T56" fmla="*/ 11 w 157"/>
                <a:gd name="T57" fmla="*/ 97 h 97"/>
                <a:gd name="T58" fmla="*/ 16 w 157"/>
                <a:gd name="T59" fmla="*/ 97 h 97"/>
                <a:gd name="T60" fmla="*/ 16 w 157"/>
                <a:gd name="T61" fmla="*/ 97 h 97"/>
                <a:gd name="T62" fmla="*/ 43 w 157"/>
                <a:gd name="T63" fmla="*/ 96 h 97"/>
                <a:gd name="T64" fmla="*/ 62 w 157"/>
                <a:gd name="T65" fmla="*/ 95 h 97"/>
                <a:gd name="T66" fmla="*/ 83 w 157"/>
                <a:gd name="T67" fmla="*/ 93 h 97"/>
                <a:gd name="T68" fmla="*/ 104 w 157"/>
                <a:gd name="T69" fmla="*/ 88 h 97"/>
                <a:gd name="T70" fmla="*/ 124 w 157"/>
                <a:gd name="T71" fmla="*/ 83 h 97"/>
                <a:gd name="T72" fmla="*/ 132 w 157"/>
                <a:gd name="T73" fmla="*/ 80 h 97"/>
                <a:gd name="T74" fmla="*/ 140 w 157"/>
                <a:gd name="T75" fmla="*/ 75 h 97"/>
                <a:gd name="T76" fmla="*/ 146 w 157"/>
                <a:gd name="T77" fmla="*/ 70 h 97"/>
                <a:gd name="T78" fmla="*/ 151 w 157"/>
                <a:gd name="T79" fmla="*/ 66 h 97"/>
                <a:gd name="T80" fmla="*/ 151 w 157"/>
                <a:gd name="T81" fmla="*/ 66 h 97"/>
                <a:gd name="T82" fmla="*/ 154 w 157"/>
                <a:gd name="T83" fmla="*/ 59 h 97"/>
                <a:gd name="T84" fmla="*/ 155 w 157"/>
                <a:gd name="T85" fmla="*/ 52 h 97"/>
                <a:gd name="T86" fmla="*/ 157 w 157"/>
                <a:gd name="T87" fmla="*/ 41 h 97"/>
                <a:gd name="T88" fmla="*/ 157 w 157"/>
                <a:gd name="T89" fmla="*/ 31 h 97"/>
                <a:gd name="T90" fmla="*/ 157 w 157"/>
                <a:gd name="T91" fmla="*/ 31 h 97"/>
                <a:gd name="T92" fmla="*/ 157 w 157"/>
                <a:gd name="T93" fmla="*/ 17 h 97"/>
                <a:gd name="T94" fmla="*/ 157 w 157"/>
                <a:gd name="T95" fmla="*/ 11 h 97"/>
                <a:gd name="T96" fmla="*/ 155 w 157"/>
                <a:gd name="T97" fmla="*/ 5 h 97"/>
                <a:gd name="T98" fmla="*/ 155 w 157"/>
                <a:gd name="T99"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97">
                  <a:moveTo>
                    <a:pt x="155" y="5"/>
                  </a:moveTo>
                  <a:lnTo>
                    <a:pt x="155" y="5"/>
                  </a:lnTo>
                  <a:lnTo>
                    <a:pt x="153" y="0"/>
                  </a:lnTo>
                  <a:lnTo>
                    <a:pt x="153" y="0"/>
                  </a:lnTo>
                  <a:lnTo>
                    <a:pt x="147" y="4"/>
                  </a:lnTo>
                  <a:lnTo>
                    <a:pt x="140" y="8"/>
                  </a:lnTo>
                  <a:lnTo>
                    <a:pt x="124" y="14"/>
                  </a:lnTo>
                  <a:lnTo>
                    <a:pt x="106" y="19"/>
                  </a:lnTo>
                  <a:lnTo>
                    <a:pt x="88" y="22"/>
                  </a:lnTo>
                  <a:lnTo>
                    <a:pt x="69" y="25"/>
                  </a:lnTo>
                  <a:lnTo>
                    <a:pt x="50" y="27"/>
                  </a:lnTo>
                  <a:lnTo>
                    <a:pt x="16" y="28"/>
                  </a:lnTo>
                  <a:lnTo>
                    <a:pt x="16" y="28"/>
                  </a:lnTo>
                  <a:lnTo>
                    <a:pt x="11" y="28"/>
                  </a:lnTo>
                  <a:lnTo>
                    <a:pt x="11" y="28"/>
                  </a:lnTo>
                  <a:lnTo>
                    <a:pt x="11" y="28"/>
                  </a:lnTo>
                  <a:lnTo>
                    <a:pt x="11" y="28"/>
                  </a:lnTo>
                  <a:lnTo>
                    <a:pt x="9" y="45"/>
                  </a:lnTo>
                  <a:lnTo>
                    <a:pt x="9" y="53"/>
                  </a:lnTo>
                  <a:lnTo>
                    <a:pt x="7" y="60"/>
                  </a:lnTo>
                  <a:lnTo>
                    <a:pt x="6" y="63"/>
                  </a:lnTo>
                  <a:lnTo>
                    <a:pt x="2" y="67"/>
                  </a:lnTo>
                  <a:lnTo>
                    <a:pt x="0" y="68"/>
                  </a:lnTo>
                  <a:lnTo>
                    <a:pt x="5" y="77"/>
                  </a:lnTo>
                  <a:lnTo>
                    <a:pt x="5" y="77"/>
                  </a:lnTo>
                  <a:lnTo>
                    <a:pt x="8" y="86"/>
                  </a:lnTo>
                  <a:lnTo>
                    <a:pt x="8" y="86"/>
                  </a:lnTo>
                  <a:lnTo>
                    <a:pt x="11" y="97"/>
                  </a:lnTo>
                  <a:lnTo>
                    <a:pt x="11" y="97"/>
                  </a:lnTo>
                  <a:lnTo>
                    <a:pt x="16" y="97"/>
                  </a:lnTo>
                  <a:lnTo>
                    <a:pt x="16" y="97"/>
                  </a:lnTo>
                  <a:lnTo>
                    <a:pt x="43" y="96"/>
                  </a:lnTo>
                  <a:lnTo>
                    <a:pt x="62" y="95"/>
                  </a:lnTo>
                  <a:lnTo>
                    <a:pt x="83" y="93"/>
                  </a:lnTo>
                  <a:lnTo>
                    <a:pt x="104" y="88"/>
                  </a:lnTo>
                  <a:lnTo>
                    <a:pt x="124" y="83"/>
                  </a:lnTo>
                  <a:lnTo>
                    <a:pt x="132" y="80"/>
                  </a:lnTo>
                  <a:lnTo>
                    <a:pt x="140" y="75"/>
                  </a:lnTo>
                  <a:lnTo>
                    <a:pt x="146" y="70"/>
                  </a:lnTo>
                  <a:lnTo>
                    <a:pt x="151" y="66"/>
                  </a:lnTo>
                  <a:lnTo>
                    <a:pt x="151" y="66"/>
                  </a:lnTo>
                  <a:lnTo>
                    <a:pt x="154" y="59"/>
                  </a:lnTo>
                  <a:lnTo>
                    <a:pt x="155" y="52"/>
                  </a:lnTo>
                  <a:lnTo>
                    <a:pt x="157" y="41"/>
                  </a:lnTo>
                  <a:lnTo>
                    <a:pt x="157" y="31"/>
                  </a:lnTo>
                  <a:lnTo>
                    <a:pt x="157" y="31"/>
                  </a:lnTo>
                  <a:lnTo>
                    <a:pt x="157" y="17"/>
                  </a:lnTo>
                  <a:lnTo>
                    <a:pt x="157" y="11"/>
                  </a:lnTo>
                  <a:lnTo>
                    <a:pt x="155" y="5"/>
                  </a:lnTo>
                  <a:lnTo>
                    <a:pt x="15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67" name="Freeform 45"/>
            <p:cNvSpPr>
              <a:spLocks noEditPoints="1"/>
            </p:cNvSpPr>
            <p:nvPr/>
          </p:nvSpPr>
          <p:spPr bwMode="auto">
            <a:xfrm>
              <a:off x="4356100" y="2884488"/>
              <a:ext cx="447675" cy="211138"/>
            </a:xfrm>
            <a:custGeom>
              <a:avLst/>
              <a:gdLst>
                <a:gd name="T0" fmla="*/ 136 w 282"/>
                <a:gd name="T1" fmla="*/ 133 h 133"/>
                <a:gd name="T2" fmla="*/ 141 w 282"/>
                <a:gd name="T3" fmla="*/ 133 h 133"/>
                <a:gd name="T4" fmla="*/ 187 w 282"/>
                <a:gd name="T5" fmla="*/ 131 h 133"/>
                <a:gd name="T6" fmla="*/ 229 w 282"/>
                <a:gd name="T7" fmla="*/ 125 h 133"/>
                <a:gd name="T8" fmla="*/ 257 w 282"/>
                <a:gd name="T9" fmla="*/ 116 h 133"/>
                <a:gd name="T10" fmla="*/ 271 w 282"/>
                <a:gd name="T11" fmla="*/ 106 h 133"/>
                <a:gd name="T12" fmla="*/ 276 w 282"/>
                <a:gd name="T13" fmla="*/ 102 h 133"/>
                <a:gd name="T14" fmla="*/ 279 w 282"/>
                <a:gd name="T15" fmla="*/ 95 h 133"/>
                <a:gd name="T16" fmla="*/ 280 w 282"/>
                <a:gd name="T17" fmla="*/ 89 h 133"/>
                <a:gd name="T18" fmla="*/ 282 w 282"/>
                <a:gd name="T19" fmla="*/ 67 h 133"/>
                <a:gd name="T20" fmla="*/ 282 w 282"/>
                <a:gd name="T21" fmla="*/ 56 h 133"/>
                <a:gd name="T22" fmla="*/ 279 w 282"/>
                <a:gd name="T23" fmla="*/ 39 h 133"/>
                <a:gd name="T24" fmla="*/ 276 w 282"/>
                <a:gd name="T25" fmla="*/ 33 h 133"/>
                <a:gd name="T26" fmla="*/ 265 w 282"/>
                <a:gd name="T27" fmla="*/ 22 h 133"/>
                <a:gd name="T28" fmla="*/ 250 w 282"/>
                <a:gd name="T29" fmla="*/ 15 h 133"/>
                <a:gd name="T30" fmla="*/ 209 w 282"/>
                <a:gd name="T31" fmla="*/ 5 h 133"/>
                <a:gd name="T32" fmla="*/ 168 w 282"/>
                <a:gd name="T33" fmla="*/ 1 h 133"/>
                <a:gd name="T34" fmla="*/ 141 w 282"/>
                <a:gd name="T35" fmla="*/ 0 h 133"/>
                <a:gd name="T36" fmla="*/ 117 w 282"/>
                <a:gd name="T37" fmla="*/ 1 h 133"/>
                <a:gd name="T38" fmla="*/ 63 w 282"/>
                <a:gd name="T39" fmla="*/ 7 h 133"/>
                <a:gd name="T40" fmla="*/ 36 w 282"/>
                <a:gd name="T41" fmla="*/ 13 h 133"/>
                <a:gd name="T42" fmla="*/ 15 w 282"/>
                <a:gd name="T43" fmla="*/ 23 h 133"/>
                <a:gd name="T44" fmla="*/ 9 w 282"/>
                <a:gd name="T45" fmla="*/ 28 h 133"/>
                <a:gd name="T46" fmla="*/ 6 w 282"/>
                <a:gd name="T47" fmla="*/ 34 h 133"/>
                <a:gd name="T48" fmla="*/ 2 w 282"/>
                <a:gd name="T49" fmla="*/ 42 h 133"/>
                <a:gd name="T50" fmla="*/ 1 w 282"/>
                <a:gd name="T51" fmla="*/ 54 h 133"/>
                <a:gd name="T52" fmla="*/ 0 w 282"/>
                <a:gd name="T53" fmla="*/ 67 h 133"/>
                <a:gd name="T54" fmla="*/ 0 w 282"/>
                <a:gd name="T55" fmla="*/ 71 h 133"/>
                <a:gd name="T56" fmla="*/ 35 w 282"/>
                <a:gd name="T57" fmla="*/ 74 h 133"/>
                <a:gd name="T58" fmla="*/ 72 w 282"/>
                <a:gd name="T59" fmla="*/ 80 h 133"/>
                <a:gd name="T60" fmla="*/ 105 w 282"/>
                <a:gd name="T61" fmla="*/ 91 h 133"/>
                <a:gd name="T62" fmla="*/ 118 w 282"/>
                <a:gd name="T63" fmla="*/ 99 h 133"/>
                <a:gd name="T64" fmla="*/ 127 w 282"/>
                <a:gd name="T65" fmla="*/ 109 h 133"/>
                <a:gd name="T66" fmla="*/ 131 w 282"/>
                <a:gd name="T67" fmla="*/ 115 h 133"/>
                <a:gd name="T68" fmla="*/ 134 w 282"/>
                <a:gd name="T69" fmla="*/ 126 h 133"/>
                <a:gd name="T70" fmla="*/ 136 w 282"/>
                <a:gd name="T71" fmla="*/ 133 h 133"/>
                <a:gd name="T72" fmla="*/ 83 w 282"/>
                <a:gd name="T73" fmla="*/ 33 h 133"/>
                <a:gd name="T74" fmla="*/ 54 w 282"/>
                <a:gd name="T75" fmla="*/ 39 h 133"/>
                <a:gd name="T76" fmla="*/ 43 w 282"/>
                <a:gd name="T77" fmla="*/ 42 h 133"/>
                <a:gd name="T78" fmla="*/ 35 w 282"/>
                <a:gd name="T79" fmla="*/ 46 h 133"/>
                <a:gd name="T80" fmla="*/ 32 w 282"/>
                <a:gd name="T81" fmla="*/ 41 h 133"/>
                <a:gd name="T82" fmla="*/ 32 w 282"/>
                <a:gd name="T83" fmla="*/ 40 h 133"/>
                <a:gd name="T84" fmla="*/ 33 w 282"/>
                <a:gd name="T85" fmla="*/ 37 h 133"/>
                <a:gd name="T86" fmla="*/ 40 w 282"/>
                <a:gd name="T87" fmla="*/ 32 h 133"/>
                <a:gd name="T88" fmla="*/ 58 w 282"/>
                <a:gd name="T89" fmla="*/ 25 h 133"/>
                <a:gd name="T90" fmla="*/ 89 w 282"/>
                <a:gd name="T91" fmla="*/ 19 h 133"/>
                <a:gd name="T92" fmla="*/ 126 w 282"/>
                <a:gd name="T93" fmla="*/ 16 h 133"/>
                <a:gd name="T94" fmla="*/ 130 w 282"/>
                <a:gd name="T95" fmla="*/ 16 h 133"/>
                <a:gd name="T96" fmla="*/ 141 w 282"/>
                <a:gd name="T97" fmla="*/ 16 h 133"/>
                <a:gd name="T98" fmla="*/ 164 w 282"/>
                <a:gd name="T99" fmla="*/ 16 h 133"/>
                <a:gd name="T100" fmla="*/ 202 w 282"/>
                <a:gd name="T101" fmla="*/ 20 h 133"/>
                <a:gd name="T102" fmla="*/ 231 w 282"/>
                <a:gd name="T103" fmla="*/ 27 h 133"/>
                <a:gd name="T104" fmla="*/ 248 w 282"/>
                <a:gd name="T105" fmla="*/ 35 h 133"/>
                <a:gd name="T106" fmla="*/ 250 w 282"/>
                <a:gd name="T107" fmla="*/ 40 h 133"/>
                <a:gd name="T108" fmla="*/ 250 w 282"/>
                <a:gd name="T109" fmla="*/ 43 h 133"/>
                <a:gd name="T110" fmla="*/ 248 w 282"/>
                <a:gd name="T111" fmla="*/ 46 h 133"/>
                <a:gd name="T112" fmla="*/ 231 w 282"/>
                <a:gd name="T113" fmla="*/ 39 h 133"/>
                <a:gd name="T114" fmla="*/ 207 w 282"/>
                <a:gd name="T115" fmla="*/ 34 h 133"/>
                <a:gd name="T116" fmla="*/ 141 w 282"/>
                <a:gd name="T117" fmla="*/ 29 h 133"/>
                <a:gd name="T118" fmla="*/ 132 w 282"/>
                <a:gd name="T119" fmla="*/ 30 h 133"/>
                <a:gd name="T120" fmla="*/ 106 w 282"/>
                <a:gd name="T121" fmla="*/ 30 h 133"/>
                <a:gd name="T122" fmla="*/ 83 w 282"/>
                <a:gd name="T123"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133">
                  <a:moveTo>
                    <a:pt x="136" y="133"/>
                  </a:moveTo>
                  <a:lnTo>
                    <a:pt x="136" y="133"/>
                  </a:lnTo>
                  <a:lnTo>
                    <a:pt x="141" y="133"/>
                  </a:lnTo>
                  <a:lnTo>
                    <a:pt x="141" y="133"/>
                  </a:lnTo>
                  <a:lnTo>
                    <a:pt x="168" y="132"/>
                  </a:lnTo>
                  <a:lnTo>
                    <a:pt x="187" y="131"/>
                  </a:lnTo>
                  <a:lnTo>
                    <a:pt x="208" y="129"/>
                  </a:lnTo>
                  <a:lnTo>
                    <a:pt x="229" y="125"/>
                  </a:lnTo>
                  <a:lnTo>
                    <a:pt x="249" y="119"/>
                  </a:lnTo>
                  <a:lnTo>
                    <a:pt x="257" y="116"/>
                  </a:lnTo>
                  <a:lnTo>
                    <a:pt x="265" y="111"/>
                  </a:lnTo>
                  <a:lnTo>
                    <a:pt x="271" y="106"/>
                  </a:lnTo>
                  <a:lnTo>
                    <a:pt x="276" y="102"/>
                  </a:lnTo>
                  <a:lnTo>
                    <a:pt x="276" y="102"/>
                  </a:lnTo>
                  <a:lnTo>
                    <a:pt x="278" y="98"/>
                  </a:lnTo>
                  <a:lnTo>
                    <a:pt x="279" y="95"/>
                  </a:lnTo>
                  <a:lnTo>
                    <a:pt x="279" y="95"/>
                  </a:lnTo>
                  <a:lnTo>
                    <a:pt x="280" y="89"/>
                  </a:lnTo>
                  <a:lnTo>
                    <a:pt x="282" y="82"/>
                  </a:lnTo>
                  <a:lnTo>
                    <a:pt x="282" y="67"/>
                  </a:lnTo>
                  <a:lnTo>
                    <a:pt x="282" y="67"/>
                  </a:lnTo>
                  <a:lnTo>
                    <a:pt x="282" y="56"/>
                  </a:lnTo>
                  <a:lnTo>
                    <a:pt x="282" y="47"/>
                  </a:lnTo>
                  <a:lnTo>
                    <a:pt x="279" y="39"/>
                  </a:lnTo>
                  <a:lnTo>
                    <a:pt x="276" y="33"/>
                  </a:lnTo>
                  <a:lnTo>
                    <a:pt x="276" y="33"/>
                  </a:lnTo>
                  <a:lnTo>
                    <a:pt x="272" y="27"/>
                  </a:lnTo>
                  <a:lnTo>
                    <a:pt x="265" y="22"/>
                  </a:lnTo>
                  <a:lnTo>
                    <a:pt x="258" y="19"/>
                  </a:lnTo>
                  <a:lnTo>
                    <a:pt x="250" y="15"/>
                  </a:lnTo>
                  <a:lnTo>
                    <a:pt x="230" y="9"/>
                  </a:lnTo>
                  <a:lnTo>
                    <a:pt x="209" y="5"/>
                  </a:lnTo>
                  <a:lnTo>
                    <a:pt x="188" y="2"/>
                  </a:lnTo>
                  <a:lnTo>
                    <a:pt x="168" y="1"/>
                  </a:lnTo>
                  <a:lnTo>
                    <a:pt x="141" y="0"/>
                  </a:lnTo>
                  <a:lnTo>
                    <a:pt x="141" y="0"/>
                  </a:lnTo>
                  <a:lnTo>
                    <a:pt x="117" y="1"/>
                  </a:lnTo>
                  <a:lnTo>
                    <a:pt x="117" y="1"/>
                  </a:lnTo>
                  <a:lnTo>
                    <a:pt x="91" y="2"/>
                  </a:lnTo>
                  <a:lnTo>
                    <a:pt x="63" y="7"/>
                  </a:lnTo>
                  <a:lnTo>
                    <a:pt x="49" y="9"/>
                  </a:lnTo>
                  <a:lnTo>
                    <a:pt x="36" y="13"/>
                  </a:lnTo>
                  <a:lnTo>
                    <a:pt x="25" y="18"/>
                  </a:lnTo>
                  <a:lnTo>
                    <a:pt x="15" y="23"/>
                  </a:lnTo>
                  <a:lnTo>
                    <a:pt x="15" y="23"/>
                  </a:lnTo>
                  <a:lnTo>
                    <a:pt x="9" y="28"/>
                  </a:lnTo>
                  <a:lnTo>
                    <a:pt x="6" y="34"/>
                  </a:lnTo>
                  <a:lnTo>
                    <a:pt x="6" y="34"/>
                  </a:lnTo>
                  <a:lnTo>
                    <a:pt x="4" y="37"/>
                  </a:lnTo>
                  <a:lnTo>
                    <a:pt x="2" y="42"/>
                  </a:lnTo>
                  <a:lnTo>
                    <a:pt x="2" y="42"/>
                  </a:lnTo>
                  <a:lnTo>
                    <a:pt x="1" y="54"/>
                  </a:lnTo>
                  <a:lnTo>
                    <a:pt x="0" y="67"/>
                  </a:lnTo>
                  <a:lnTo>
                    <a:pt x="0" y="67"/>
                  </a:lnTo>
                  <a:lnTo>
                    <a:pt x="0" y="71"/>
                  </a:lnTo>
                  <a:lnTo>
                    <a:pt x="0" y="71"/>
                  </a:lnTo>
                  <a:lnTo>
                    <a:pt x="18" y="71"/>
                  </a:lnTo>
                  <a:lnTo>
                    <a:pt x="35" y="74"/>
                  </a:lnTo>
                  <a:lnTo>
                    <a:pt x="54" y="76"/>
                  </a:lnTo>
                  <a:lnTo>
                    <a:pt x="72" y="80"/>
                  </a:lnTo>
                  <a:lnTo>
                    <a:pt x="89" y="84"/>
                  </a:lnTo>
                  <a:lnTo>
                    <a:pt x="105" y="91"/>
                  </a:lnTo>
                  <a:lnTo>
                    <a:pt x="112" y="95"/>
                  </a:lnTo>
                  <a:lnTo>
                    <a:pt x="118" y="99"/>
                  </a:lnTo>
                  <a:lnTo>
                    <a:pt x="123" y="104"/>
                  </a:lnTo>
                  <a:lnTo>
                    <a:pt x="127" y="109"/>
                  </a:lnTo>
                  <a:lnTo>
                    <a:pt x="127" y="109"/>
                  </a:lnTo>
                  <a:lnTo>
                    <a:pt x="131" y="115"/>
                  </a:lnTo>
                  <a:lnTo>
                    <a:pt x="133" y="120"/>
                  </a:lnTo>
                  <a:lnTo>
                    <a:pt x="134" y="126"/>
                  </a:lnTo>
                  <a:lnTo>
                    <a:pt x="136" y="133"/>
                  </a:lnTo>
                  <a:lnTo>
                    <a:pt x="136" y="133"/>
                  </a:lnTo>
                  <a:close/>
                  <a:moveTo>
                    <a:pt x="83" y="33"/>
                  </a:moveTo>
                  <a:lnTo>
                    <a:pt x="83" y="33"/>
                  </a:lnTo>
                  <a:lnTo>
                    <a:pt x="68" y="35"/>
                  </a:lnTo>
                  <a:lnTo>
                    <a:pt x="54" y="39"/>
                  </a:lnTo>
                  <a:lnTo>
                    <a:pt x="54" y="39"/>
                  </a:lnTo>
                  <a:lnTo>
                    <a:pt x="43" y="42"/>
                  </a:lnTo>
                  <a:lnTo>
                    <a:pt x="35" y="46"/>
                  </a:lnTo>
                  <a:lnTo>
                    <a:pt x="35" y="46"/>
                  </a:lnTo>
                  <a:lnTo>
                    <a:pt x="33" y="43"/>
                  </a:lnTo>
                  <a:lnTo>
                    <a:pt x="32" y="41"/>
                  </a:lnTo>
                  <a:lnTo>
                    <a:pt x="32" y="41"/>
                  </a:lnTo>
                  <a:lnTo>
                    <a:pt x="32" y="40"/>
                  </a:lnTo>
                  <a:lnTo>
                    <a:pt x="32" y="40"/>
                  </a:lnTo>
                  <a:lnTo>
                    <a:pt x="33" y="37"/>
                  </a:lnTo>
                  <a:lnTo>
                    <a:pt x="34" y="36"/>
                  </a:lnTo>
                  <a:lnTo>
                    <a:pt x="40" y="32"/>
                  </a:lnTo>
                  <a:lnTo>
                    <a:pt x="48" y="28"/>
                  </a:lnTo>
                  <a:lnTo>
                    <a:pt x="58" y="25"/>
                  </a:lnTo>
                  <a:lnTo>
                    <a:pt x="72" y="21"/>
                  </a:lnTo>
                  <a:lnTo>
                    <a:pt x="89" y="19"/>
                  </a:lnTo>
                  <a:lnTo>
                    <a:pt x="106" y="18"/>
                  </a:lnTo>
                  <a:lnTo>
                    <a:pt x="126" y="16"/>
                  </a:lnTo>
                  <a:lnTo>
                    <a:pt x="126" y="16"/>
                  </a:lnTo>
                  <a:lnTo>
                    <a:pt x="130" y="16"/>
                  </a:lnTo>
                  <a:lnTo>
                    <a:pt x="130" y="16"/>
                  </a:lnTo>
                  <a:lnTo>
                    <a:pt x="141" y="16"/>
                  </a:lnTo>
                  <a:lnTo>
                    <a:pt x="141" y="16"/>
                  </a:lnTo>
                  <a:lnTo>
                    <a:pt x="164" y="16"/>
                  </a:lnTo>
                  <a:lnTo>
                    <a:pt x="183" y="18"/>
                  </a:lnTo>
                  <a:lnTo>
                    <a:pt x="202" y="20"/>
                  </a:lnTo>
                  <a:lnTo>
                    <a:pt x="218" y="23"/>
                  </a:lnTo>
                  <a:lnTo>
                    <a:pt x="231" y="27"/>
                  </a:lnTo>
                  <a:lnTo>
                    <a:pt x="242" y="30"/>
                  </a:lnTo>
                  <a:lnTo>
                    <a:pt x="248" y="35"/>
                  </a:lnTo>
                  <a:lnTo>
                    <a:pt x="250" y="37"/>
                  </a:lnTo>
                  <a:lnTo>
                    <a:pt x="250" y="40"/>
                  </a:lnTo>
                  <a:lnTo>
                    <a:pt x="250" y="40"/>
                  </a:lnTo>
                  <a:lnTo>
                    <a:pt x="250" y="43"/>
                  </a:lnTo>
                  <a:lnTo>
                    <a:pt x="248" y="46"/>
                  </a:lnTo>
                  <a:lnTo>
                    <a:pt x="248" y="46"/>
                  </a:lnTo>
                  <a:lnTo>
                    <a:pt x="241" y="42"/>
                  </a:lnTo>
                  <a:lnTo>
                    <a:pt x="231" y="39"/>
                  </a:lnTo>
                  <a:lnTo>
                    <a:pt x="220" y="36"/>
                  </a:lnTo>
                  <a:lnTo>
                    <a:pt x="207" y="34"/>
                  </a:lnTo>
                  <a:lnTo>
                    <a:pt x="176" y="30"/>
                  </a:lnTo>
                  <a:lnTo>
                    <a:pt x="141" y="29"/>
                  </a:lnTo>
                  <a:lnTo>
                    <a:pt x="141" y="29"/>
                  </a:lnTo>
                  <a:lnTo>
                    <a:pt x="132" y="30"/>
                  </a:lnTo>
                  <a:lnTo>
                    <a:pt x="132" y="30"/>
                  </a:lnTo>
                  <a:lnTo>
                    <a:pt x="106" y="30"/>
                  </a:lnTo>
                  <a:lnTo>
                    <a:pt x="83" y="33"/>
                  </a:lnTo>
                  <a:lnTo>
                    <a:pt x="8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69" name="Freeform 46"/>
            <p:cNvSpPr>
              <a:spLocks/>
            </p:cNvSpPr>
            <p:nvPr/>
          </p:nvSpPr>
          <p:spPr bwMode="auto">
            <a:xfrm>
              <a:off x="4102100" y="3222625"/>
              <a:ext cx="447675" cy="136525"/>
            </a:xfrm>
            <a:custGeom>
              <a:avLst/>
              <a:gdLst>
                <a:gd name="T0" fmla="*/ 280 w 282"/>
                <a:gd name="T1" fmla="*/ 0 h 86"/>
                <a:gd name="T2" fmla="*/ 276 w 282"/>
                <a:gd name="T3" fmla="*/ 2 h 86"/>
                <a:gd name="T4" fmla="*/ 255 w 282"/>
                <a:gd name="T5" fmla="*/ 11 h 86"/>
                <a:gd name="T6" fmla="*/ 227 w 282"/>
                <a:gd name="T7" fmla="*/ 19 h 86"/>
                <a:gd name="T8" fmla="*/ 211 w 282"/>
                <a:gd name="T9" fmla="*/ 22 h 86"/>
                <a:gd name="T10" fmla="*/ 185 w 282"/>
                <a:gd name="T11" fmla="*/ 25 h 86"/>
                <a:gd name="T12" fmla="*/ 160 w 282"/>
                <a:gd name="T13" fmla="*/ 27 h 86"/>
                <a:gd name="T14" fmla="*/ 140 w 282"/>
                <a:gd name="T15" fmla="*/ 27 h 86"/>
                <a:gd name="T16" fmla="*/ 130 w 282"/>
                <a:gd name="T17" fmla="*/ 27 h 86"/>
                <a:gd name="T18" fmla="*/ 129 w 282"/>
                <a:gd name="T19" fmla="*/ 27 h 86"/>
                <a:gd name="T20" fmla="*/ 69 w 282"/>
                <a:gd name="T21" fmla="*/ 22 h 86"/>
                <a:gd name="T22" fmla="*/ 58 w 282"/>
                <a:gd name="T23" fmla="*/ 21 h 86"/>
                <a:gd name="T24" fmla="*/ 42 w 282"/>
                <a:gd name="T25" fmla="*/ 17 h 86"/>
                <a:gd name="T26" fmla="*/ 16 w 282"/>
                <a:gd name="T27" fmla="*/ 8 h 86"/>
                <a:gd name="T28" fmla="*/ 6 w 282"/>
                <a:gd name="T29" fmla="*/ 2 h 86"/>
                <a:gd name="T30" fmla="*/ 2 w 282"/>
                <a:gd name="T31" fmla="*/ 0 h 86"/>
                <a:gd name="T32" fmla="*/ 1 w 282"/>
                <a:gd name="T33" fmla="*/ 0 h 86"/>
                <a:gd name="T34" fmla="*/ 1 w 282"/>
                <a:gd name="T35" fmla="*/ 0 h 86"/>
                <a:gd name="T36" fmla="*/ 1 w 282"/>
                <a:gd name="T37" fmla="*/ 2 h 86"/>
                <a:gd name="T38" fmla="*/ 0 w 282"/>
                <a:gd name="T39" fmla="*/ 24 h 86"/>
                <a:gd name="T40" fmla="*/ 0 w 282"/>
                <a:gd name="T41" fmla="*/ 25 h 86"/>
                <a:gd name="T42" fmla="*/ 0 w 282"/>
                <a:gd name="T43" fmla="*/ 41 h 86"/>
                <a:gd name="T44" fmla="*/ 2 w 282"/>
                <a:gd name="T45" fmla="*/ 52 h 86"/>
                <a:gd name="T46" fmla="*/ 16 w 282"/>
                <a:gd name="T47" fmla="*/ 63 h 86"/>
                <a:gd name="T48" fmla="*/ 25 w 282"/>
                <a:gd name="T49" fmla="*/ 67 h 86"/>
                <a:gd name="T50" fmla="*/ 49 w 282"/>
                <a:gd name="T51" fmla="*/ 77 h 86"/>
                <a:gd name="T52" fmla="*/ 84 w 282"/>
                <a:gd name="T53" fmla="*/ 84 h 86"/>
                <a:gd name="T54" fmla="*/ 111 w 282"/>
                <a:gd name="T55" fmla="*/ 86 h 86"/>
                <a:gd name="T56" fmla="*/ 140 w 282"/>
                <a:gd name="T57" fmla="*/ 86 h 86"/>
                <a:gd name="T58" fmla="*/ 202 w 282"/>
                <a:gd name="T59" fmla="*/ 83 h 86"/>
                <a:gd name="T60" fmla="*/ 223 w 282"/>
                <a:gd name="T61" fmla="*/ 79 h 86"/>
                <a:gd name="T62" fmla="*/ 254 w 282"/>
                <a:gd name="T63" fmla="*/ 70 h 86"/>
                <a:gd name="T64" fmla="*/ 279 w 282"/>
                <a:gd name="T65" fmla="*/ 52 h 86"/>
                <a:gd name="T66" fmla="*/ 280 w 282"/>
                <a:gd name="T67" fmla="*/ 46 h 86"/>
                <a:gd name="T68" fmla="*/ 282 w 282"/>
                <a:gd name="T69" fmla="*/ 25 h 86"/>
                <a:gd name="T70" fmla="*/ 282 w 282"/>
                <a:gd name="T71" fmla="*/ 24 h 86"/>
                <a:gd name="T72" fmla="*/ 282 w 282"/>
                <a:gd name="T73" fmla="*/ 12 h 86"/>
                <a:gd name="T74" fmla="*/ 280 w 282"/>
                <a:gd name="T75" fmla="*/ 2 h 86"/>
                <a:gd name="T76" fmla="*/ 280 w 282"/>
                <a:gd name="T7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86">
                  <a:moveTo>
                    <a:pt x="280" y="0"/>
                  </a:moveTo>
                  <a:lnTo>
                    <a:pt x="280" y="0"/>
                  </a:lnTo>
                  <a:lnTo>
                    <a:pt x="276" y="2"/>
                  </a:lnTo>
                  <a:lnTo>
                    <a:pt x="276" y="2"/>
                  </a:lnTo>
                  <a:lnTo>
                    <a:pt x="266" y="7"/>
                  </a:lnTo>
                  <a:lnTo>
                    <a:pt x="255" y="11"/>
                  </a:lnTo>
                  <a:lnTo>
                    <a:pt x="242" y="16"/>
                  </a:lnTo>
                  <a:lnTo>
                    <a:pt x="227" y="19"/>
                  </a:lnTo>
                  <a:lnTo>
                    <a:pt x="227" y="19"/>
                  </a:lnTo>
                  <a:lnTo>
                    <a:pt x="211" y="22"/>
                  </a:lnTo>
                  <a:lnTo>
                    <a:pt x="211" y="22"/>
                  </a:lnTo>
                  <a:lnTo>
                    <a:pt x="185" y="25"/>
                  </a:lnTo>
                  <a:lnTo>
                    <a:pt x="160" y="27"/>
                  </a:lnTo>
                  <a:lnTo>
                    <a:pt x="160" y="27"/>
                  </a:lnTo>
                  <a:lnTo>
                    <a:pt x="140" y="27"/>
                  </a:lnTo>
                  <a:lnTo>
                    <a:pt x="140" y="27"/>
                  </a:lnTo>
                  <a:lnTo>
                    <a:pt x="130" y="27"/>
                  </a:lnTo>
                  <a:lnTo>
                    <a:pt x="130" y="27"/>
                  </a:lnTo>
                  <a:lnTo>
                    <a:pt x="129" y="27"/>
                  </a:lnTo>
                  <a:lnTo>
                    <a:pt x="129" y="27"/>
                  </a:lnTo>
                  <a:lnTo>
                    <a:pt x="102" y="25"/>
                  </a:lnTo>
                  <a:lnTo>
                    <a:pt x="69" y="22"/>
                  </a:lnTo>
                  <a:lnTo>
                    <a:pt x="69" y="22"/>
                  </a:lnTo>
                  <a:lnTo>
                    <a:pt x="58" y="21"/>
                  </a:lnTo>
                  <a:lnTo>
                    <a:pt x="58" y="21"/>
                  </a:lnTo>
                  <a:lnTo>
                    <a:pt x="42" y="17"/>
                  </a:lnTo>
                  <a:lnTo>
                    <a:pt x="28" y="12"/>
                  </a:lnTo>
                  <a:lnTo>
                    <a:pt x="16" y="8"/>
                  </a:lnTo>
                  <a:lnTo>
                    <a:pt x="6" y="2"/>
                  </a:lnTo>
                  <a:lnTo>
                    <a:pt x="6" y="2"/>
                  </a:lnTo>
                  <a:lnTo>
                    <a:pt x="2" y="0"/>
                  </a:lnTo>
                  <a:lnTo>
                    <a:pt x="2" y="0"/>
                  </a:lnTo>
                  <a:lnTo>
                    <a:pt x="1" y="0"/>
                  </a:lnTo>
                  <a:lnTo>
                    <a:pt x="1" y="0"/>
                  </a:lnTo>
                  <a:lnTo>
                    <a:pt x="1" y="0"/>
                  </a:lnTo>
                  <a:lnTo>
                    <a:pt x="1" y="0"/>
                  </a:lnTo>
                  <a:lnTo>
                    <a:pt x="1" y="2"/>
                  </a:lnTo>
                  <a:lnTo>
                    <a:pt x="1" y="2"/>
                  </a:lnTo>
                  <a:lnTo>
                    <a:pt x="0" y="12"/>
                  </a:lnTo>
                  <a:lnTo>
                    <a:pt x="0" y="24"/>
                  </a:lnTo>
                  <a:lnTo>
                    <a:pt x="0" y="24"/>
                  </a:lnTo>
                  <a:lnTo>
                    <a:pt x="0" y="25"/>
                  </a:lnTo>
                  <a:lnTo>
                    <a:pt x="0" y="25"/>
                  </a:lnTo>
                  <a:lnTo>
                    <a:pt x="0" y="41"/>
                  </a:lnTo>
                  <a:lnTo>
                    <a:pt x="1" y="46"/>
                  </a:lnTo>
                  <a:lnTo>
                    <a:pt x="2" y="52"/>
                  </a:lnTo>
                  <a:lnTo>
                    <a:pt x="16" y="63"/>
                  </a:lnTo>
                  <a:lnTo>
                    <a:pt x="16" y="63"/>
                  </a:lnTo>
                  <a:lnTo>
                    <a:pt x="25" y="67"/>
                  </a:lnTo>
                  <a:lnTo>
                    <a:pt x="25" y="67"/>
                  </a:lnTo>
                  <a:lnTo>
                    <a:pt x="35" y="73"/>
                  </a:lnTo>
                  <a:lnTo>
                    <a:pt x="49" y="77"/>
                  </a:lnTo>
                  <a:lnTo>
                    <a:pt x="65" y="80"/>
                  </a:lnTo>
                  <a:lnTo>
                    <a:pt x="84" y="84"/>
                  </a:lnTo>
                  <a:lnTo>
                    <a:pt x="84" y="84"/>
                  </a:lnTo>
                  <a:lnTo>
                    <a:pt x="111" y="86"/>
                  </a:lnTo>
                  <a:lnTo>
                    <a:pt x="140" y="86"/>
                  </a:lnTo>
                  <a:lnTo>
                    <a:pt x="140" y="86"/>
                  </a:lnTo>
                  <a:lnTo>
                    <a:pt x="173" y="86"/>
                  </a:lnTo>
                  <a:lnTo>
                    <a:pt x="202" y="83"/>
                  </a:lnTo>
                  <a:lnTo>
                    <a:pt x="202" y="83"/>
                  </a:lnTo>
                  <a:lnTo>
                    <a:pt x="223" y="79"/>
                  </a:lnTo>
                  <a:lnTo>
                    <a:pt x="239" y="74"/>
                  </a:lnTo>
                  <a:lnTo>
                    <a:pt x="254" y="70"/>
                  </a:lnTo>
                  <a:lnTo>
                    <a:pt x="265" y="63"/>
                  </a:lnTo>
                  <a:lnTo>
                    <a:pt x="279" y="52"/>
                  </a:lnTo>
                  <a:lnTo>
                    <a:pt x="279" y="52"/>
                  </a:lnTo>
                  <a:lnTo>
                    <a:pt x="280" y="46"/>
                  </a:lnTo>
                  <a:lnTo>
                    <a:pt x="282" y="41"/>
                  </a:lnTo>
                  <a:lnTo>
                    <a:pt x="282" y="25"/>
                  </a:lnTo>
                  <a:lnTo>
                    <a:pt x="282" y="25"/>
                  </a:lnTo>
                  <a:lnTo>
                    <a:pt x="282" y="24"/>
                  </a:lnTo>
                  <a:lnTo>
                    <a:pt x="282" y="24"/>
                  </a:lnTo>
                  <a:lnTo>
                    <a:pt x="282" y="12"/>
                  </a:lnTo>
                  <a:lnTo>
                    <a:pt x="280" y="2"/>
                  </a:lnTo>
                  <a:lnTo>
                    <a:pt x="280" y="2"/>
                  </a:lnTo>
                  <a:lnTo>
                    <a:pt x="280" y="0"/>
                  </a:lnTo>
                  <a:lnTo>
                    <a:pt x="2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70" name="Freeform 47"/>
            <p:cNvSpPr>
              <a:spLocks/>
            </p:cNvSpPr>
            <p:nvPr/>
          </p:nvSpPr>
          <p:spPr bwMode="auto">
            <a:xfrm>
              <a:off x="4102100" y="3351213"/>
              <a:ext cx="447675" cy="153988"/>
            </a:xfrm>
            <a:custGeom>
              <a:avLst/>
              <a:gdLst>
                <a:gd name="T0" fmla="*/ 280 w 282"/>
                <a:gd name="T1" fmla="*/ 5 h 97"/>
                <a:gd name="T2" fmla="*/ 280 w 282"/>
                <a:gd name="T3" fmla="*/ 5 h 97"/>
                <a:gd name="T4" fmla="*/ 278 w 282"/>
                <a:gd name="T5" fmla="*/ 0 h 97"/>
                <a:gd name="T6" fmla="*/ 278 w 282"/>
                <a:gd name="T7" fmla="*/ 0 h 97"/>
                <a:gd name="T8" fmla="*/ 269 w 282"/>
                <a:gd name="T9" fmla="*/ 6 h 97"/>
                <a:gd name="T10" fmla="*/ 258 w 282"/>
                <a:gd name="T11" fmla="*/ 11 h 97"/>
                <a:gd name="T12" fmla="*/ 258 w 282"/>
                <a:gd name="T13" fmla="*/ 11 h 97"/>
                <a:gd name="T14" fmla="*/ 245 w 282"/>
                <a:gd name="T15" fmla="*/ 16 h 97"/>
                <a:gd name="T16" fmla="*/ 230 w 282"/>
                <a:gd name="T17" fmla="*/ 20 h 97"/>
                <a:gd name="T18" fmla="*/ 215 w 282"/>
                <a:gd name="T19" fmla="*/ 23 h 97"/>
                <a:gd name="T20" fmla="*/ 199 w 282"/>
                <a:gd name="T21" fmla="*/ 25 h 97"/>
                <a:gd name="T22" fmla="*/ 168 w 282"/>
                <a:gd name="T23" fmla="*/ 27 h 97"/>
                <a:gd name="T24" fmla="*/ 140 w 282"/>
                <a:gd name="T25" fmla="*/ 28 h 97"/>
                <a:gd name="T26" fmla="*/ 140 w 282"/>
                <a:gd name="T27" fmla="*/ 28 h 97"/>
                <a:gd name="T28" fmla="*/ 113 w 282"/>
                <a:gd name="T29" fmla="*/ 27 h 97"/>
                <a:gd name="T30" fmla="*/ 83 w 282"/>
                <a:gd name="T31" fmla="*/ 25 h 97"/>
                <a:gd name="T32" fmla="*/ 68 w 282"/>
                <a:gd name="T33" fmla="*/ 23 h 97"/>
                <a:gd name="T34" fmla="*/ 53 w 282"/>
                <a:gd name="T35" fmla="*/ 20 h 97"/>
                <a:gd name="T36" fmla="*/ 37 w 282"/>
                <a:gd name="T37" fmla="*/ 17 h 97"/>
                <a:gd name="T38" fmla="*/ 25 w 282"/>
                <a:gd name="T39" fmla="*/ 12 h 97"/>
                <a:gd name="T40" fmla="*/ 25 w 282"/>
                <a:gd name="T41" fmla="*/ 12 h 97"/>
                <a:gd name="T42" fmla="*/ 13 w 282"/>
                <a:gd name="T43" fmla="*/ 6 h 97"/>
                <a:gd name="T44" fmla="*/ 4 w 282"/>
                <a:gd name="T45" fmla="*/ 0 h 97"/>
                <a:gd name="T46" fmla="*/ 4 w 282"/>
                <a:gd name="T47" fmla="*/ 0 h 97"/>
                <a:gd name="T48" fmla="*/ 1 w 282"/>
                <a:gd name="T49" fmla="*/ 5 h 97"/>
                <a:gd name="T50" fmla="*/ 1 w 282"/>
                <a:gd name="T51" fmla="*/ 5 h 97"/>
                <a:gd name="T52" fmla="*/ 0 w 282"/>
                <a:gd name="T53" fmla="*/ 13 h 97"/>
                <a:gd name="T54" fmla="*/ 0 w 282"/>
                <a:gd name="T55" fmla="*/ 13 h 97"/>
                <a:gd name="T56" fmla="*/ 0 w 282"/>
                <a:gd name="T57" fmla="*/ 31 h 97"/>
                <a:gd name="T58" fmla="*/ 0 w 282"/>
                <a:gd name="T59" fmla="*/ 31 h 97"/>
                <a:gd name="T60" fmla="*/ 1 w 282"/>
                <a:gd name="T61" fmla="*/ 51 h 97"/>
                <a:gd name="T62" fmla="*/ 2 w 282"/>
                <a:gd name="T63" fmla="*/ 59 h 97"/>
                <a:gd name="T64" fmla="*/ 6 w 282"/>
                <a:gd name="T65" fmla="*/ 65 h 97"/>
                <a:gd name="T66" fmla="*/ 6 w 282"/>
                <a:gd name="T67" fmla="*/ 65 h 97"/>
                <a:gd name="T68" fmla="*/ 9 w 282"/>
                <a:gd name="T69" fmla="*/ 70 h 97"/>
                <a:gd name="T70" fmla="*/ 16 w 282"/>
                <a:gd name="T71" fmla="*/ 75 h 97"/>
                <a:gd name="T72" fmla="*/ 23 w 282"/>
                <a:gd name="T73" fmla="*/ 79 h 97"/>
                <a:gd name="T74" fmla="*/ 32 w 282"/>
                <a:gd name="T75" fmla="*/ 82 h 97"/>
                <a:gd name="T76" fmla="*/ 51 w 282"/>
                <a:gd name="T77" fmla="*/ 88 h 97"/>
                <a:gd name="T78" fmla="*/ 72 w 282"/>
                <a:gd name="T79" fmla="*/ 93 h 97"/>
                <a:gd name="T80" fmla="*/ 93 w 282"/>
                <a:gd name="T81" fmla="*/ 95 h 97"/>
                <a:gd name="T82" fmla="*/ 113 w 282"/>
                <a:gd name="T83" fmla="*/ 96 h 97"/>
                <a:gd name="T84" fmla="*/ 140 w 282"/>
                <a:gd name="T85" fmla="*/ 97 h 97"/>
                <a:gd name="T86" fmla="*/ 140 w 282"/>
                <a:gd name="T87" fmla="*/ 97 h 97"/>
                <a:gd name="T88" fmla="*/ 167 w 282"/>
                <a:gd name="T89" fmla="*/ 96 h 97"/>
                <a:gd name="T90" fmla="*/ 187 w 282"/>
                <a:gd name="T91" fmla="*/ 95 h 97"/>
                <a:gd name="T92" fmla="*/ 208 w 282"/>
                <a:gd name="T93" fmla="*/ 93 h 97"/>
                <a:gd name="T94" fmla="*/ 229 w 282"/>
                <a:gd name="T95" fmla="*/ 88 h 97"/>
                <a:gd name="T96" fmla="*/ 249 w 282"/>
                <a:gd name="T97" fmla="*/ 83 h 97"/>
                <a:gd name="T98" fmla="*/ 257 w 282"/>
                <a:gd name="T99" fmla="*/ 80 h 97"/>
                <a:gd name="T100" fmla="*/ 264 w 282"/>
                <a:gd name="T101" fmla="*/ 75 h 97"/>
                <a:gd name="T102" fmla="*/ 271 w 282"/>
                <a:gd name="T103" fmla="*/ 70 h 97"/>
                <a:gd name="T104" fmla="*/ 276 w 282"/>
                <a:gd name="T105" fmla="*/ 66 h 97"/>
                <a:gd name="T106" fmla="*/ 276 w 282"/>
                <a:gd name="T107" fmla="*/ 66 h 97"/>
                <a:gd name="T108" fmla="*/ 279 w 282"/>
                <a:gd name="T109" fmla="*/ 59 h 97"/>
                <a:gd name="T110" fmla="*/ 280 w 282"/>
                <a:gd name="T111" fmla="*/ 52 h 97"/>
                <a:gd name="T112" fmla="*/ 282 w 282"/>
                <a:gd name="T113" fmla="*/ 41 h 97"/>
                <a:gd name="T114" fmla="*/ 282 w 282"/>
                <a:gd name="T115" fmla="*/ 31 h 97"/>
                <a:gd name="T116" fmla="*/ 282 w 282"/>
                <a:gd name="T117" fmla="*/ 31 h 97"/>
                <a:gd name="T118" fmla="*/ 282 w 282"/>
                <a:gd name="T119" fmla="*/ 12 h 97"/>
                <a:gd name="T120" fmla="*/ 282 w 282"/>
                <a:gd name="T121" fmla="*/ 12 h 97"/>
                <a:gd name="T122" fmla="*/ 280 w 282"/>
                <a:gd name="T123" fmla="*/ 5 h 97"/>
                <a:gd name="T124" fmla="*/ 280 w 282"/>
                <a:gd name="T125"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 h="97">
                  <a:moveTo>
                    <a:pt x="280" y="5"/>
                  </a:moveTo>
                  <a:lnTo>
                    <a:pt x="280" y="5"/>
                  </a:lnTo>
                  <a:lnTo>
                    <a:pt x="278" y="0"/>
                  </a:lnTo>
                  <a:lnTo>
                    <a:pt x="278" y="0"/>
                  </a:lnTo>
                  <a:lnTo>
                    <a:pt x="269" y="6"/>
                  </a:lnTo>
                  <a:lnTo>
                    <a:pt x="258" y="11"/>
                  </a:lnTo>
                  <a:lnTo>
                    <a:pt x="258" y="11"/>
                  </a:lnTo>
                  <a:lnTo>
                    <a:pt x="245" y="16"/>
                  </a:lnTo>
                  <a:lnTo>
                    <a:pt x="230" y="20"/>
                  </a:lnTo>
                  <a:lnTo>
                    <a:pt x="215" y="23"/>
                  </a:lnTo>
                  <a:lnTo>
                    <a:pt x="199" y="25"/>
                  </a:lnTo>
                  <a:lnTo>
                    <a:pt x="168" y="27"/>
                  </a:lnTo>
                  <a:lnTo>
                    <a:pt x="140" y="28"/>
                  </a:lnTo>
                  <a:lnTo>
                    <a:pt x="140" y="28"/>
                  </a:lnTo>
                  <a:lnTo>
                    <a:pt x="113" y="27"/>
                  </a:lnTo>
                  <a:lnTo>
                    <a:pt x="83" y="25"/>
                  </a:lnTo>
                  <a:lnTo>
                    <a:pt x="68" y="23"/>
                  </a:lnTo>
                  <a:lnTo>
                    <a:pt x="53" y="20"/>
                  </a:lnTo>
                  <a:lnTo>
                    <a:pt x="37" y="17"/>
                  </a:lnTo>
                  <a:lnTo>
                    <a:pt x="25" y="12"/>
                  </a:lnTo>
                  <a:lnTo>
                    <a:pt x="25" y="12"/>
                  </a:lnTo>
                  <a:lnTo>
                    <a:pt x="13" y="6"/>
                  </a:lnTo>
                  <a:lnTo>
                    <a:pt x="4" y="0"/>
                  </a:lnTo>
                  <a:lnTo>
                    <a:pt x="4" y="0"/>
                  </a:lnTo>
                  <a:lnTo>
                    <a:pt x="1" y="5"/>
                  </a:lnTo>
                  <a:lnTo>
                    <a:pt x="1" y="5"/>
                  </a:lnTo>
                  <a:lnTo>
                    <a:pt x="0" y="13"/>
                  </a:lnTo>
                  <a:lnTo>
                    <a:pt x="0" y="13"/>
                  </a:lnTo>
                  <a:lnTo>
                    <a:pt x="0" y="31"/>
                  </a:lnTo>
                  <a:lnTo>
                    <a:pt x="0" y="31"/>
                  </a:lnTo>
                  <a:lnTo>
                    <a:pt x="1" y="51"/>
                  </a:lnTo>
                  <a:lnTo>
                    <a:pt x="2" y="59"/>
                  </a:lnTo>
                  <a:lnTo>
                    <a:pt x="6" y="65"/>
                  </a:lnTo>
                  <a:lnTo>
                    <a:pt x="6" y="65"/>
                  </a:lnTo>
                  <a:lnTo>
                    <a:pt x="9" y="70"/>
                  </a:lnTo>
                  <a:lnTo>
                    <a:pt x="16" y="75"/>
                  </a:lnTo>
                  <a:lnTo>
                    <a:pt x="23" y="79"/>
                  </a:lnTo>
                  <a:lnTo>
                    <a:pt x="32" y="82"/>
                  </a:lnTo>
                  <a:lnTo>
                    <a:pt x="51" y="88"/>
                  </a:lnTo>
                  <a:lnTo>
                    <a:pt x="72" y="93"/>
                  </a:lnTo>
                  <a:lnTo>
                    <a:pt x="93" y="95"/>
                  </a:lnTo>
                  <a:lnTo>
                    <a:pt x="113" y="96"/>
                  </a:lnTo>
                  <a:lnTo>
                    <a:pt x="140" y="97"/>
                  </a:lnTo>
                  <a:lnTo>
                    <a:pt x="140" y="97"/>
                  </a:lnTo>
                  <a:lnTo>
                    <a:pt x="167" y="96"/>
                  </a:lnTo>
                  <a:lnTo>
                    <a:pt x="187" y="95"/>
                  </a:lnTo>
                  <a:lnTo>
                    <a:pt x="208" y="93"/>
                  </a:lnTo>
                  <a:lnTo>
                    <a:pt x="229" y="88"/>
                  </a:lnTo>
                  <a:lnTo>
                    <a:pt x="249" y="83"/>
                  </a:lnTo>
                  <a:lnTo>
                    <a:pt x="257" y="80"/>
                  </a:lnTo>
                  <a:lnTo>
                    <a:pt x="264" y="75"/>
                  </a:lnTo>
                  <a:lnTo>
                    <a:pt x="271" y="70"/>
                  </a:lnTo>
                  <a:lnTo>
                    <a:pt x="276" y="66"/>
                  </a:lnTo>
                  <a:lnTo>
                    <a:pt x="276" y="66"/>
                  </a:lnTo>
                  <a:lnTo>
                    <a:pt x="279" y="59"/>
                  </a:lnTo>
                  <a:lnTo>
                    <a:pt x="280" y="52"/>
                  </a:lnTo>
                  <a:lnTo>
                    <a:pt x="282" y="41"/>
                  </a:lnTo>
                  <a:lnTo>
                    <a:pt x="282" y="31"/>
                  </a:lnTo>
                  <a:lnTo>
                    <a:pt x="282" y="31"/>
                  </a:lnTo>
                  <a:lnTo>
                    <a:pt x="282" y="12"/>
                  </a:lnTo>
                  <a:lnTo>
                    <a:pt x="282" y="12"/>
                  </a:lnTo>
                  <a:lnTo>
                    <a:pt x="280" y="5"/>
                  </a:lnTo>
                  <a:lnTo>
                    <a:pt x="28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71" name="Freeform 48"/>
            <p:cNvSpPr>
              <a:spLocks noEditPoints="1"/>
            </p:cNvSpPr>
            <p:nvPr/>
          </p:nvSpPr>
          <p:spPr bwMode="auto">
            <a:xfrm>
              <a:off x="4102100" y="3017838"/>
              <a:ext cx="447675" cy="211138"/>
            </a:xfrm>
            <a:custGeom>
              <a:avLst/>
              <a:gdLst>
                <a:gd name="T0" fmla="*/ 91 w 282"/>
                <a:gd name="T1" fmla="*/ 3 h 133"/>
                <a:gd name="T2" fmla="*/ 36 w 282"/>
                <a:gd name="T3" fmla="*/ 13 h 133"/>
                <a:gd name="T4" fmla="*/ 15 w 282"/>
                <a:gd name="T5" fmla="*/ 24 h 133"/>
                <a:gd name="T6" fmla="*/ 5 w 282"/>
                <a:gd name="T7" fmla="*/ 34 h 133"/>
                <a:gd name="T8" fmla="*/ 1 w 282"/>
                <a:gd name="T9" fmla="*/ 42 h 133"/>
                <a:gd name="T10" fmla="*/ 0 w 282"/>
                <a:gd name="T11" fmla="*/ 67 h 133"/>
                <a:gd name="T12" fmla="*/ 0 w 282"/>
                <a:gd name="T13" fmla="*/ 71 h 133"/>
                <a:gd name="T14" fmla="*/ 2 w 282"/>
                <a:gd name="T15" fmla="*/ 95 h 133"/>
                <a:gd name="T16" fmla="*/ 9 w 282"/>
                <a:gd name="T17" fmla="*/ 106 h 133"/>
                <a:gd name="T18" fmla="*/ 23 w 282"/>
                <a:gd name="T19" fmla="*/ 115 h 133"/>
                <a:gd name="T20" fmla="*/ 54 w 282"/>
                <a:gd name="T21" fmla="*/ 125 h 133"/>
                <a:gd name="T22" fmla="*/ 58 w 282"/>
                <a:gd name="T23" fmla="*/ 126 h 133"/>
                <a:gd name="T24" fmla="*/ 115 w 282"/>
                <a:gd name="T25" fmla="*/ 133 h 133"/>
                <a:gd name="T26" fmla="*/ 127 w 282"/>
                <a:gd name="T27" fmla="*/ 133 h 133"/>
                <a:gd name="T28" fmla="*/ 140 w 282"/>
                <a:gd name="T29" fmla="*/ 133 h 133"/>
                <a:gd name="T30" fmla="*/ 161 w 282"/>
                <a:gd name="T31" fmla="*/ 133 h 133"/>
                <a:gd name="T32" fmla="*/ 200 w 282"/>
                <a:gd name="T33" fmla="*/ 130 h 133"/>
                <a:gd name="T34" fmla="*/ 242 w 282"/>
                <a:gd name="T35" fmla="*/ 122 h 133"/>
                <a:gd name="T36" fmla="*/ 272 w 282"/>
                <a:gd name="T37" fmla="*/ 106 h 133"/>
                <a:gd name="T38" fmla="*/ 278 w 282"/>
                <a:gd name="T39" fmla="*/ 98 h 133"/>
                <a:gd name="T40" fmla="*/ 280 w 282"/>
                <a:gd name="T41" fmla="*/ 84 h 133"/>
                <a:gd name="T42" fmla="*/ 282 w 282"/>
                <a:gd name="T43" fmla="*/ 67 h 133"/>
                <a:gd name="T44" fmla="*/ 280 w 282"/>
                <a:gd name="T45" fmla="*/ 49 h 133"/>
                <a:gd name="T46" fmla="*/ 276 w 282"/>
                <a:gd name="T47" fmla="*/ 33 h 133"/>
                <a:gd name="T48" fmla="*/ 268 w 282"/>
                <a:gd name="T49" fmla="*/ 25 h 133"/>
                <a:gd name="T50" fmla="*/ 242 w 282"/>
                <a:gd name="T51" fmla="*/ 13 h 133"/>
                <a:gd name="T52" fmla="*/ 192 w 282"/>
                <a:gd name="T53" fmla="*/ 4 h 133"/>
                <a:gd name="T54" fmla="*/ 140 w 282"/>
                <a:gd name="T55" fmla="*/ 0 h 133"/>
                <a:gd name="T56" fmla="*/ 127 w 282"/>
                <a:gd name="T57" fmla="*/ 0 h 133"/>
                <a:gd name="T58" fmla="*/ 140 w 282"/>
                <a:gd name="T59" fmla="*/ 17 h 133"/>
                <a:gd name="T60" fmla="*/ 166 w 282"/>
                <a:gd name="T61" fmla="*/ 17 h 133"/>
                <a:gd name="T62" fmla="*/ 214 w 282"/>
                <a:gd name="T63" fmla="*/ 22 h 133"/>
                <a:gd name="T64" fmla="*/ 243 w 282"/>
                <a:gd name="T65" fmla="*/ 32 h 133"/>
                <a:gd name="T66" fmla="*/ 250 w 282"/>
                <a:gd name="T67" fmla="*/ 40 h 133"/>
                <a:gd name="T68" fmla="*/ 248 w 282"/>
                <a:gd name="T69" fmla="*/ 46 h 133"/>
                <a:gd name="T70" fmla="*/ 223 w 282"/>
                <a:gd name="T71" fmla="*/ 38 h 133"/>
                <a:gd name="T72" fmla="*/ 186 w 282"/>
                <a:gd name="T73" fmla="*/ 32 h 133"/>
                <a:gd name="T74" fmla="*/ 140 w 282"/>
                <a:gd name="T75" fmla="*/ 31 h 133"/>
                <a:gd name="T76" fmla="*/ 105 w 282"/>
                <a:gd name="T77" fmla="*/ 32 h 133"/>
                <a:gd name="T78" fmla="*/ 83 w 282"/>
                <a:gd name="T79" fmla="*/ 33 h 133"/>
                <a:gd name="T80" fmla="*/ 54 w 282"/>
                <a:gd name="T81" fmla="*/ 39 h 133"/>
                <a:gd name="T82" fmla="*/ 34 w 282"/>
                <a:gd name="T83" fmla="*/ 46 h 133"/>
                <a:gd name="T84" fmla="*/ 32 w 282"/>
                <a:gd name="T85" fmla="*/ 41 h 133"/>
                <a:gd name="T86" fmla="*/ 32 w 282"/>
                <a:gd name="T87" fmla="*/ 39 h 133"/>
                <a:gd name="T88" fmla="*/ 47 w 282"/>
                <a:gd name="T89" fmla="*/ 28 h 133"/>
                <a:gd name="T90" fmla="*/ 86 w 282"/>
                <a:gd name="T91" fmla="*/ 19 h 133"/>
                <a:gd name="T92" fmla="*/ 123 w 282"/>
                <a:gd name="T93" fmla="*/ 17 h 133"/>
                <a:gd name="T94" fmla="*/ 130 w 282"/>
                <a:gd name="T95" fmla="*/ 17 h 133"/>
                <a:gd name="T96" fmla="*/ 140 w 282"/>
                <a:gd name="T97" fmla="*/ 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2" h="133">
                  <a:moveTo>
                    <a:pt x="117" y="1"/>
                  </a:moveTo>
                  <a:lnTo>
                    <a:pt x="117" y="1"/>
                  </a:lnTo>
                  <a:lnTo>
                    <a:pt x="91" y="3"/>
                  </a:lnTo>
                  <a:lnTo>
                    <a:pt x="63" y="7"/>
                  </a:lnTo>
                  <a:lnTo>
                    <a:pt x="49" y="10"/>
                  </a:lnTo>
                  <a:lnTo>
                    <a:pt x="36" y="13"/>
                  </a:lnTo>
                  <a:lnTo>
                    <a:pt x="25" y="18"/>
                  </a:lnTo>
                  <a:lnTo>
                    <a:pt x="15" y="24"/>
                  </a:lnTo>
                  <a:lnTo>
                    <a:pt x="15" y="24"/>
                  </a:lnTo>
                  <a:lnTo>
                    <a:pt x="9" y="28"/>
                  </a:lnTo>
                  <a:lnTo>
                    <a:pt x="5" y="34"/>
                  </a:lnTo>
                  <a:lnTo>
                    <a:pt x="5" y="34"/>
                  </a:lnTo>
                  <a:lnTo>
                    <a:pt x="2" y="38"/>
                  </a:lnTo>
                  <a:lnTo>
                    <a:pt x="1" y="42"/>
                  </a:lnTo>
                  <a:lnTo>
                    <a:pt x="1" y="42"/>
                  </a:lnTo>
                  <a:lnTo>
                    <a:pt x="0" y="49"/>
                  </a:lnTo>
                  <a:lnTo>
                    <a:pt x="0" y="49"/>
                  </a:lnTo>
                  <a:lnTo>
                    <a:pt x="0" y="67"/>
                  </a:lnTo>
                  <a:lnTo>
                    <a:pt x="0" y="67"/>
                  </a:lnTo>
                  <a:lnTo>
                    <a:pt x="0" y="71"/>
                  </a:lnTo>
                  <a:lnTo>
                    <a:pt x="0" y="71"/>
                  </a:lnTo>
                  <a:lnTo>
                    <a:pt x="0" y="84"/>
                  </a:lnTo>
                  <a:lnTo>
                    <a:pt x="2" y="95"/>
                  </a:lnTo>
                  <a:lnTo>
                    <a:pt x="2" y="95"/>
                  </a:lnTo>
                  <a:lnTo>
                    <a:pt x="6" y="101"/>
                  </a:lnTo>
                  <a:lnTo>
                    <a:pt x="6" y="101"/>
                  </a:lnTo>
                  <a:lnTo>
                    <a:pt x="9" y="106"/>
                  </a:lnTo>
                  <a:lnTo>
                    <a:pt x="15" y="111"/>
                  </a:lnTo>
                  <a:lnTo>
                    <a:pt x="15" y="111"/>
                  </a:lnTo>
                  <a:lnTo>
                    <a:pt x="23" y="115"/>
                  </a:lnTo>
                  <a:lnTo>
                    <a:pt x="33" y="119"/>
                  </a:lnTo>
                  <a:lnTo>
                    <a:pt x="42" y="123"/>
                  </a:lnTo>
                  <a:lnTo>
                    <a:pt x="54" y="125"/>
                  </a:lnTo>
                  <a:lnTo>
                    <a:pt x="54" y="125"/>
                  </a:lnTo>
                  <a:lnTo>
                    <a:pt x="58" y="126"/>
                  </a:lnTo>
                  <a:lnTo>
                    <a:pt x="58" y="126"/>
                  </a:lnTo>
                  <a:lnTo>
                    <a:pt x="72" y="129"/>
                  </a:lnTo>
                  <a:lnTo>
                    <a:pt x="88" y="131"/>
                  </a:lnTo>
                  <a:lnTo>
                    <a:pt x="115" y="133"/>
                  </a:lnTo>
                  <a:lnTo>
                    <a:pt x="115" y="133"/>
                  </a:lnTo>
                  <a:lnTo>
                    <a:pt x="127" y="133"/>
                  </a:lnTo>
                  <a:lnTo>
                    <a:pt x="127" y="133"/>
                  </a:lnTo>
                  <a:lnTo>
                    <a:pt x="132" y="133"/>
                  </a:lnTo>
                  <a:lnTo>
                    <a:pt x="132" y="133"/>
                  </a:lnTo>
                  <a:lnTo>
                    <a:pt x="140" y="133"/>
                  </a:lnTo>
                  <a:lnTo>
                    <a:pt x="140" y="133"/>
                  </a:lnTo>
                  <a:lnTo>
                    <a:pt x="161" y="133"/>
                  </a:lnTo>
                  <a:lnTo>
                    <a:pt x="161" y="133"/>
                  </a:lnTo>
                  <a:lnTo>
                    <a:pt x="174" y="132"/>
                  </a:lnTo>
                  <a:lnTo>
                    <a:pt x="174" y="132"/>
                  </a:lnTo>
                  <a:lnTo>
                    <a:pt x="200" y="130"/>
                  </a:lnTo>
                  <a:lnTo>
                    <a:pt x="227" y="125"/>
                  </a:lnTo>
                  <a:lnTo>
                    <a:pt x="227" y="125"/>
                  </a:lnTo>
                  <a:lnTo>
                    <a:pt x="242" y="122"/>
                  </a:lnTo>
                  <a:lnTo>
                    <a:pt x="256" y="116"/>
                  </a:lnTo>
                  <a:lnTo>
                    <a:pt x="268" y="110"/>
                  </a:lnTo>
                  <a:lnTo>
                    <a:pt x="272" y="106"/>
                  </a:lnTo>
                  <a:lnTo>
                    <a:pt x="276" y="102"/>
                  </a:lnTo>
                  <a:lnTo>
                    <a:pt x="276" y="102"/>
                  </a:lnTo>
                  <a:lnTo>
                    <a:pt x="278" y="98"/>
                  </a:lnTo>
                  <a:lnTo>
                    <a:pt x="279" y="95"/>
                  </a:lnTo>
                  <a:lnTo>
                    <a:pt x="279" y="95"/>
                  </a:lnTo>
                  <a:lnTo>
                    <a:pt x="280" y="84"/>
                  </a:lnTo>
                  <a:lnTo>
                    <a:pt x="282" y="71"/>
                  </a:lnTo>
                  <a:lnTo>
                    <a:pt x="282" y="71"/>
                  </a:lnTo>
                  <a:lnTo>
                    <a:pt x="282" y="67"/>
                  </a:lnTo>
                  <a:lnTo>
                    <a:pt x="282" y="67"/>
                  </a:lnTo>
                  <a:lnTo>
                    <a:pt x="280" y="49"/>
                  </a:lnTo>
                  <a:lnTo>
                    <a:pt x="280" y="49"/>
                  </a:lnTo>
                  <a:lnTo>
                    <a:pt x="279" y="40"/>
                  </a:lnTo>
                  <a:lnTo>
                    <a:pt x="278" y="36"/>
                  </a:lnTo>
                  <a:lnTo>
                    <a:pt x="276" y="33"/>
                  </a:lnTo>
                  <a:lnTo>
                    <a:pt x="276" y="33"/>
                  </a:lnTo>
                  <a:lnTo>
                    <a:pt x="272" y="28"/>
                  </a:lnTo>
                  <a:lnTo>
                    <a:pt x="268" y="25"/>
                  </a:lnTo>
                  <a:lnTo>
                    <a:pt x="263" y="21"/>
                  </a:lnTo>
                  <a:lnTo>
                    <a:pt x="256" y="18"/>
                  </a:lnTo>
                  <a:lnTo>
                    <a:pt x="242" y="13"/>
                  </a:lnTo>
                  <a:lnTo>
                    <a:pt x="225" y="8"/>
                  </a:lnTo>
                  <a:lnTo>
                    <a:pt x="209" y="5"/>
                  </a:lnTo>
                  <a:lnTo>
                    <a:pt x="192" y="4"/>
                  </a:lnTo>
                  <a:lnTo>
                    <a:pt x="161" y="1"/>
                  </a:lnTo>
                  <a:lnTo>
                    <a:pt x="161" y="1"/>
                  </a:lnTo>
                  <a:lnTo>
                    <a:pt x="140" y="0"/>
                  </a:lnTo>
                  <a:lnTo>
                    <a:pt x="140" y="0"/>
                  </a:lnTo>
                  <a:lnTo>
                    <a:pt x="127" y="0"/>
                  </a:lnTo>
                  <a:lnTo>
                    <a:pt x="127" y="0"/>
                  </a:lnTo>
                  <a:lnTo>
                    <a:pt x="117" y="1"/>
                  </a:lnTo>
                  <a:lnTo>
                    <a:pt x="117" y="1"/>
                  </a:lnTo>
                  <a:close/>
                  <a:moveTo>
                    <a:pt x="140" y="17"/>
                  </a:moveTo>
                  <a:lnTo>
                    <a:pt x="140" y="17"/>
                  </a:lnTo>
                  <a:lnTo>
                    <a:pt x="166" y="17"/>
                  </a:lnTo>
                  <a:lnTo>
                    <a:pt x="166" y="17"/>
                  </a:lnTo>
                  <a:lnTo>
                    <a:pt x="183" y="18"/>
                  </a:lnTo>
                  <a:lnTo>
                    <a:pt x="200" y="20"/>
                  </a:lnTo>
                  <a:lnTo>
                    <a:pt x="214" y="22"/>
                  </a:lnTo>
                  <a:lnTo>
                    <a:pt x="225" y="26"/>
                  </a:lnTo>
                  <a:lnTo>
                    <a:pt x="236" y="28"/>
                  </a:lnTo>
                  <a:lnTo>
                    <a:pt x="243" y="32"/>
                  </a:lnTo>
                  <a:lnTo>
                    <a:pt x="248" y="36"/>
                  </a:lnTo>
                  <a:lnTo>
                    <a:pt x="249" y="39"/>
                  </a:lnTo>
                  <a:lnTo>
                    <a:pt x="250" y="40"/>
                  </a:lnTo>
                  <a:lnTo>
                    <a:pt x="250" y="40"/>
                  </a:lnTo>
                  <a:lnTo>
                    <a:pt x="249" y="43"/>
                  </a:lnTo>
                  <a:lnTo>
                    <a:pt x="248" y="46"/>
                  </a:lnTo>
                  <a:lnTo>
                    <a:pt x="248" y="46"/>
                  </a:lnTo>
                  <a:lnTo>
                    <a:pt x="237" y="41"/>
                  </a:lnTo>
                  <a:lnTo>
                    <a:pt x="223" y="38"/>
                  </a:lnTo>
                  <a:lnTo>
                    <a:pt x="206" y="34"/>
                  </a:lnTo>
                  <a:lnTo>
                    <a:pt x="186" y="32"/>
                  </a:lnTo>
                  <a:lnTo>
                    <a:pt x="186" y="32"/>
                  </a:lnTo>
                  <a:lnTo>
                    <a:pt x="164" y="31"/>
                  </a:lnTo>
                  <a:lnTo>
                    <a:pt x="140" y="31"/>
                  </a:lnTo>
                  <a:lnTo>
                    <a:pt x="140" y="31"/>
                  </a:lnTo>
                  <a:lnTo>
                    <a:pt x="132" y="31"/>
                  </a:lnTo>
                  <a:lnTo>
                    <a:pt x="132" y="31"/>
                  </a:lnTo>
                  <a:lnTo>
                    <a:pt x="105" y="32"/>
                  </a:lnTo>
                  <a:lnTo>
                    <a:pt x="105" y="32"/>
                  </a:lnTo>
                  <a:lnTo>
                    <a:pt x="83" y="33"/>
                  </a:lnTo>
                  <a:lnTo>
                    <a:pt x="83" y="33"/>
                  </a:lnTo>
                  <a:lnTo>
                    <a:pt x="67" y="35"/>
                  </a:lnTo>
                  <a:lnTo>
                    <a:pt x="54" y="39"/>
                  </a:lnTo>
                  <a:lnTo>
                    <a:pt x="54" y="39"/>
                  </a:lnTo>
                  <a:lnTo>
                    <a:pt x="42" y="42"/>
                  </a:lnTo>
                  <a:lnTo>
                    <a:pt x="34" y="46"/>
                  </a:lnTo>
                  <a:lnTo>
                    <a:pt x="34" y="46"/>
                  </a:lnTo>
                  <a:lnTo>
                    <a:pt x="33" y="43"/>
                  </a:lnTo>
                  <a:lnTo>
                    <a:pt x="32" y="41"/>
                  </a:lnTo>
                  <a:lnTo>
                    <a:pt x="32" y="41"/>
                  </a:lnTo>
                  <a:lnTo>
                    <a:pt x="32" y="40"/>
                  </a:lnTo>
                  <a:lnTo>
                    <a:pt x="32" y="40"/>
                  </a:lnTo>
                  <a:lnTo>
                    <a:pt x="32" y="39"/>
                  </a:lnTo>
                  <a:lnTo>
                    <a:pt x="34" y="36"/>
                  </a:lnTo>
                  <a:lnTo>
                    <a:pt x="39" y="32"/>
                  </a:lnTo>
                  <a:lnTo>
                    <a:pt x="47" y="28"/>
                  </a:lnTo>
                  <a:lnTo>
                    <a:pt x="57" y="25"/>
                  </a:lnTo>
                  <a:lnTo>
                    <a:pt x="71" y="22"/>
                  </a:lnTo>
                  <a:lnTo>
                    <a:pt x="86" y="19"/>
                  </a:lnTo>
                  <a:lnTo>
                    <a:pt x="104" y="18"/>
                  </a:lnTo>
                  <a:lnTo>
                    <a:pt x="123" y="17"/>
                  </a:lnTo>
                  <a:lnTo>
                    <a:pt x="123" y="17"/>
                  </a:lnTo>
                  <a:lnTo>
                    <a:pt x="125" y="17"/>
                  </a:lnTo>
                  <a:lnTo>
                    <a:pt x="125" y="17"/>
                  </a:lnTo>
                  <a:lnTo>
                    <a:pt x="130" y="17"/>
                  </a:lnTo>
                  <a:lnTo>
                    <a:pt x="130" y="17"/>
                  </a:lnTo>
                  <a:lnTo>
                    <a:pt x="140" y="17"/>
                  </a:lnTo>
                  <a:lnTo>
                    <a:pt x="14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grpSp>
      <p:grpSp>
        <p:nvGrpSpPr>
          <p:cNvPr id="117" name="Group 116"/>
          <p:cNvGrpSpPr/>
          <p:nvPr/>
        </p:nvGrpSpPr>
        <p:grpSpPr>
          <a:xfrm>
            <a:off x="4421162" y="4377255"/>
            <a:ext cx="165315" cy="169876"/>
            <a:chOff x="6638925" y="5251450"/>
            <a:chExt cx="920750" cy="946150"/>
          </a:xfrm>
          <a:solidFill>
            <a:schemeClr val="bg1"/>
          </a:solidFill>
        </p:grpSpPr>
        <p:sp>
          <p:nvSpPr>
            <p:cNvPr id="118" name="Freeform 5"/>
            <p:cNvSpPr>
              <a:spLocks/>
            </p:cNvSpPr>
            <p:nvPr/>
          </p:nvSpPr>
          <p:spPr bwMode="auto">
            <a:xfrm>
              <a:off x="7213600" y="5851525"/>
              <a:ext cx="346075" cy="346075"/>
            </a:xfrm>
            <a:custGeom>
              <a:avLst/>
              <a:gdLst>
                <a:gd name="T0" fmla="*/ 198 w 218"/>
                <a:gd name="T1" fmla="*/ 44 h 218"/>
                <a:gd name="T2" fmla="*/ 198 w 218"/>
                <a:gd name="T3" fmla="*/ 44 h 218"/>
                <a:gd name="T4" fmla="*/ 208 w 218"/>
                <a:gd name="T5" fmla="*/ 62 h 218"/>
                <a:gd name="T6" fmla="*/ 216 w 218"/>
                <a:gd name="T7" fmla="*/ 84 h 218"/>
                <a:gd name="T8" fmla="*/ 218 w 218"/>
                <a:gd name="T9" fmla="*/ 104 h 218"/>
                <a:gd name="T10" fmla="*/ 216 w 218"/>
                <a:gd name="T11" fmla="*/ 126 h 218"/>
                <a:gd name="T12" fmla="*/ 212 w 218"/>
                <a:gd name="T13" fmla="*/ 146 h 218"/>
                <a:gd name="T14" fmla="*/ 202 w 218"/>
                <a:gd name="T15" fmla="*/ 164 h 218"/>
                <a:gd name="T16" fmla="*/ 190 w 218"/>
                <a:gd name="T17" fmla="*/ 182 h 218"/>
                <a:gd name="T18" fmla="*/ 174 w 218"/>
                <a:gd name="T19" fmla="*/ 196 h 218"/>
                <a:gd name="T20" fmla="*/ 174 w 218"/>
                <a:gd name="T21" fmla="*/ 196 h 218"/>
                <a:gd name="T22" fmla="*/ 154 w 218"/>
                <a:gd name="T23" fmla="*/ 208 h 218"/>
                <a:gd name="T24" fmla="*/ 134 w 218"/>
                <a:gd name="T25" fmla="*/ 214 h 218"/>
                <a:gd name="T26" fmla="*/ 114 w 218"/>
                <a:gd name="T27" fmla="*/ 218 h 218"/>
                <a:gd name="T28" fmla="*/ 92 w 218"/>
                <a:gd name="T29" fmla="*/ 216 h 218"/>
                <a:gd name="T30" fmla="*/ 72 w 218"/>
                <a:gd name="T31" fmla="*/ 212 h 218"/>
                <a:gd name="T32" fmla="*/ 52 w 218"/>
                <a:gd name="T33" fmla="*/ 202 h 218"/>
                <a:gd name="T34" fmla="*/ 36 w 218"/>
                <a:gd name="T35" fmla="*/ 190 h 218"/>
                <a:gd name="T36" fmla="*/ 20 w 218"/>
                <a:gd name="T37" fmla="*/ 174 h 218"/>
                <a:gd name="T38" fmla="*/ 20 w 218"/>
                <a:gd name="T39" fmla="*/ 174 h 218"/>
                <a:gd name="T40" fmla="*/ 10 w 218"/>
                <a:gd name="T41" fmla="*/ 154 h 218"/>
                <a:gd name="T42" fmla="*/ 2 w 218"/>
                <a:gd name="T43" fmla="*/ 134 h 218"/>
                <a:gd name="T44" fmla="*/ 0 w 218"/>
                <a:gd name="T45" fmla="*/ 112 h 218"/>
                <a:gd name="T46" fmla="*/ 0 w 218"/>
                <a:gd name="T47" fmla="*/ 92 h 218"/>
                <a:gd name="T48" fmla="*/ 6 w 218"/>
                <a:gd name="T49" fmla="*/ 72 h 218"/>
                <a:gd name="T50" fmla="*/ 14 w 218"/>
                <a:gd name="T51" fmla="*/ 52 h 218"/>
                <a:gd name="T52" fmla="*/ 28 w 218"/>
                <a:gd name="T53" fmla="*/ 36 h 218"/>
                <a:gd name="T54" fmla="*/ 44 w 218"/>
                <a:gd name="T55" fmla="*/ 20 h 218"/>
                <a:gd name="T56" fmla="*/ 44 w 218"/>
                <a:gd name="T57" fmla="*/ 20 h 218"/>
                <a:gd name="T58" fmla="*/ 64 w 218"/>
                <a:gd name="T59" fmla="*/ 10 h 218"/>
                <a:gd name="T60" fmla="*/ 84 w 218"/>
                <a:gd name="T61" fmla="*/ 2 h 218"/>
                <a:gd name="T62" fmla="*/ 104 w 218"/>
                <a:gd name="T63" fmla="*/ 0 h 218"/>
                <a:gd name="T64" fmla="*/ 126 w 218"/>
                <a:gd name="T65" fmla="*/ 0 h 218"/>
                <a:gd name="T66" fmla="*/ 146 w 218"/>
                <a:gd name="T67" fmla="*/ 6 h 218"/>
                <a:gd name="T68" fmla="*/ 164 w 218"/>
                <a:gd name="T69" fmla="*/ 14 h 218"/>
                <a:gd name="T70" fmla="*/ 182 w 218"/>
                <a:gd name="T71" fmla="*/ 28 h 218"/>
                <a:gd name="T72" fmla="*/ 198 w 218"/>
                <a:gd name="T73" fmla="*/ 44 h 218"/>
                <a:gd name="T74" fmla="*/ 198 w 218"/>
                <a:gd name="T75" fmla="*/ 4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8" h="218">
                  <a:moveTo>
                    <a:pt x="198" y="44"/>
                  </a:moveTo>
                  <a:lnTo>
                    <a:pt x="198" y="44"/>
                  </a:lnTo>
                  <a:lnTo>
                    <a:pt x="208" y="62"/>
                  </a:lnTo>
                  <a:lnTo>
                    <a:pt x="216" y="84"/>
                  </a:lnTo>
                  <a:lnTo>
                    <a:pt x="218" y="104"/>
                  </a:lnTo>
                  <a:lnTo>
                    <a:pt x="216" y="126"/>
                  </a:lnTo>
                  <a:lnTo>
                    <a:pt x="212" y="146"/>
                  </a:lnTo>
                  <a:lnTo>
                    <a:pt x="202" y="164"/>
                  </a:lnTo>
                  <a:lnTo>
                    <a:pt x="190" y="182"/>
                  </a:lnTo>
                  <a:lnTo>
                    <a:pt x="174" y="196"/>
                  </a:lnTo>
                  <a:lnTo>
                    <a:pt x="174" y="196"/>
                  </a:lnTo>
                  <a:lnTo>
                    <a:pt x="154" y="208"/>
                  </a:lnTo>
                  <a:lnTo>
                    <a:pt x="134" y="214"/>
                  </a:lnTo>
                  <a:lnTo>
                    <a:pt x="114" y="218"/>
                  </a:lnTo>
                  <a:lnTo>
                    <a:pt x="92" y="216"/>
                  </a:lnTo>
                  <a:lnTo>
                    <a:pt x="72" y="212"/>
                  </a:lnTo>
                  <a:lnTo>
                    <a:pt x="52" y="202"/>
                  </a:lnTo>
                  <a:lnTo>
                    <a:pt x="36" y="190"/>
                  </a:lnTo>
                  <a:lnTo>
                    <a:pt x="20" y="174"/>
                  </a:lnTo>
                  <a:lnTo>
                    <a:pt x="20" y="174"/>
                  </a:lnTo>
                  <a:lnTo>
                    <a:pt x="10" y="154"/>
                  </a:lnTo>
                  <a:lnTo>
                    <a:pt x="2" y="134"/>
                  </a:lnTo>
                  <a:lnTo>
                    <a:pt x="0" y="112"/>
                  </a:lnTo>
                  <a:lnTo>
                    <a:pt x="0" y="92"/>
                  </a:lnTo>
                  <a:lnTo>
                    <a:pt x="6" y="72"/>
                  </a:lnTo>
                  <a:lnTo>
                    <a:pt x="14" y="52"/>
                  </a:lnTo>
                  <a:lnTo>
                    <a:pt x="28" y="36"/>
                  </a:lnTo>
                  <a:lnTo>
                    <a:pt x="44" y="20"/>
                  </a:lnTo>
                  <a:lnTo>
                    <a:pt x="44" y="20"/>
                  </a:lnTo>
                  <a:lnTo>
                    <a:pt x="64" y="10"/>
                  </a:lnTo>
                  <a:lnTo>
                    <a:pt x="84" y="2"/>
                  </a:lnTo>
                  <a:lnTo>
                    <a:pt x="104" y="0"/>
                  </a:lnTo>
                  <a:lnTo>
                    <a:pt x="126" y="0"/>
                  </a:lnTo>
                  <a:lnTo>
                    <a:pt x="146" y="6"/>
                  </a:lnTo>
                  <a:lnTo>
                    <a:pt x="164" y="14"/>
                  </a:lnTo>
                  <a:lnTo>
                    <a:pt x="182" y="28"/>
                  </a:lnTo>
                  <a:lnTo>
                    <a:pt x="198" y="44"/>
                  </a:lnTo>
                  <a:lnTo>
                    <a:pt x="19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119" name="Freeform 6"/>
            <p:cNvSpPr>
              <a:spLocks/>
            </p:cNvSpPr>
            <p:nvPr/>
          </p:nvSpPr>
          <p:spPr bwMode="auto">
            <a:xfrm>
              <a:off x="6638925" y="5537200"/>
              <a:ext cx="346075" cy="349250"/>
            </a:xfrm>
            <a:custGeom>
              <a:avLst/>
              <a:gdLst>
                <a:gd name="T0" fmla="*/ 198 w 218"/>
                <a:gd name="T1" fmla="*/ 46 h 220"/>
                <a:gd name="T2" fmla="*/ 198 w 218"/>
                <a:gd name="T3" fmla="*/ 46 h 220"/>
                <a:gd name="T4" fmla="*/ 208 w 218"/>
                <a:gd name="T5" fmla="*/ 64 h 220"/>
                <a:gd name="T6" fmla="*/ 216 w 218"/>
                <a:gd name="T7" fmla="*/ 84 h 220"/>
                <a:gd name="T8" fmla="*/ 218 w 218"/>
                <a:gd name="T9" fmla="*/ 106 h 220"/>
                <a:gd name="T10" fmla="*/ 218 w 218"/>
                <a:gd name="T11" fmla="*/ 126 h 220"/>
                <a:gd name="T12" fmla="*/ 212 w 218"/>
                <a:gd name="T13" fmla="*/ 146 h 220"/>
                <a:gd name="T14" fmla="*/ 202 w 218"/>
                <a:gd name="T15" fmla="*/ 166 h 220"/>
                <a:gd name="T16" fmla="*/ 190 w 218"/>
                <a:gd name="T17" fmla="*/ 184 h 220"/>
                <a:gd name="T18" fmla="*/ 174 w 218"/>
                <a:gd name="T19" fmla="*/ 198 h 220"/>
                <a:gd name="T20" fmla="*/ 174 w 218"/>
                <a:gd name="T21" fmla="*/ 198 h 220"/>
                <a:gd name="T22" fmla="*/ 154 w 218"/>
                <a:gd name="T23" fmla="*/ 210 h 220"/>
                <a:gd name="T24" fmla="*/ 134 w 218"/>
                <a:gd name="T25" fmla="*/ 216 h 220"/>
                <a:gd name="T26" fmla="*/ 114 w 218"/>
                <a:gd name="T27" fmla="*/ 220 h 220"/>
                <a:gd name="T28" fmla="*/ 92 w 218"/>
                <a:gd name="T29" fmla="*/ 218 h 220"/>
                <a:gd name="T30" fmla="*/ 72 w 218"/>
                <a:gd name="T31" fmla="*/ 212 h 220"/>
                <a:gd name="T32" fmla="*/ 52 w 218"/>
                <a:gd name="T33" fmla="*/ 204 h 220"/>
                <a:gd name="T34" fmla="*/ 36 w 218"/>
                <a:gd name="T35" fmla="*/ 190 h 220"/>
                <a:gd name="T36" fmla="*/ 20 w 218"/>
                <a:gd name="T37" fmla="*/ 174 h 220"/>
                <a:gd name="T38" fmla="*/ 20 w 218"/>
                <a:gd name="T39" fmla="*/ 174 h 220"/>
                <a:gd name="T40" fmla="*/ 10 w 218"/>
                <a:gd name="T41" fmla="*/ 156 h 220"/>
                <a:gd name="T42" fmla="*/ 2 w 218"/>
                <a:gd name="T43" fmla="*/ 136 h 220"/>
                <a:gd name="T44" fmla="*/ 0 w 218"/>
                <a:gd name="T45" fmla="*/ 114 h 220"/>
                <a:gd name="T46" fmla="*/ 0 w 218"/>
                <a:gd name="T47" fmla="*/ 94 h 220"/>
                <a:gd name="T48" fmla="*/ 6 w 218"/>
                <a:gd name="T49" fmla="*/ 72 h 220"/>
                <a:gd name="T50" fmla="*/ 16 w 218"/>
                <a:gd name="T51" fmla="*/ 54 h 220"/>
                <a:gd name="T52" fmla="*/ 28 w 218"/>
                <a:gd name="T53" fmla="*/ 36 h 220"/>
                <a:gd name="T54" fmla="*/ 44 w 218"/>
                <a:gd name="T55" fmla="*/ 22 h 220"/>
                <a:gd name="T56" fmla="*/ 44 w 218"/>
                <a:gd name="T57" fmla="*/ 22 h 220"/>
                <a:gd name="T58" fmla="*/ 64 w 218"/>
                <a:gd name="T59" fmla="*/ 10 h 220"/>
                <a:gd name="T60" fmla="*/ 84 w 218"/>
                <a:gd name="T61" fmla="*/ 4 h 220"/>
                <a:gd name="T62" fmla="*/ 104 w 218"/>
                <a:gd name="T63" fmla="*/ 0 h 220"/>
                <a:gd name="T64" fmla="*/ 126 w 218"/>
                <a:gd name="T65" fmla="*/ 2 h 220"/>
                <a:gd name="T66" fmla="*/ 146 w 218"/>
                <a:gd name="T67" fmla="*/ 6 h 220"/>
                <a:gd name="T68" fmla="*/ 166 w 218"/>
                <a:gd name="T69" fmla="*/ 16 h 220"/>
                <a:gd name="T70" fmla="*/ 182 w 218"/>
                <a:gd name="T71" fmla="*/ 28 h 220"/>
                <a:gd name="T72" fmla="*/ 198 w 218"/>
                <a:gd name="T73" fmla="*/ 46 h 220"/>
                <a:gd name="T74" fmla="*/ 198 w 218"/>
                <a:gd name="T75" fmla="*/ 4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8" h="220">
                  <a:moveTo>
                    <a:pt x="198" y="46"/>
                  </a:moveTo>
                  <a:lnTo>
                    <a:pt x="198" y="46"/>
                  </a:lnTo>
                  <a:lnTo>
                    <a:pt x="208" y="64"/>
                  </a:lnTo>
                  <a:lnTo>
                    <a:pt x="216" y="84"/>
                  </a:lnTo>
                  <a:lnTo>
                    <a:pt x="218" y="106"/>
                  </a:lnTo>
                  <a:lnTo>
                    <a:pt x="218" y="126"/>
                  </a:lnTo>
                  <a:lnTo>
                    <a:pt x="212" y="146"/>
                  </a:lnTo>
                  <a:lnTo>
                    <a:pt x="202" y="166"/>
                  </a:lnTo>
                  <a:lnTo>
                    <a:pt x="190" y="184"/>
                  </a:lnTo>
                  <a:lnTo>
                    <a:pt x="174" y="198"/>
                  </a:lnTo>
                  <a:lnTo>
                    <a:pt x="174" y="198"/>
                  </a:lnTo>
                  <a:lnTo>
                    <a:pt x="154" y="210"/>
                  </a:lnTo>
                  <a:lnTo>
                    <a:pt x="134" y="216"/>
                  </a:lnTo>
                  <a:lnTo>
                    <a:pt x="114" y="220"/>
                  </a:lnTo>
                  <a:lnTo>
                    <a:pt x="92" y="218"/>
                  </a:lnTo>
                  <a:lnTo>
                    <a:pt x="72" y="212"/>
                  </a:lnTo>
                  <a:lnTo>
                    <a:pt x="52" y="204"/>
                  </a:lnTo>
                  <a:lnTo>
                    <a:pt x="36" y="190"/>
                  </a:lnTo>
                  <a:lnTo>
                    <a:pt x="20" y="174"/>
                  </a:lnTo>
                  <a:lnTo>
                    <a:pt x="20" y="174"/>
                  </a:lnTo>
                  <a:lnTo>
                    <a:pt x="10" y="156"/>
                  </a:lnTo>
                  <a:lnTo>
                    <a:pt x="2" y="136"/>
                  </a:lnTo>
                  <a:lnTo>
                    <a:pt x="0" y="114"/>
                  </a:lnTo>
                  <a:lnTo>
                    <a:pt x="0" y="94"/>
                  </a:lnTo>
                  <a:lnTo>
                    <a:pt x="6" y="72"/>
                  </a:lnTo>
                  <a:lnTo>
                    <a:pt x="16" y="54"/>
                  </a:lnTo>
                  <a:lnTo>
                    <a:pt x="28" y="36"/>
                  </a:lnTo>
                  <a:lnTo>
                    <a:pt x="44" y="22"/>
                  </a:lnTo>
                  <a:lnTo>
                    <a:pt x="44" y="22"/>
                  </a:lnTo>
                  <a:lnTo>
                    <a:pt x="64" y="10"/>
                  </a:lnTo>
                  <a:lnTo>
                    <a:pt x="84" y="4"/>
                  </a:lnTo>
                  <a:lnTo>
                    <a:pt x="104" y="0"/>
                  </a:lnTo>
                  <a:lnTo>
                    <a:pt x="126" y="2"/>
                  </a:lnTo>
                  <a:lnTo>
                    <a:pt x="146" y="6"/>
                  </a:lnTo>
                  <a:lnTo>
                    <a:pt x="166" y="16"/>
                  </a:lnTo>
                  <a:lnTo>
                    <a:pt x="182" y="28"/>
                  </a:lnTo>
                  <a:lnTo>
                    <a:pt x="198" y="46"/>
                  </a:lnTo>
                  <a:lnTo>
                    <a:pt x="19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120" name="Freeform 7"/>
            <p:cNvSpPr>
              <a:spLocks/>
            </p:cNvSpPr>
            <p:nvPr/>
          </p:nvSpPr>
          <p:spPr bwMode="auto">
            <a:xfrm>
              <a:off x="7083425" y="5251450"/>
              <a:ext cx="346075" cy="349250"/>
            </a:xfrm>
            <a:custGeom>
              <a:avLst/>
              <a:gdLst>
                <a:gd name="T0" fmla="*/ 198 w 218"/>
                <a:gd name="T1" fmla="*/ 46 h 220"/>
                <a:gd name="T2" fmla="*/ 198 w 218"/>
                <a:gd name="T3" fmla="*/ 46 h 220"/>
                <a:gd name="T4" fmla="*/ 208 w 218"/>
                <a:gd name="T5" fmla="*/ 64 h 220"/>
                <a:gd name="T6" fmla="*/ 216 w 218"/>
                <a:gd name="T7" fmla="*/ 84 h 220"/>
                <a:gd name="T8" fmla="*/ 218 w 218"/>
                <a:gd name="T9" fmla="*/ 106 h 220"/>
                <a:gd name="T10" fmla="*/ 216 w 218"/>
                <a:gd name="T11" fmla="*/ 126 h 220"/>
                <a:gd name="T12" fmla="*/ 212 w 218"/>
                <a:gd name="T13" fmla="*/ 146 h 220"/>
                <a:gd name="T14" fmla="*/ 202 w 218"/>
                <a:gd name="T15" fmla="*/ 166 h 220"/>
                <a:gd name="T16" fmla="*/ 190 w 218"/>
                <a:gd name="T17" fmla="*/ 184 h 220"/>
                <a:gd name="T18" fmla="*/ 174 w 218"/>
                <a:gd name="T19" fmla="*/ 198 h 220"/>
                <a:gd name="T20" fmla="*/ 174 w 218"/>
                <a:gd name="T21" fmla="*/ 198 h 220"/>
                <a:gd name="T22" fmla="*/ 154 w 218"/>
                <a:gd name="T23" fmla="*/ 210 h 220"/>
                <a:gd name="T24" fmla="*/ 134 w 218"/>
                <a:gd name="T25" fmla="*/ 216 h 220"/>
                <a:gd name="T26" fmla="*/ 114 w 218"/>
                <a:gd name="T27" fmla="*/ 220 h 220"/>
                <a:gd name="T28" fmla="*/ 92 w 218"/>
                <a:gd name="T29" fmla="*/ 218 h 220"/>
                <a:gd name="T30" fmla="*/ 72 w 218"/>
                <a:gd name="T31" fmla="*/ 212 h 220"/>
                <a:gd name="T32" fmla="*/ 52 w 218"/>
                <a:gd name="T33" fmla="*/ 204 h 220"/>
                <a:gd name="T34" fmla="*/ 36 w 218"/>
                <a:gd name="T35" fmla="*/ 192 h 220"/>
                <a:gd name="T36" fmla="*/ 20 w 218"/>
                <a:gd name="T37" fmla="*/ 174 h 220"/>
                <a:gd name="T38" fmla="*/ 20 w 218"/>
                <a:gd name="T39" fmla="*/ 174 h 220"/>
                <a:gd name="T40" fmla="*/ 10 w 218"/>
                <a:gd name="T41" fmla="*/ 156 h 220"/>
                <a:gd name="T42" fmla="*/ 2 w 218"/>
                <a:gd name="T43" fmla="*/ 136 h 220"/>
                <a:gd name="T44" fmla="*/ 0 w 218"/>
                <a:gd name="T45" fmla="*/ 114 h 220"/>
                <a:gd name="T46" fmla="*/ 0 w 218"/>
                <a:gd name="T47" fmla="*/ 94 h 220"/>
                <a:gd name="T48" fmla="*/ 6 w 218"/>
                <a:gd name="T49" fmla="*/ 72 h 220"/>
                <a:gd name="T50" fmla="*/ 14 w 218"/>
                <a:gd name="T51" fmla="*/ 54 h 220"/>
                <a:gd name="T52" fmla="*/ 28 w 218"/>
                <a:gd name="T53" fmla="*/ 36 h 220"/>
                <a:gd name="T54" fmla="*/ 44 w 218"/>
                <a:gd name="T55" fmla="*/ 22 h 220"/>
                <a:gd name="T56" fmla="*/ 44 w 218"/>
                <a:gd name="T57" fmla="*/ 22 h 220"/>
                <a:gd name="T58" fmla="*/ 64 w 218"/>
                <a:gd name="T59" fmla="*/ 10 h 220"/>
                <a:gd name="T60" fmla="*/ 84 w 218"/>
                <a:gd name="T61" fmla="*/ 4 h 220"/>
                <a:gd name="T62" fmla="*/ 104 w 218"/>
                <a:gd name="T63" fmla="*/ 0 h 220"/>
                <a:gd name="T64" fmla="*/ 126 w 218"/>
                <a:gd name="T65" fmla="*/ 2 h 220"/>
                <a:gd name="T66" fmla="*/ 146 w 218"/>
                <a:gd name="T67" fmla="*/ 6 h 220"/>
                <a:gd name="T68" fmla="*/ 164 w 218"/>
                <a:gd name="T69" fmla="*/ 16 h 220"/>
                <a:gd name="T70" fmla="*/ 182 w 218"/>
                <a:gd name="T71" fmla="*/ 28 h 220"/>
                <a:gd name="T72" fmla="*/ 198 w 218"/>
                <a:gd name="T73" fmla="*/ 46 h 220"/>
                <a:gd name="T74" fmla="*/ 198 w 218"/>
                <a:gd name="T75" fmla="*/ 4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8" h="220">
                  <a:moveTo>
                    <a:pt x="198" y="46"/>
                  </a:moveTo>
                  <a:lnTo>
                    <a:pt x="198" y="46"/>
                  </a:lnTo>
                  <a:lnTo>
                    <a:pt x="208" y="64"/>
                  </a:lnTo>
                  <a:lnTo>
                    <a:pt x="216" y="84"/>
                  </a:lnTo>
                  <a:lnTo>
                    <a:pt x="218" y="106"/>
                  </a:lnTo>
                  <a:lnTo>
                    <a:pt x="216" y="126"/>
                  </a:lnTo>
                  <a:lnTo>
                    <a:pt x="212" y="146"/>
                  </a:lnTo>
                  <a:lnTo>
                    <a:pt x="202" y="166"/>
                  </a:lnTo>
                  <a:lnTo>
                    <a:pt x="190" y="184"/>
                  </a:lnTo>
                  <a:lnTo>
                    <a:pt x="174" y="198"/>
                  </a:lnTo>
                  <a:lnTo>
                    <a:pt x="174" y="198"/>
                  </a:lnTo>
                  <a:lnTo>
                    <a:pt x="154" y="210"/>
                  </a:lnTo>
                  <a:lnTo>
                    <a:pt x="134" y="216"/>
                  </a:lnTo>
                  <a:lnTo>
                    <a:pt x="114" y="220"/>
                  </a:lnTo>
                  <a:lnTo>
                    <a:pt x="92" y="218"/>
                  </a:lnTo>
                  <a:lnTo>
                    <a:pt x="72" y="212"/>
                  </a:lnTo>
                  <a:lnTo>
                    <a:pt x="52" y="204"/>
                  </a:lnTo>
                  <a:lnTo>
                    <a:pt x="36" y="192"/>
                  </a:lnTo>
                  <a:lnTo>
                    <a:pt x="20" y="174"/>
                  </a:lnTo>
                  <a:lnTo>
                    <a:pt x="20" y="174"/>
                  </a:lnTo>
                  <a:lnTo>
                    <a:pt x="10" y="156"/>
                  </a:lnTo>
                  <a:lnTo>
                    <a:pt x="2" y="136"/>
                  </a:lnTo>
                  <a:lnTo>
                    <a:pt x="0" y="114"/>
                  </a:lnTo>
                  <a:lnTo>
                    <a:pt x="0" y="94"/>
                  </a:lnTo>
                  <a:lnTo>
                    <a:pt x="6" y="72"/>
                  </a:lnTo>
                  <a:lnTo>
                    <a:pt x="14" y="54"/>
                  </a:lnTo>
                  <a:lnTo>
                    <a:pt x="28" y="36"/>
                  </a:lnTo>
                  <a:lnTo>
                    <a:pt x="44" y="22"/>
                  </a:lnTo>
                  <a:lnTo>
                    <a:pt x="44" y="22"/>
                  </a:lnTo>
                  <a:lnTo>
                    <a:pt x="64" y="10"/>
                  </a:lnTo>
                  <a:lnTo>
                    <a:pt x="84" y="4"/>
                  </a:lnTo>
                  <a:lnTo>
                    <a:pt x="104" y="0"/>
                  </a:lnTo>
                  <a:lnTo>
                    <a:pt x="126" y="2"/>
                  </a:lnTo>
                  <a:lnTo>
                    <a:pt x="146" y="6"/>
                  </a:lnTo>
                  <a:lnTo>
                    <a:pt x="164" y="16"/>
                  </a:lnTo>
                  <a:lnTo>
                    <a:pt x="182" y="28"/>
                  </a:lnTo>
                  <a:lnTo>
                    <a:pt x="198" y="46"/>
                  </a:lnTo>
                  <a:lnTo>
                    <a:pt x="19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sp>
          <p:nvSpPr>
            <p:cNvPr id="121" name="Freeform 8"/>
            <p:cNvSpPr>
              <a:spLocks noEditPoints="1"/>
            </p:cNvSpPr>
            <p:nvPr/>
          </p:nvSpPr>
          <p:spPr bwMode="auto">
            <a:xfrm>
              <a:off x="6705600" y="5324475"/>
              <a:ext cx="774700" cy="800100"/>
            </a:xfrm>
            <a:custGeom>
              <a:avLst/>
              <a:gdLst>
                <a:gd name="T0" fmla="*/ 488 w 488"/>
                <a:gd name="T1" fmla="*/ 504 h 504"/>
                <a:gd name="T2" fmla="*/ 0 w 488"/>
                <a:gd name="T3" fmla="*/ 268 h 504"/>
                <a:gd name="T4" fmla="*/ 358 w 488"/>
                <a:gd name="T5" fmla="*/ 0 h 504"/>
                <a:gd name="T6" fmla="*/ 488 w 488"/>
                <a:gd name="T7" fmla="*/ 504 h 504"/>
                <a:gd name="T8" fmla="*/ 94 w 488"/>
                <a:gd name="T9" fmla="*/ 260 h 504"/>
                <a:gd name="T10" fmla="*/ 416 w 488"/>
                <a:gd name="T11" fmla="*/ 414 h 504"/>
                <a:gd name="T12" fmla="*/ 330 w 488"/>
                <a:gd name="T13" fmla="*/ 84 h 504"/>
                <a:gd name="T14" fmla="*/ 94 w 488"/>
                <a:gd name="T15" fmla="*/ 260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504">
                  <a:moveTo>
                    <a:pt x="488" y="504"/>
                  </a:moveTo>
                  <a:lnTo>
                    <a:pt x="0" y="268"/>
                  </a:lnTo>
                  <a:lnTo>
                    <a:pt x="358" y="0"/>
                  </a:lnTo>
                  <a:lnTo>
                    <a:pt x="488" y="504"/>
                  </a:lnTo>
                  <a:close/>
                  <a:moveTo>
                    <a:pt x="94" y="260"/>
                  </a:moveTo>
                  <a:lnTo>
                    <a:pt x="416" y="414"/>
                  </a:lnTo>
                  <a:lnTo>
                    <a:pt x="330" y="84"/>
                  </a:lnTo>
                  <a:lnTo>
                    <a:pt x="94"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a:p>
          </p:txBody>
        </p:sp>
      </p:grpSp>
      <p:sp>
        <p:nvSpPr>
          <p:cNvPr id="28" name="Title 27"/>
          <p:cNvSpPr>
            <a:spLocks noGrp="1"/>
          </p:cNvSpPr>
          <p:nvPr>
            <p:ph type="title"/>
          </p:nvPr>
        </p:nvSpPr>
        <p:spPr>
          <a:xfrm>
            <a:off x="509916" y="142671"/>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Soluciones</a:t>
            </a: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1027" y="3850863"/>
            <a:ext cx="1365458" cy="530652"/>
          </a:xfrm>
          <a:prstGeom prst="rect">
            <a:avLst/>
          </a:prstGeom>
        </p:spPr>
      </p:pic>
      <p:sp>
        <p:nvSpPr>
          <p:cNvPr id="16" name="Rectangle 15"/>
          <p:cNvSpPr/>
          <p:nvPr/>
        </p:nvSpPr>
        <p:spPr>
          <a:xfrm>
            <a:off x="6043549" y="3942828"/>
            <a:ext cx="729688" cy="415498"/>
          </a:xfrm>
          <a:prstGeom prst="rect">
            <a:avLst/>
          </a:prstGeom>
        </p:spPr>
        <p:txBody>
          <a:bodyPr wrap="none">
            <a:spAutoFit/>
          </a:bodyPr>
          <a:lstStyle/>
          <a:p>
            <a:pPr algn="ctr">
              <a:spcAft>
                <a:spcPts val="225"/>
              </a:spcAft>
            </a:pPr>
            <a:r>
              <a:rPr lang="en-US" sz="1050" dirty="0">
                <a:latin typeface="+mj-lt"/>
              </a:rPr>
              <a:t>API</a:t>
            </a:r>
            <a:br>
              <a:rPr lang="en-US" sz="1050" dirty="0">
                <a:latin typeface="+mj-lt"/>
              </a:rPr>
            </a:br>
            <a:r>
              <a:rPr lang="en-US" sz="1050" dirty="0">
                <a:latin typeface="+mj-lt"/>
              </a:rPr>
              <a:t>Foundry</a:t>
            </a:r>
            <a:r>
              <a:rPr lang="en-US" sz="1050" dirty="0"/>
              <a:t>™</a:t>
            </a:r>
          </a:p>
        </p:txBody>
      </p:sp>
      <p:pic>
        <p:nvPicPr>
          <p:cNvPr id="122" name="Picture 1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4741" y="1463289"/>
            <a:ext cx="550259" cy="172007"/>
          </a:xfrm>
          <a:prstGeom prst="rect">
            <a:avLst/>
          </a:prstGeom>
        </p:spPr>
      </p:pic>
      <p:sp>
        <p:nvSpPr>
          <p:cNvPr id="68" name="Rectangle 67"/>
          <p:cNvSpPr/>
          <p:nvPr/>
        </p:nvSpPr>
        <p:spPr>
          <a:xfrm>
            <a:off x="2242600" y="1440163"/>
            <a:ext cx="872196" cy="253916"/>
          </a:xfrm>
          <a:prstGeom prst="rect">
            <a:avLst/>
          </a:prstGeom>
        </p:spPr>
        <p:txBody>
          <a:bodyPr wrap="square">
            <a:spAutoFit/>
          </a:bodyPr>
          <a:lstStyle/>
          <a:p>
            <a:pPr>
              <a:spcAft>
                <a:spcPts val="225"/>
              </a:spcAft>
            </a:pPr>
            <a:r>
              <a:rPr lang="en-US" sz="1050" dirty="0">
                <a:solidFill>
                  <a:schemeClr val="accent1"/>
                </a:solidFill>
                <a:latin typeface="+mj-lt"/>
              </a:rPr>
              <a:t>Open Data</a:t>
            </a:r>
            <a:r>
              <a:rPr lang="en-US" sz="1050" dirty="0"/>
              <a:t>™</a:t>
            </a:r>
          </a:p>
        </p:txBody>
      </p:sp>
      <p:pic>
        <p:nvPicPr>
          <p:cNvPr id="126" name="Picture 1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1784" y="1390137"/>
            <a:ext cx="587979" cy="172007"/>
          </a:xfrm>
          <a:prstGeom prst="rect">
            <a:avLst/>
          </a:prstGeom>
        </p:spPr>
      </p:pic>
      <p:sp>
        <p:nvSpPr>
          <p:cNvPr id="127" name="Rectangle 126"/>
          <p:cNvSpPr/>
          <p:nvPr/>
        </p:nvSpPr>
        <p:spPr>
          <a:xfrm>
            <a:off x="4177283" y="1367011"/>
            <a:ext cx="1263487" cy="253916"/>
          </a:xfrm>
          <a:prstGeom prst="rect">
            <a:avLst/>
          </a:prstGeom>
        </p:spPr>
        <p:txBody>
          <a:bodyPr wrap="none">
            <a:spAutoFit/>
          </a:bodyPr>
          <a:lstStyle/>
          <a:p>
            <a:pPr>
              <a:spcAft>
                <a:spcPts val="225"/>
              </a:spcAft>
            </a:pPr>
            <a:r>
              <a:rPr lang="en-US" sz="1050" dirty="0">
                <a:solidFill>
                  <a:schemeClr val="accent1"/>
                </a:solidFill>
                <a:latin typeface="+mj-lt"/>
              </a:rPr>
              <a:t>Apps Marketplace</a:t>
            </a:r>
            <a:r>
              <a:rPr lang="en-US" sz="1050" dirty="0"/>
              <a:t>™</a:t>
            </a:r>
          </a:p>
        </p:txBody>
      </p:sp>
      <p:pic>
        <p:nvPicPr>
          <p:cNvPr id="128" name="Picture 1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15526" y="1463289"/>
            <a:ext cx="587979" cy="172007"/>
          </a:xfrm>
          <a:prstGeom prst="rect">
            <a:avLst/>
          </a:prstGeom>
        </p:spPr>
      </p:pic>
      <p:sp>
        <p:nvSpPr>
          <p:cNvPr id="129" name="Rectangle 128"/>
          <p:cNvSpPr/>
          <p:nvPr/>
        </p:nvSpPr>
        <p:spPr>
          <a:xfrm>
            <a:off x="6498660" y="1440163"/>
            <a:ext cx="1311578" cy="253916"/>
          </a:xfrm>
          <a:prstGeom prst="rect">
            <a:avLst/>
          </a:prstGeom>
        </p:spPr>
        <p:txBody>
          <a:bodyPr wrap="none">
            <a:spAutoFit/>
          </a:bodyPr>
          <a:lstStyle/>
          <a:p>
            <a:pPr>
              <a:spcAft>
                <a:spcPts val="225"/>
              </a:spcAft>
            </a:pPr>
            <a:r>
              <a:rPr lang="en-US" sz="1050" dirty="0">
                <a:solidFill>
                  <a:schemeClr val="accent1"/>
                </a:solidFill>
                <a:latin typeface="+mj-lt"/>
              </a:rPr>
              <a:t>Open Performance</a:t>
            </a:r>
            <a:r>
              <a:rPr lang="en-US" sz="1050" dirty="0"/>
              <a:t>™</a:t>
            </a:r>
          </a:p>
        </p:txBody>
      </p:sp>
      <p:sp>
        <p:nvSpPr>
          <p:cNvPr id="145" name="Rectangle 144"/>
          <p:cNvSpPr/>
          <p:nvPr/>
        </p:nvSpPr>
        <p:spPr>
          <a:xfrm>
            <a:off x="1638278" y="1702846"/>
            <a:ext cx="1742900" cy="1369606"/>
          </a:xfrm>
          <a:prstGeom prst="rect">
            <a:avLst/>
          </a:prstGeom>
        </p:spPr>
        <p:txBody>
          <a:bodyPr wrap="square">
            <a:spAutoFit/>
          </a:bodyPr>
          <a:lstStyle/>
          <a:p>
            <a:pPr marL="128588" indent="-128588">
              <a:spcAft>
                <a:spcPts val="225"/>
              </a:spcAft>
              <a:buClr>
                <a:schemeClr val="tx2"/>
              </a:buClr>
              <a:buFont typeface="Wingdings" panose="05000000000000000000" pitchFamily="2" charset="2"/>
              <a:buChar char="§"/>
            </a:pPr>
            <a:r>
              <a:rPr lang="es-MX" sz="975" dirty="0"/>
              <a:t>Descubrimiento y exploración de datos</a:t>
            </a:r>
          </a:p>
          <a:p>
            <a:pPr marL="128588" indent="-128588">
              <a:spcAft>
                <a:spcPts val="225"/>
              </a:spcAft>
              <a:buClr>
                <a:schemeClr val="tx2"/>
              </a:buClr>
              <a:buFont typeface="Wingdings" panose="05000000000000000000" pitchFamily="2" charset="2"/>
              <a:buChar char="§"/>
            </a:pPr>
            <a:r>
              <a:rPr lang="es-MX" sz="975" dirty="0"/>
              <a:t>Visualizaciones de gráficas y mapas</a:t>
            </a:r>
          </a:p>
          <a:p>
            <a:pPr marL="128588" indent="-128588">
              <a:spcAft>
                <a:spcPts val="225"/>
              </a:spcAft>
              <a:buClr>
                <a:schemeClr val="tx2"/>
              </a:buClr>
              <a:buFont typeface="Wingdings" panose="05000000000000000000" pitchFamily="2" charset="2"/>
              <a:buChar char="§"/>
            </a:pPr>
            <a:r>
              <a:rPr lang="es-MX" sz="975" dirty="0"/>
              <a:t>Publicación de trabajo editorial</a:t>
            </a:r>
          </a:p>
          <a:p>
            <a:pPr marL="128588" indent="-128588">
              <a:spcAft>
                <a:spcPts val="225"/>
              </a:spcAft>
              <a:buClr>
                <a:schemeClr val="tx2"/>
              </a:buClr>
              <a:buFont typeface="Wingdings" panose="05000000000000000000" pitchFamily="2" charset="2"/>
              <a:buChar char="§"/>
            </a:pPr>
            <a:r>
              <a:rPr lang="es-MX" sz="975" dirty="0"/>
              <a:t>Federación de datos y colaboración</a:t>
            </a:r>
          </a:p>
        </p:txBody>
      </p:sp>
      <p:pic>
        <p:nvPicPr>
          <p:cNvPr id="98" name="Picture 9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8872" y="3724737"/>
            <a:ext cx="1622306" cy="630470"/>
          </a:xfrm>
          <a:prstGeom prst="rect">
            <a:avLst/>
          </a:prstGeom>
        </p:spPr>
      </p:pic>
      <p:sp>
        <p:nvSpPr>
          <p:cNvPr id="99" name="Rectangle 98"/>
          <p:cNvSpPr/>
          <p:nvPr/>
        </p:nvSpPr>
        <p:spPr>
          <a:xfrm>
            <a:off x="1899251" y="3913009"/>
            <a:ext cx="1340432" cy="415498"/>
          </a:xfrm>
          <a:prstGeom prst="rect">
            <a:avLst/>
          </a:prstGeom>
        </p:spPr>
        <p:txBody>
          <a:bodyPr wrap="none">
            <a:spAutoFit/>
          </a:bodyPr>
          <a:lstStyle/>
          <a:p>
            <a:pPr algn="ctr">
              <a:spcAft>
                <a:spcPts val="225"/>
              </a:spcAft>
            </a:pPr>
            <a:r>
              <a:rPr lang="en-US" sz="1050" dirty="0">
                <a:latin typeface="+mj-lt"/>
              </a:rPr>
              <a:t>Open Data</a:t>
            </a:r>
            <a:br>
              <a:rPr lang="en-US" sz="1050" dirty="0">
                <a:latin typeface="+mj-lt"/>
              </a:rPr>
            </a:br>
            <a:r>
              <a:rPr lang="en-US" sz="1050" dirty="0">
                <a:latin typeface="+mj-lt"/>
              </a:rPr>
              <a:t>Developer Network</a:t>
            </a:r>
            <a:r>
              <a:rPr lang="en-US" sz="1050" dirty="0"/>
              <a:t>™</a:t>
            </a:r>
          </a:p>
        </p:txBody>
      </p:sp>
      <p:sp>
        <p:nvSpPr>
          <p:cNvPr id="105" name="Rectangle 104"/>
          <p:cNvSpPr/>
          <p:nvPr/>
        </p:nvSpPr>
        <p:spPr>
          <a:xfrm>
            <a:off x="3582812" y="1640068"/>
            <a:ext cx="1862378" cy="1219565"/>
          </a:xfrm>
          <a:prstGeom prst="rect">
            <a:avLst/>
          </a:prstGeom>
        </p:spPr>
        <p:txBody>
          <a:bodyPr wrap="square">
            <a:spAutoFit/>
          </a:bodyPr>
          <a:lstStyle/>
          <a:p>
            <a:pPr marL="128588" indent="-128588">
              <a:spcAft>
                <a:spcPts val="225"/>
              </a:spcAft>
              <a:buClr>
                <a:schemeClr val="tx2"/>
              </a:buClr>
              <a:buFont typeface="Wingdings" panose="05000000000000000000" pitchFamily="2" charset="2"/>
              <a:buChar char="§"/>
            </a:pPr>
            <a:r>
              <a:rPr lang="es-MX" sz="975" dirty="0"/>
              <a:t>Suite de Transparencia Financiera</a:t>
            </a:r>
          </a:p>
          <a:p>
            <a:pPr marL="128588" indent="-128588">
              <a:spcAft>
                <a:spcPts val="225"/>
              </a:spcAft>
              <a:buClr>
                <a:schemeClr val="tx2"/>
              </a:buClr>
              <a:buFont typeface="Wingdings" panose="05000000000000000000" pitchFamily="2" charset="2"/>
              <a:buChar char="§"/>
            </a:pPr>
            <a:r>
              <a:rPr lang="es-MX" sz="975" dirty="0"/>
              <a:t>Suite de Administración de Gobierno</a:t>
            </a:r>
          </a:p>
          <a:p>
            <a:pPr marL="128588" indent="-128588">
              <a:spcAft>
                <a:spcPts val="225"/>
              </a:spcAft>
              <a:buClr>
                <a:schemeClr val="tx2"/>
              </a:buClr>
              <a:buFont typeface="Wingdings" panose="05000000000000000000" pitchFamily="2" charset="2"/>
              <a:buChar char="§"/>
            </a:pPr>
            <a:r>
              <a:rPr lang="es-MX" sz="975" dirty="0"/>
              <a:t>Suite de Colaboración Ciudadana</a:t>
            </a:r>
          </a:p>
          <a:p>
            <a:pPr marL="128588" indent="-128588">
              <a:spcAft>
                <a:spcPts val="225"/>
              </a:spcAft>
              <a:buClr>
                <a:schemeClr val="tx2"/>
              </a:buClr>
              <a:buFont typeface="Wingdings" panose="05000000000000000000" pitchFamily="2" charset="2"/>
              <a:buChar char="§"/>
            </a:pPr>
            <a:r>
              <a:rPr lang="es-MX" sz="975" dirty="0"/>
              <a:t>Ecosistema de Apps Cívicas</a:t>
            </a:r>
          </a:p>
        </p:txBody>
      </p:sp>
      <p:sp>
        <p:nvSpPr>
          <p:cNvPr id="106" name="Rectangle 105"/>
          <p:cNvSpPr/>
          <p:nvPr/>
        </p:nvSpPr>
        <p:spPr>
          <a:xfrm>
            <a:off x="5913677" y="1713220"/>
            <a:ext cx="1862378" cy="1461939"/>
          </a:xfrm>
          <a:prstGeom prst="rect">
            <a:avLst/>
          </a:prstGeom>
        </p:spPr>
        <p:txBody>
          <a:bodyPr wrap="square">
            <a:spAutoFit/>
          </a:bodyPr>
          <a:lstStyle/>
          <a:p>
            <a:pPr marL="128588" indent="-128588">
              <a:spcAft>
                <a:spcPts val="225"/>
              </a:spcAft>
              <a:buClr>
                <a:schemeClr val="tx2"/>
              </a:buClr>
              <a:buFont typeface="Wingdings" panose="05000000000000000000" pitchFamily="2" charset="2"/>
              <a:buChar char="§"/>
            </a:pPr>
            <a:r>
              <a:rPr lang="es-MX" sz="1050" dirty="0"/>
              <a:t>Tableros de administración</a:t>
            </a:r>
          </a:p>
          <a:p>
            <a:pPr marL="128588" indent="-128588">
              <a:spcAft>
                <a:spcPts val="225"/>
              </a:spcAft>
              <a:buClr>
                <a:schemeClr val="tx2"/>
              </a:buClr>
              <a:buFont typeface="Wingdings" panose="05000000000000000000" pitchFamily="2" charset="2"/>
              <a:buChar char="§"/>
            </a:pPr>
            <a:r>
              <a:rPr lang="es-MX" sz="1050" dirty="0"/>
              <a:t>Composición de objetivos</a:t>
            </a:r>
          </a:p>
          <a:p>
            <a:pPr marL="128588" indent="-128588">
              <a:spcAft>
                <a:spcPts val="225"/>
              </a:spcAft>
              <a:buClr>
                <a:schemeClr val="tx2"/>
              </a:buClr>
              <a:buFont typeface="Wingdings" panose="05000000000000000000" pitchFamily="2" charset="2"/>
              <a:buChar char="§"/>
            </a:pPr>
            <a:r>
              <a:rPr lang="es-MX" sz="1050" dirty="0"/>
              <a:t>Generador de reportes </a:t>
            </a:r>
            <a:r>
              <a:rPr lang="es-MX" sz="1050" dirty="0" err="1"/>
              <a:t>Drag</a:t>
            </a:r>
            <a:r>
              <a:rPr lang="es-MX" sz="1050" dirty="0"/>
              <a:t>-and-</a:t>
            </a:r>
            <a:r>
              <a:rPr lang="es-MX" sz="1050" dirty="0" err="1"/>
              <a:t>Drop</a:t>
            </a:r>
            <a:r>
              <a:rPr lang="es-MX" sz="1050" dirty="0"/>
              <a:t> </a:t>
            </a:r>
          </a:p>
          <a:p>
            <a:pPr marL="128588" indent="-128588">
              <a:spcAft>
                <a:spcPts val="225"/>
              </a:spcAft>
              <a:buClr>
                <a:schemeClr val="tx2"/>
              </a:buClr>
              <a:buFont typeface="Wingdings" panose="05000000000000000000" pitchFamily="2" charset="2"/>
              <a:buChar char="§"/>
            </a:pPr>
            <a:r>
              <a:rPr lang="es-MX" sz="1050" dirty="0"/>
              <a:t>Metodología de administración de resultados</a:t>
            </a:r>
            <a:br>
              <a:rPr lang="en-US" sz="1050" dirty="0"/>
            </a:br>
            <a:endParaRPr lang="en-US" sz="1050" dirty="0"/>
          </a:p>
        </p:txBody>
      </p:sp>
    </p:spTree>
    <p:extLst>
      <p:ext uri="{BB962C8B-B14F-4D97-AF65-F5344CB8AC3E}">
        <p14:creationId xmlns:p14="http://schemas.microsoft.com/office/powerpoint/2010/main" val="333291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17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p:cNvSpPr/>
          <p:nvPr/>
        </p:nvSpPr>
        <p:spPr>
          <a:xfrm>
            <a:off x="4799164" y="2963028"/>
            <a:ext cx="1913428" cy="1623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grpSp>
        <p:nvGrpSpPr>
          <p:cNvPr id="74" name="Group 73"/>
          <p:cNvGrpSpPr/>
          <p:nvPr/>
        </p:nvGrpSpPr>
        <p:grpSpPr>
          <a:xfrm>
            <a:off x="4639773" y="2790085"/>
            <a:ext cx="2180243" cy="1808255"/>
            <a:chOff x="6449600" y="4101112"/>
            <a:chExt cx="2906990" cy="2411007"/>
          </a:xfrm>
        </p:grpSpPr>
        <p:grpSp>
          <p:nvGrpSpPr>
            <p:cNvPr id="75" name="Group 74"/>
            <p:cNvGrpSpPr/>
            <p:nvPr/>
          </p:nvGrpSpPr>
          <p:grpSpPr>
            <a:xfrm>
              <a:off x="6449600" y="4101112"/>
              <a:ext cx="964715" cy="964715"/>
              <a:chOff x="3386138" y="554038"/>
              <a:chExt cx="773112" cy="773112"/>
            </a:xfrm>
            <a:solidFill>
              <a:schemeClr val="bg1"/>
            </a:solidFill>
          </p:grpSpPr>
          <p:sp>
            <p:nvSpPr>
              <p:cNvPr id="98" name="Freeform 5"/>
              <p:cNvSpPr>
                <a:spLocks/>
              </p:cNvSpPr>
              <p:nvPr/>
            </p:nvSpPr>
            <p:spPr bwMode="auto">
              <a:xfrm>
                <a:off x="3449638" y="901700"/>
                <a:ext cx="287338" cy="293688"/>
              </a:xfrm>
              <a:custGeom>
                <a:avLst/>
                <a:gdLst>
                  <a:gd name="T0" fmla="*/ 158 w 181"/>
                  <a:gd name="T1" fmla="*/ 0 h 185"/>
                  <a:gd name="T2" fmla="*/ 0 w 181"/>
                  <a:gd name="T3" fmla="*/ 158 h 185"/>
                  <a:gd name="T4" fmla="*/ 0 w 181"/>
                  <a:gd name="T5" fmla="*/ 158 h 185"/>
                  <a:gd name="T6" fmla="*/ 9 w 181"/>
                  <a:gd name="T7" fmla="*/ 172 h 185"/>
                  <a:gd name="T8" fmla="*/ 20 w 181"/>
                  <a:gd name="T9" fmla="*/ 185 h 185"/>
                  <a:gd name="T10" fmla="*/ 181 w 181"/>
                  <a:gd name="T11" fmla="*/ 24 h 185"/>
                  <a:gd name="T12" fmla="*/ 158 w 181"/>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181" h="185">
                    <a:moveTo>
                      <a:pt x="158" y="0"/>
                    </a:moveTo>
                    <a:lnTo>
                      <a:pt x="0" y="158"/>
                    </a:lnTo>
                    <a:lnTo>
                      <a:pt x="0" y="158"/>
                    </a:lnTo>
                    <a:lnTo>
                      <a:pt x="9" y="172"/>
                    </a:lnTo>
                    <a:lnTo>
                      <a:pt x="20" y="185"/>
                    </a:lnTo>
                    <a:lnTo>
                      <a:pt x="181" y="24"/>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9" name="Freeform 6"/>
              <p:cNvSpPr>
                <a:spLocks/>
              </p:cNvSpPr>
              <p:nvPr/>
            </p:nvSpPr>
            <p:spPr bwMode="auto">
              <a:xfrm>
                <a:off x="3386138" y="757238"/>
                <a:ext cx="204788" cy="236538"/>
              </a:xfrm>
              <a:custGeom>
                <a:avLst/>
                <a:gdLst>
                  <a:gd name="T0" fmla="*/ 105 w 129"/>
                  <a:gd name="T1" fmla="*/ 0 h 149"/>
                  <a:gd name="T2" fmla="*/ 0 w 129"/>
                  <a:gd name="T3" fmla="*/ 104 h 149"/>
                  <a:gd name="T4" fmla="*/ 0 w 129"/>
                  <a:gd name="T5" fmla="*/ 104 h 149"/>
                  <a:gd name="T6" fmla="*/ 0 w 129"/>
                  <a:gd name="T7" fmla="*/ 127 h 149"/>
                  <a:gd name="T8" fmla="*/ 2 w 129"/>
                  <a:gd name="T9" fmla="*/ 149 h 149"/>
                  <a:gd name="T10" fmla="*/ 129 w 129"/>
                  <a:gd name="T11" fmla="*/ 24 h 149"/>
                  <a:gd name="T12" fmla="*/ 105 w 129"/>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129" h="149">
                    <a:moveTo>
                      <a:pt x="105" y="0"/>
                    </a:moveTo>
                    <a:lnTo>
                      <a:pt x="0" y="104"/>
                    </a:lnTo>
                    <a:lnTo>
                      <a:pt x="0" y="104"/>
                    </a:lnTo>
                    <a:lnTo>
                      <a:pt x="0" y="127"/>
                    </a:lnTo>
                    <a:lnTo>
                      <a:pt x="2" y="149"/>
                    </a:lnTo>
                    <a:lnTo>
                      <a:pt x="129" y="24"/>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100" name="Freeform 7"/>
              <p:cNvSpPr>
                <a:spLocks/>
              </p:cNvSpPr>
              <p:nvPr/>
            </p:nvSpPr>
            <p:spPr bwMode="auto">
              <a:xfrm>
                <a:off x="3517900" y="685800"/>
                <a:ext cx="641350" cy="641350"/>
              </a:xfrm>
              <a:custGeom>
                <a:avLst/>
                <a:gdLst>
                  <a:gd name="T0" fmla="*/ 344 w 404"/>
                  <a:gd name="T1" fmla="*/ 0 h 404"/>
                  <a:gd name="T2" fmla="*/ 0 w 404"/>
                  <a:gd name="T3" fmla="*/ 344 h 404"/>
                  <a:gd name="T4" fmla="*/ 0 w 404"/>
                  <a:gd name="T5" fmla="*/ 344 h 404"/>
                  <a:gd name="T6" fmla="*/ 18 w 404"/>
                  <a:gd name="T7" fmla="*/ 358 h 404"/>
                  <a:gd name="T8" fmla="*/ 39 w 404"/>
                  <a:gd name="T9" fmla="*/ 371 h 404"/>
                  <a:gd name="T10" fmla="*/ 58 w 404"/>
                  <a:gd name="T11" fmla="*/ 381 h 404"/>
                  <a:gd name="T12" fmla="*/ 79 w 404"/>
                  <a:gd name="T13" fmla="*/ 390 h 404"/>
                  <a:gd name="T14" fmla="*/ 101 w 404"/>
                  <a:gd name="T15" fmla="*/ 396 h 404"/>
                  <a:gd name="T16" fmla="*/ 123 w 404"/>
                  <a:gd name="T17" fmla="*/ 401 h 404"/>
                  <a:gd name="T18" fmla="*/ 146 w 404"/>
                  <a:gd name="T19" fmla="*/ 404 h 404"/>
                  <a:gd name="T20" fmla="*/ 168 w 404"/>
                  <a:gd name="T21" fmla="*/ 404 h 404"/>
                  <a:gd name="T22" fmla="*/ 190 w 404"/>
                  <a:gd name="T23" fmla="*/ 402 h 404"/>
                  <a:gd name="T24" fmla="*/ 213 w 404"/>
                  <a:gd name="T25" fmla="*/ 399 h 404"/>
                  <a:gd name="T26" fmla="*/ 234 w 404"/>
                  <a:gd name="T27" fmla="*/ 392 h 404"/>
                  <a:gd name="T28" fmla="*/ 256 w 404"/>
                  <a:gd name="T29" fmla="*/ 385 h 404"/>
                  <a:gd name="T30" fmla="*/ 276 w 404"/>
                  <a:gd name="T31" fmla="*/ 375 h 404"/>
                  <a:gd name="T32" fmla="*/ 297 w 404"/>
                  <a:gd name="T33" fmla="*/ 363 h 404"/>
                  <a:gd name="T34" fmla="*/ 315 w 404"/>
                  <a:gd name="T35" fmla="*/ 349 h 404"/>
                  <a:gd name="T36" fmla="*/ 333 w 404"/>
                  <a:gd name="T37" fmla="*/ 333 h 404"/>
                  <a:gd name="T38" fmla="*/ 333 w 404"/>
                  <a:gd name="T39" fmla="*/ 333 h 404"/>
                  <a:gd name="T40" fmla="*/ 349 w 404"/>
                  <a:gd name="T41" fmla="*/ 315 h 404"/>
                  <a:gd name="T42" fmla="*/ 363 w 404"/>
                  <a:gd name="T43" fmla="*/ 297 h 404"/>
                  <a:gd name="T44" fmla="*/ 375 w 404"/>
                  <a:gd name="T45" fmla="*/ 276 h 404"/>
                  <a:gd name="T46" fmla="*/ 385 w 404"/>
                  <a:gd name="T47" fmla="*/ 256 h 404"/>
                  <a:gd name="T48" fmla="*/ 392 w 404"/>
                  <a:gd name="T49" fmla="*/ 234 h 404"/>
                  <a:gd name="T50" fmla="*/ 399 w 404"/>
                  <a:gd name="T51" fmla="*/ 213 h 404"/>
                  <a:gd name="T52" fmla="*/ 402 w 404"/>
                  <a:gd name="T53" fmla="*/ 190 h 404"/>
                  <a:gd name="T54" fmla="*/ 404 w 404"/>
                  <a:gd name="T55" fmla="*/ 168 h 404"/>
                  <a:gd name="T56" fmla="*/ 404 w 404"/>
                  <a:gd name="T57" fmla="*/ 146 h 404"/>
                  <a:gd name="T58" fmla="*/ 401 w 404"/>
                  <a:gd name="T59" fmla="*/ 123 h 404"/>
                  <a:gd name="T60" fmla="*/ 396 w 404"/>
                  <a:gd name="T61" fmla="*/ 101 h 404"/>
                  <a:gd name="T62" fmla="*/ 390 w 404"/>
                  <a:gd name="T63" fmla="*/ 79 h 404"/>
                  <a:gd name="T64" fmla="*/ 381 w 404"/>
                  <a:gd name="T65" fmla="*/ 58 h 404"/>
                  <a:gd name="T66" fmla="*/ 371 w 404"/>
                  <a:gd name="T67" fmla="*/ 37 h 404"/>
                  <a:gd name="T68" fmla="*/ 358 w 404"/>
                  <a:gd name="T69" fmla="*/ 18 h 404"/>
                  <a:gd name="T70" fmla="*/ 344 w 404"/>
                  <a:gd name="T71" fmla="*/ 0 h 404"/>
                  <a:gd name="T72" fmla="*/ 344 w 404"/>
                  <a:gd name="T73"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4" h="404">
                    <a:moveTo>
                      <a:pt x="344" y="0"/>
                    </a:moveTo>
                    <a:lnTo>
                      <a:pt x="0" y="344"/>
                    </a:lnTo>
                    <a:lnTo>
                      <a:pt x="0" y="344"/>
                    </a:lnTo>
                    <a:lnTo>
                      <a:pt x="18" y="358"/>
                    </a:lnTo>
                    <a:lnTo>
                      <a:pt x="39" y="371"/>
                    </a:lnTo>
                    <a:lnTo>
                      <a:pt x="58" y="381"/>
                    </a:lnTo>
                    <a:lnTo>
                      <a:pt x="79" y="390"/>
                    </a:lnTo>
                    <a:lnTo>
                      <a:pt x="101" y="396"/>
                    </a:lnTo>
                    <a:lnTo>
                      <a:pt x="123" y="401"/>
                    </a:lnTo>
                    <a:lnTo>
                      <a:pt x="146" y="404"/>
                    </a:lnTo>
                    <a:lnTo>
                      <a:pt x="168" y="404"/>
                    </a:lnTo>
                    <a:lnTo>
                      <a:pt x="190" y="402"/>
                    </a:lnTo>
                    <a:lnTo>
                      <a:pt x="213" y="399"/>
                    </a:lnTo>
                    <a:lnTo>
                      <a:pt x="234" y="392"/>
                    </a:lnTo>
                    <a:lnTo>
                      <a:pt x="256" y="385"/>
                    </a:lnTo>
                    <a:lnTo>
                      <a:pt x="276" y="375"/>
                    </a:lnTo>
                    <a:lnTo>
                      <a:pt x="297" y="363"/>
                    </a:lnTo>
                    <a:lnTo>
                      <a:pt x="315" y="349"/>
                    </a:lnTo>
                    <a:lnTo>
                      <a:pt x="333" y="333"/>
                    </a:lnTo>
                    <a:lnTo>
                      <a:pt x="333" y="333"/>
                    </a:lnTo>
                    <a:lnTo>
                      <a:pt x="349" y="315"/>
                    </a:lnTo>
                    <a:lnTo>
                      <a:pt x="363" y="297"/>
                    </a:lnTo>
                    <a:lnTo>
                      <a:pt x="375" y="276"/>
                    </a:lnTo>
                    <a:lnTo>
                      <a:pt x="385" y="256"/>
                    </a:lnTo>
                    <a:lnTo>
                      <a:pt x="392" y="234"/>
                    </a:lnTo>
                    <a:lnTo>
                      <a:pt x="399" y="213"/>
                    </a:lnTo>
                    <a:lnTo>
                      <a:pt x="402" y="190"/>
                    </a:lnTo>
                    <a:lnTo>
                      <a:pt x="404" y="168"/>
                    </a:lnTo>
                    <a:lnTo>
                      <a:pt x="404" y="146"/>
                    </a:lnTo>
                    <a:lnTo>
                      <a:pt x="401" y="123"/>
                    </a:lnTo>
                    <a:lnTo>
                      <a:pt x="396" y="101"/>
                    </a:lnTo>
                    <a:lnTo>
                      <a:pt x="390" y="79"/>
                    </a:lnTo>
                    <a:lnTo>
                      <a:pt x="381" y="58"/>
                    </a:lnTo>
                    <a:lnTo>
                      <a:pt x="371" y="37"/>
                    </a:lnTo>
                    <a:lnTo>
                      <a:pt x="358" y="18"/>
                    </a:lnTo>
                    <a:lnTo>
                      <a:pt x="344" y="0"/>
                    </a:lnTo>
                    <a:lnTo>
                      <a:pt x="3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101" name="Freeform 8"/>
              <p:cNvSpPr>
                <a:spLocks/>
              </p:cNvSpPr>
              <p:nvPr/>
            </p:nvSpPr>
            <p:spPr bwMode="auto">
              <a:xfrm>
                <a:off x="3517900" y="554038"/>
                <a:ext cx="509588" cy="352425"/>
              </a:xfrm>
              <a:custGeom>
                <a:avLst/>
                <a:gdLst>
                  <a:gd name="T0" fmla="*/ 321 w 321"/>
                  <a:gd name="T1" fmla="*/ 60 h 222"/>
                  <a:gd name="T2" fmla="*/ 321 w 321"/>
                  <a:gd name="T3" fmla="*/ 60 h 222"/>
                  <a:gd name="T4" fmla="*/ 303 w 321"/>
                  <a:gd name="T5" fmla="*/ 46 h 222"/>
                  <a:gd name="T6" fmla="*/ 285 w 321"/>
                  <a:gd name="T7" fmla="*/ 34 h 222"/>
                  <a:gd name="T8" fmla="*/ 265 w 321"/>
                  <a:gd name="T9" fmla="*/ 24 h 222"/>
                  <a:gd name="T10" fmla="*/ 245 w 321"/>
                  <a:gd name="T11" fmla="*/ 15 h 222"/>
                  <a:gd name="T12" fmla="*/ 224 w 321"/>
                  <a:gd name="T13" fmla="*/ 9 h 222"/>
                  <a:gd name="T14" fmla="*/ 203 w 321"/>
                  <a:gd name="T15" fmla="*/ 3 h 222"/>
                  <a:gd name="T16" fmla="*/ 181 w 321"/>
                  <a:gd name="T17" fmla="*/ 1 h 222"/>
                  <a:gd name="T18" fmla="*/ 160 w 321"/>
                  <a:gd name="T19" fmla="*/ 0 h 222"/>
                  <a:gd name="T20" fmla="*/ 138 w 321"/>
                  <a:gd name="T21" fmla="*/ 1 h 222"/>
                  <a:gd name="T22" fmla="*/ 118 w 321"/>
                  <a:gd name="T23" fmla="*/ 3 h 222"/>
                  <a:gd name="T24" fmla="*/ 97 w 321"/>
                  <a:gd name="T25" fmla="*/ 9 h 222"/>
                  <a:gd name="T26" fmla="*/ 76 w 321"/>
                  <a:gd name="T27" fmla="*/ 15 h 222"/>
                  <a:gd name="T28" fmla="*/ 56 w 321"/>
                  <a:gd name="T29" fmla="*/ 24 h 222"/>
                  <a:gd name="T30" fmla="*/ 36 w 321"/>
                  <a:gd name="T31" fmla="*/ 34 h 222"/>
                  <a:gd name="T32" fmla="*/ 18 w 321"/>
                  <a:gd name="T33" fmla="*/ 46 h 222"/>
                  <a:gd name="T34" fmla="*/ 0 w 321"/>
                  <a:gd name="T35" fmla="*/ 60 h 222"/>
                  <a:gd name="T36" fmla="*/ 160 w 321"/>
                  <a:gd name="T37" fmla="*/ 222 h 222"/>
                  <a:gd name="T38" fmla="*/ 321 w 321"/>
                  <a:gd name="T39" fmla="*/ 6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222">
                    <a:moveTo>
                      <a:pt x="321" y="60"/>
                    </a:moveTo>
                    <a:lnTo>
                      <a:pt x="321" y="60"/>
                    </a:lnTo>
                    <a:lnTo>
                      <a:pt x="303" y="46"/>
                    </a:lnTo>
                    <a:lnTo>
                      <a:pt x="285" y="34"/>
                    </a:lnTo>
                    <a:lnTo>
                      <a:pt x="265" y="24"/>
                    </a:lnTo>
                    <a:lnTo>
                      <a:pt x="245" y="15"/>
                    </a:lnTo>
                    <a:lnTo>
                      <a:pt x="224" y="9"/>
                    </a:lnTo>
                    <a:lnTo>
                      <a:pt x="203" y="3"/>
                    </a:lnTo>
                    <a:lnTo>
                      <a:pt x="181" y="1"/>
                    </a:lnTo>
                    <a:lnTo>
                      <a:pt x="160" y="0"/>
                    </a:lnTo>
                    <a:lnTo>
                      <a:pt x="138" y="1"/>
                    </a:lnTo>
                    <a:lnTo>
                      <a:pt x="118" y="3"/>
                    </a:lnTo>
                    <a:lnTo>
                      <a:pt x="97" y="9"/>
                    </a:lnTo>
                    <a:lnTo>
                      <a:pt x="76" y="15"/>
                    </a:lnTo>
                    <a:lnTo>
                      <a:pt x="56" y="24"/>
                    </a:lnTo>
                    <a:lnTo>
                      <a:pt x="36" y="34"/>
                    </a:lnTo>
                    <a:lnTo>
                      <a:pt x="18" y="46"/>
                    </a:lnTo>
                    <a:lnTo>
                      <a:pt x="0" y="60"/>
                    </a:lnTo>
                    <a:lnTo>
                      <a:pt x="160" y="222"/>
                    </a:lnTo>
                    <a:lnTo>
                      <a:pt x="32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102" name="Freeform 9"/>
              <p:cNvSpPr>
                <a:spLocks/>
              </p:cNvSpPr>
              <p:nvPr/>
            </p:nvSpPr>
            <p:spPr bwMode="auto">
              <a:xfrm>
                <a:off x="3400425" y="685800"/>
                <a:ext cx="117475" cy="153988"/>
              </a:xfrm>
              <a:custGeom>
                <a:avLst/>
                <a:gdLst>
                  <a:gd name="T0" fmla="*/ 51 w 74"/>
                  <a:gd name="T1" fmla="*/ 0 h 97"/>
                  <a:gd name="T2" fmla="*/ 51 w 74"/>
                  <a:gd name="T3" fmla="*/ 0 h 97"/>
                  <a:gd name="T4" fmla="*/ 43 w 74"/>
                  <a:gd name="T5" fmla="*/ 11 h 97"/>
                  <a:gd name="T6" fmla="*/ 34 w 74"/>
                  <a:gd name="T7" fmla="*/ 22 h 97"/>
                  <a:gd name="T8" fmla="*/ 27 w 74"/>
                  <a:gd name="T9" fmla="*/ 34 h 97"/>
                  <a:gd name="T10" fmla="*/ 20 w 74"/>
                  <a:gd name="T11" fmla="*/ 46 h 97"/>
                  <a:gd name="T12" fmla="*/ 14 w 74"/>
                  <a:gd name="T13" fmla="*/ 58 h 97"/>
                  <a:gd name="T14" fmla="*/ 8 w 74"/>
                  <a:gd name="T15" fmla="*/ 71 h 97"/>
                  <a:gd name="T16" fmla="*/ 3 w 74"/>
                  <a:gd name="T17" fmla="*/ 84 h 97"/>
                  <a:gd name="T18" fmla="*/ 0 w 74"/>
                  <a:gd name="T19" fmla="*/ 97 h 97"/>
                  <a:gd name="T20" fmla="*/ 74 w 74"/>
                  <a:gd name="T21" fmla="*/ 22 h 97"/>
                  <a:gd name="T22" fmla="*/ 51 w 74"/>
                  <a:gd name="T2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97">
                    <a:moveTo>
                      <a:pt x="51" y="0"/>
                    </a:moveTo>
                    <a:lnTo>
                      <a:pt x="51" y="0"/>
                    </a:lnTo>
                    <a:lnTo>
                      <a:pt x="43" y="11"/>
                    </a:lnTo>
                    <a:lnTo>
                      <a:pt x="34" y="22"/>
                    </a:lnTo>
                    <a:lnTo>
                      <a:pt x="27" y="34"/>
                    </a:lnTo>
                    <a:lnTo>
                      <a:pt x="20" y="46"/>
                    </a:lnTo>
                    <a:lnTo>
                      <a:pt x="14" y="58"/>
                    </a:lnTo>
                    <a:lnTo>
                      <a:pt x="8" y="71"/>
                    </a:lnTo>
                    <a:lnTo>
                      <a:pt x="3" y="84"/>
                    </a:lnTo>
                    <a:lnTo>
                      <a:pt x="0" y="97"/>
                    </a:lnTo>
                    <a:lnTo>
                      <a:pt x="74" y="22"/>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103" name="Freeform 10"/>
              <p:cNvSpPr>
                <a:spLocks/>
              </p:cNvSpPr>
              <p:nvPr/>
            </p:nvSpPr>
            <p:spPr bwMode="auto">
              <a:xfrm>
                <a:off x="3403600" y="830263"/>
                <a:ext cx="260350" cy="276225"/>
              </a:xfrm>
              <a:custGeom>
                <a:avLst/>
                <a:gdLst>
                  <a:gd name="T0" fmla="*/ 141 w 164"/>
                  <a:gd name="T1" fmla="*/ 0 h 174"/>
                  <a:gd name="T2" fmla="*/ 0 w 164"/>
                  <a:gd name="T3" fmla="*/ 141 h 174"/>
                  <a:gd name="T4" fmla="*/ 0 w 164"/>
                  <a:gd name="T5" fmla="*/ 141 h 174"/>
                  <a:gd name="T6" fmla="*/ 5 w 164"/>
                  <a:gd name="T7" fmla="*/ 158 h 174"/>
                  <a:gd name="T8" fmla="*/ 13 w 164"/>
                  <a:gd name="T9" fmla="*/ 174 h 174"/>
                  <a:gd name="T10" fmla="*/ 164 w 164"/>
                  <a:gd name="T11" fmla="*/ 24 h 174"/>
                  <a:gd name="T12" fmla="*/ 141 w 16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164" h="174">
                    <a:moveTo>
                      <a:pt x="141" y="0"/>
                    </a:moveTo>
                    <a:lnTo>
                      <a:pt x="0" y="141"/>
                    </a:lnTo>
                    <a:lnTo>
                      <a:pt x="0" y="141"/>
                    </a:lnTo>
                    <a:lnTo>
                      <a:pt x="5" y="158"/>
                    </a:lnTo>
                    <a:lnTo>
                      <a:pt x="13" y="174"/>
                    </a:lnTo>
                    <a:lnTo>
                      <a:pt x="164" y="24"/>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grpSp>
        <p:grpSp>
          <p:nvGrpSpPr>
            <p:cNvPr id="76" name="Group 75"/>
            <p:cNvGrpSpPr/>
            <p:nvPr/>
          </p:nvGrpSpPr>
          <p:grpSpPr>
            <a:xfrm>
              <a:off x="8170727" y="5767581"/>
              <a:ext cx="850900" cy="744538"/>
              <a:chOff x="4373563" y="568325"/>
              <a:chExt cx="850900" cy="744538"/>
            </a:xfrm>
            <a:solidFill>
              <a:schemeClr val="bg1"/>
            </a:solidFill>
          </p:grpSpPr>
          <p:sp>
            <p:nvSpPr>
              <p:cNvPr id="91" name="Freeform 11"/>
              <p:cNvSpPr>
                <a:spLocks/>
              </p:cNvSpPr>
              <p:nvPr/>
            </p:nvSpPr>
            <p:spPr bwMode="auto">
              <a:xfrm>
                <a:off x="4598988" y="1085850"/>
                <a:ext cx="77788" cy="227013"/>
              </a:xfrm>
              <a:custGeom>
                <a:avLst/>
                <a:gdLst>
                  <a:gd name="T0" fmla="*/ 0 w 49"/>
                  <a:gd name="T1" fmla="*/ 143 h 143"/>
                  <a:gd name="T2" fmla="*/ 49 w 49"/>
                  <a:gd name="T3" fmla="*/ 143 h 143"/>
                  <a:gd name="T4" fmla="*/ 49 w 49"/>
                  <a:gd name="T5" fmla="*/ 0 h 143"/>
                  <a:gd name="T6" fmla="*/ 0 w 49"/>
                  <a:gd name="T7" fmla="*/ 49 h 143"/>
                  <a:gd name="T8" fmla="*/ 0 w 49"/>
                  <a:gd name="T9" fmla="*/ 143 h 143"/>
                </a:gdLst>
                <a:ahLst/>
                <a:cxnLst>
                  <a:cxn ang="0">
                    <a:pos x="T0" y="T1"/>
                  </a:cxn>
                  <a:cxn ang="0">
                    <a:pos x="T2" y="T3"/>
                  </a:cxn>
                  <a:cxn ang="0">
                    <a:pos x="T4" y="T5"/>
                  </a:cxn>
                  <a:cxn ang="0">
                    <a:pos x="T6" y="T7"/>
                  </a:cxn>
                  <a:cxn ang="0">
                    <a:pos x="T8" y="T9"/>
                  </a:cxn>
                </a:cxnLst>
                <a:rect l="0" t="0" r="r" b="b"/>
                <a:pathLst>
                  <a:path w="49" h="143">
                    <a:moveTo>
                      <a:pt x="0" y="143"/>
                    </a:moveTo>
                    <a:lnTo>
                      <a:pt x="49" y="143"/>
                    </a:lnTo>
                    <a:lnTo>
                      <a:pt x="49" y="0"/>
                    </a:lnTo>
                    <a:lnTo>
                      <a:pt x="0" y="49"/>
                    </a:lnTo>
                    <a:lnTo>
                      <a:pt x="0"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2" name="Freeform 12"/>
              <p:cNvSpPr>
                <a:spLocks/>
              </p:cNvSpPr>
              <p:nvPr/>
            </p:nvSpPr>
            <p:spPr bwMode="auto">
              <a:xfrm>
                <a:off x="4935538" y="962025"/>
                <a:ext cx="77788" cy="350838"/>
              </a:xfrm>
              <a:custGeom>
                <a:avLst/>
                <a:gdLst>
                  <a:gd name="T0" fmla="*/ 0 w 49"/>
                  <a:gd name="T1" fmla="*/ 221 h 221"/>
                  <a:gd name="T2" fmla="*/ 49 w 49"/>
                  <a:gd name="T3" fmla="*/ 221 h 221"/>
                  <a:gd name="T4" fmla="*/ 49 w 49"/>
                  <a:gd name="T5" fmla="*/ 0 h 221"/>
                  <a:gd name="T6" fmla="*/ 0 w 49"/>
                  <a:gd name="T7" fmla="*/ 48 h 221"/>
                  <a:gd name="T8" fmla="*/ 0 w 49"/>
                  <a:gd name="T9" fmla="*/ 221 h 221"/>
                </a:gdLst>
                <a:ahLst/>
                <a:cxnLst>
                  <a:cxn ang="0">
                    <a:pos x="T0" y="T1"/>
                  </a:cxn>
                  <a:cxn ang="0">
                    <a:pos x="T2" y="T3"/>
                  </a:cxn>
                  <a:cxn ang="0">
                    <a:pos x="T4" y="T5"/>
                  </a:cxn>
                  <a:cxn ang="0">
                    <a:pos x="T6" y="T7"/>
                  </a:cxn>
                  <a:cxn ang="0">
                    <a:pos x="T8" y="T9"/>
                  </a:cxn>
                </a:cxnLst>
                <a:rect l="0" t="0" r="r" b="b"/>
                <a:pathLst>
                  <a:path w="49" h="221">
                    <a:moveTo>
                      <a:pt x="0" y="221"/>
                    </a:moveTo>
                    <a:lnTo>
                      <a:pt x="49" y="221"/>
                    </a:lnTo>
                    <a:lnTo>
                      <a:pt x="49" y="0"/>
                    </a:lnTo>
                    <a:lnTo>
                      <a:pt x="0" y="48"/>
                    </a:lnTo>
                    <a:lnTo>
                      <a:pt x="0"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3" name="Freeform 13"/>
              <p:cNvSpPr>
                <a:spLocks/>
              </p:cNvSpPr>
              <p:nvPr/>
            </p:nvSpPr>
            <p:spPr bwMode="auto">
              <a:xfrm>
                <a:off x="5048250" y="854075"/>
                <a:ext cx="69850" cy="458788"/>
              </a:xfrm>
              <a:custGeom>
                <a:avLst/>
                <a:gdLst>
                  <a:gd name="T0" fmla="*/ 0 w 44"/>
                  <a:gd name="T1" fmla="*/ 289 h 289"/>
                  <a:gd name="T2" fmla="*/ 44 w 44"/>
                  <a:gd name="T3" fmla="*/ 289 h 289"/>
                  <a:gd name="T4" fmla="*/ 44 w 44"/>
                  <a:gd name="T5" fmla="*/ 0 h 289"/>
                  <a:gd name="T6" fmla="*/ 0 w 44"/>
                  <a:gd name="T7" fmla="*/ 45 h 289"/>
                  <a:gd name="T8" fmla="*/ 0 w 44"/>
                  <a:gd name="T9" fmla="*/ 289 h 289"/>
                </a:gdLst>
                <a:ahLst/>
                <a:cxnLst>
                  <a:cxn ang="0">
                    <a:pos x="T0" y="T1"/>
                  </a:cxn>
                  <a:cxn ang="0">
                    <a:pos x="T2" y="T3"/>
                  </a:cxn>
                  <a:cxn ang="0">
                    <a:pos x="T4" y="T5"/>
                  </a:cxn>
                  <a:cxn ang="0">
                    <a:pos x="T6" y="T7"/>
                  </a:cxn>
                  <a:cxn ang="0">
                    <a:pos x="T8" y="T9"/>
                  </a:cxn>
                </a:cxnLst>
                <a:rect l="0" t="0" r="r" b="b"/>
                <a:pathLst>
                  <a:path w="44" h="289">
                    <a:moveTo>
                      <a:pt x="0" y="289"/>
                    </a:moveTo>
                    <a:lnTo>
                      <a:pt x="44" y="289"/>
                    </a:lnTo>
                    <a:lnTo>
                      <a:pt x="44" y="0"/>
                    </a:lnTo>
                    <a:lnTo>
                      <a:pt x="0" y="45"/>
                    </a:lnTo>
                    <a:lnTo>
                      <a:pt x="0" y="2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4" name="Freeform 14"/>
              <p:cNvSpPr>
                <a:spLocks/>
              </p:cNvSpPr>
              <p:nvPr/>
            </p:nvSpPr>
            <p:spPr bwMode="auto">
              <a:xfrm>
                <a:off x="4824413" y="1074738"/>
                <a:ext cx="76200" cy="238125"/>
              </a:xfrm>
              <a:custGeom>
                <a:avLst/>
                <a:gdLst>
                  <a:gd name="T0" fmla="*/ 0 w 48"/>
                  <a:gd name="T1" fmla="*/ 47 h 150"/>
                  <a:gd name="T2" fmla="*/ 0 w 48"/>
                  <a:gd name="T3" fmla="*/ 150 h 150"/>
                  <a:gd name="T4" fmla="*/ 48 w 48"/>
                  <a:gd name="T5" fmla="*/ 150 h 150"/>
                  <a:gd name="T6" fmla="*/ 48 w 48"/>
                  <a:gd name="T7" fmla="*/ 0 h 150"/>
                  <a:gd name="T8" fmla="*/ 10 w 48"/>
                  <a:gd name="T9" fmla="*/ 38 h 150"/>
                  <a:gd name="T10" fmla="*/ 0 w 48"/>
                  <a:gd name="T11" fmla="*/ 47 h 150"/>
                </a:gdLst>
                <a:ahLst/>
                <a:cxnLst>
                  <a:cxn ang="0">
                    <a:pos x="T0" y="T1"/>
                  </a:cxn>
                  <a:cxn ang="0">
                    <a:pos x="T2" y="T3"/>
                  </a:cxn>
                  <a:cxn ang="0">
                    <a:pos x="T4" y="T5"/>
                  </a:cxn>
                  <a:cxn ang="0">
                    <a:pos x="T6" y="T7"/>
                  </a:cxn>
                  <a:cxn ang="0">
                    <a:pos x="T8" y="T9"/>
                  </a:cxn>
                  <a:cxn ang="0">
                    <a:pos x="T10" y="T11"/>
                  </a:cxn>
                </a:cxnLst>
                <a:rect l="0" t="0" r="r" b="b"/>
                <a:pathLst>
                  <a:path w="48" h="150">
                    <a:moveTo>
                      <a:pt x="0" y="47"/>
                    </a:moveTo>
                    <a:lnTo>
                      <a:pt x="0" y="150"/>
                    </a:lnTo>
                    <a:lnTo>
                      <a:pt x="48" y="150"/>
                    </a:lnTo>
                    <a:lnTo>
                      <a:pt x="48" y="0"/>
                    </a:lnTo>
                    <a:lnTo>
                      <a:pt x="10" y="38"/>
                    </a:lnTo>
                    <a:lnTo>
                      <a:pt x="0"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5" name="Freeform 15"/>
              <p:cNvSpPr>
                <a:spLocks/>
              </p:cNvSpPr>
              <p:nvPr/>
            </p:nvSpPr>
            <p:spPr bwMode="auto">
              <a:xfrm>
                <a:off x="4711700" y="1082675"/>
                <a:ext cx="77788" cy="230188"/>
              </a:xfrm>
              <a:custGeom>
                <a:avLst/>
                <a:gdLst>
                  <a:gd name="T0" fmla="*/ 0 w 49"/>
                  <a:gd name="T1" fmla="*/ 0 h 145"/>
                  <a:gd name="T2" fmla="*/ 0 w 49"/>
                  <a:gd name="T3" fmla="*/ 145 h 145"/>
                  <a:gd name="T4" fmla="*/ 49 w 49"/>
                  <a:gd name="T5" fmla="*/ 145 h 145"/>
                  <a:gd name="T6" fmla="*/ 49 w 49"/>
                  <a:gd name="T7" fmla="*/ 49 h 145"/>
                  <a:gd name="T8" fmla="*/ 33 w 49"/>
                  <a:gd name="T9" fmla="*/ 33 h 145"/>
                  <a:gd name="T10" fmla="*/ 0 w 49"/>
                  <a:gd name="T11" fmla="*/ 0 h 145"/>
                </a:gdLst>
                <a:ahLst/>
                <a:cxnLst>
                  <a:cxn ang="0">
                    <a:pos x="T0" y="T1"/>
                  </a:cxn>
                  <a:cxn ang="0">
                    <a:pos x="T2" y="T3"/>
                  </a:cxn>
                  <a:cxn ang="0">
                    <a:pos x="T4" y="T5"/>
                  </a:cxn>
                  <a:cxn ang="0">
                    <a:pos x="T6" y="T7"/>
                  </a:cxn>
                  <a:cxn ang="0">
                    <a:pos x="T8" y="T9"/>
                  </a:cxn>
                  <a:cxn ang="0">
                    <a:pos x="T10" y="T11"/>
                  </a:cxn>
                </a:cxnLst>
                <a:rect l="0" t="0" r="r" b="b"/>
                <a:pathLst>
                  <a:path w="49" h="145">
                    <a:moveTo>
                      <a:pt x="0" y="0"/>
                    </a:moveTo>
                    <a:lnTo>
                      <a:pt x="0" y="145"/>
                    </a:lnTo>
                    <a:lnTo>
                      <a:pt x="49" y="145"/>
                    </a:lnTo>
                    <a:lnTo>
                      <a:pt x="49" y="49"/>
                    </a:lnTo>
                    <a:lnTo>
                      <a:pt x="33" y="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6" name="Freeform 16"/>
              <p:cNvSpPr>
                <a:spLocks/>
              </p:cNvSpPr>
              <p:nvPr/>
            </p:nvSpPr>
            <p:spPr bwMode="auto">
              <a:xfrm>
                <a:off x="4479925" y="1198563"/>
                <a:ext cx="85725" cy="114300"/>
              </a:xfrm>
              <a:custGeom>
                <a:avLst/>
                <a:gdLst>
                  <a:gd name="T0" fmla="*/ 0 w 54"/>
                  <a:gd name="T1" fmla="*/ 54 h 72"/>
                  <a:gd name="T2" fmla="*/ 0 w 54"/>
                  <a:gd name="T3" fmla="*/ 72 h 72"/>
                  <a:gd name="T4" fmla="*/ 54 w 54"/>
                  <a:gd name="T5" fmla="*/ 72 h 72"/>
                  <a:gd name="T6" fmla="*/ 54 w 54"/>
                  <a:gd name="T7" fmla="*/ 0 h 72"/>
                  <a:gd name="T8" fmla="*/ 24 w 54"/>
                  <a:gd name="T9" fmla="*/ 30 h 72"/>
                  <a:gd name="T10" fmla="*/ 0 w 54"/>
                  <a:gd name="T11" fmla="*/ 54 h 72"/>
                </a:gdLst>
                <a:ahLst/>
                <a:cxnLst>
                  <a:cxn ang="0">
                    <a:pos x="T0" y="T1"/>
                  </a:cxn>
                  <a:cxn ang="0">
                    <a:pos x="T2" y="T3"/>
                  </a:cxn>
                  <a:cxn ang="0">
                    <a:pos x="T4" y="T5"/>
                  </a:cxn>
                  <a:cxn ang="0">
                    <a:pos x="T6" y="T7"/>
                  </a:cxn>
                  <a:cxn ang="0">
                    <a:pos x="T8" y="T9"/>
                  </a:cxn>
                  <a:cxn ang="0">
                    <a:pos x="T10" y="T11"/>
                  </a:cxn>
                </a:cxnLst>
                <a:rect l="0" t="0" r="r" b="b"/>
                <a:pathLst>
                  <a:path w="54" h="72">
                    <a:moveTo>
                      <a:pt x="0" y="54"/>
                    </a:moveTo>
                    <a:lnTo>
                      <a:pt x="0" y="72"/>
                    </a:lnTo>
                    <a:lnTo>
                      <a:pt x="54" y="72"/>
                    </a:lnTo>
                    <a:lnTo>
                      <a:pt x="54" y="0"/>
                    </a:lnTo>
                    <a:lnTo>
                      <a:pt x="24" y="3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7" name="Freeform 17"/>
              <p:cNvSpPr>
                <a:spLocks/>
              </p:cNvSpPr>
              <p:nvPr/>
            </p:nvSpPr>
            <p:spPr bwMode="auto">
              <a:xfrm>
                <a:off x="4373563" y="568325"/>
                <a:ext cx="850900" cy="641350"/>
              </a:xfrm>
              <a:custGeom>
                <a:avLst/>
                <a:gdLst>
                  <a:gd name="T0" fmla="*/ 513 w 536"/>
                  <a:gd name="T1" fmla="*/ 0 h 404"/>
                  <a:gd name="T2" fmla="*/ 337 w 536"/>
                  <a:gd name="T3" fmla="*/ 0 h 404"/>
                  <a:gd name="T4" fmla="*/ 404 w 536"/>
                  <a:gd name="T5" fmla="*/ 66 h 404"/>
                  <a:gd name="T6" fmla="*/ 380 w 536"/>
                  <a:gd name="T7" fmla="*/ 90 h 404"/>
                  <a:gd name="T8" fmla="*/ 270 w 536"/>
                  <a:gd name="T9" fmla="*/ 201 h 404"/>
                  <a:gd name="T10" fmla="*/ 204 w 536"/>
                  <a:gd name="T11" fmla="*/ 134 h 404"/>
                  <a:gd name="T12" fmla="*/ 0 w 536"/>
                  <a:gd name="T13" fmla="*/ 337 h 404"/>
                  <a:gd name="T14" fmla="*/ 67 w 536"/>
                  <a:gd name="T15" fmla="*/ 404 h 404"/>
                  <a:gd name="T16" fmla="*/ 204 w 536"/>
                  <a:gd name="T17" fmla="*/ 266 h 404"/>
                  <a:gd name="T18" fmla="*/ 270 w 536"/>
                  <a:gd name="T19" fmla="*/ 333 h 404"/>
                  <a:gd name="T20" fmla="*/ 470 w 536"/>
                  <a:gd name="T21" fmla="*/ 133 h 404"/>
                  <a:gd name="T22" fmla="*/ 536 w 536"/>
                  <a:gd name="T23" fmla="*/ 199 h 404"/>
                  <a:gd name="T24" fmla="*/ 536 w 536"/>
                  <a:gd name="T25" fmla="*/ 22 h 404"/>
                  <a:gd name="T26" fmla="*/ 536 w 536"/>
                  <a:gd name="T27" fmla="*/ 22 h 404"/>
                  <a:gd name="T28" fmla="*/ 536 w 536"/>
                  <a:gd name="T29" fmla="*/ 18 h 404"/>
                  <a:gd name="T30" fmla="*/ 534 w 536"/>
                  <a:gd name="T31" fmla="*/ 14 h 404"/>
                  <a:gd name="T32" fmla="*/ 532 w 536"/>
                  <a:gd name="T33" fmla="*/ 9 h 404"/>
                  <a:gd name="T34" fmla="*/ 528 w 536"/>
                  <a:gd name="T35" fmla="*/ 6 h 404"/>
                  <a:gd name="T36" fmla="*/ 525 w 536"/>
                  <a:gd name="T37" fmla="*/ 4 h 404"/>
                  <a:gd name="T38" fmla="*/ 522 w 536"/>
                  <a:gd name="T39" fmla="*/ 2 h 404"/>
                  <a:gd name="T40" fmla="*/ 518 w 536"/>
                  <a:gd name="T41" fmla="*/ 1 h 404"/>
                  <a:gd name="T42" fmla="*/ 513 w 536"/>
                  <a:gd name="T43" fmla="*/ 0 h 404"/>
                  <a:gd name="T44" fmla="*/ 513 w 536"/>
                  <a:gd name="T45"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6" h="404">
                    <a:moveTo>
                      <a:pt x="513" y="0"/>
                    </a:moveTo>
                    <a:lnTo>
                      <a:pt x="337" y="0"/>
                    </a:lnTo>
                    <a:lnTo>
                      <a:pt x="404" y="66"/>
                    </a:lnTo>
                    <a:lnTo>
                      <a:pt x="380" y="90"/>
                    </a:lnTo>
                    <a:lnTo>
                      <a:pt x="270" y="201"/>
                    </a:lnTo>
                    <a:lnTo>
                      <a:pt x="204" y="134"/>
                    </a:lnTo>
                    <a:lnTo>
                      <a:pt x="0" y="337"/>
                    </a:lnTo>
                    <a:lnTo>
                      <a:pt x="67" y="404"/>
                    </a:lnTo>
                    <a:lnTo>
                      <a:pt x="204" y="266"/>
                    </a:lnTo>
                    <a:lnTo>
                      <a:pt x="270" y="333"/>
                    </a:lnTo>
                    <a:lnTo>
                      <a:pt x="470" y="133"/>
                    </a:lnTo>
                    <a:lnTo>
                      <a:pt x="536" y="199"/>
                    </a:lnTo>
                    <a:lnTo>
                      <a:pt x="536" y="22"/>
                    </a:lnTo>
                    <a:lnTo>
                      <a:pt x="536" y="22"/>
                    </a:lnTo>
                    <a:lnTo>
                      <a:pt x="536" y="18"/>
                    </a:lnTo>
                    <a:lnTo>
                      <a:pt x="534" y="14"/>
                    </a:lnTo>
                    <a:lnTo>
                      <a:pt x="532" y="9"/>
                    </a:lnTo>
                    <a:lnTo>
                      <a:pt x="528" y="6"/>
                    </a:lnTo>
                    <a:lnTo>
                      <a:pt x="525" y="4"/>
                    </a:lnTo>
                    <a:lnTo>
                      <a:pt x="522" y="2"/>
                    </a:lnTo>
                    <a:lnTo>
                      <a:pt x="518" y="1"/>
                    </a:lnTo>
                    <a:lnTo>
                      <a:pt x="513" y="0"/>
                    </a:lnTo>
                    <a:lnTo>
                      <a:pt x="5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grpSp>
        <p:grpSp>
          <p:nvGrpSpPr>
            <p:cNvPr id="77" name="Group 76"/>
            <p:cNvGrpSpPr/>
            <p:nvPr/>
          </p:nvGrpSpPr>
          <p:grpSpPr>
            <a:xfrm>
              <a:off x="6855757" y="5473983"/>
              <a:ext cx="916504" cy="793510"/>
              <a:chOff x="5472113" y="650875"/>
              <a:chExt cx="733425" cy="635001"/>
            </a:xfrm>
            <a:solidFill>
              <a:schemeClr val="bg1"/>
            </a:solidFill>
          </p:grpSpPr>
          <p:sp>
            <p:nvSpPr>
              <p:cNvPr id="86" name="Freeform 18"/>
              <p:cNvSpPr>
                <a:spLocks/>
              </p:cNvSpPr>
              <p:nvPr/>
            </p:nvSpPr>
            <p:spPr bwMode="auto">
              <a:xfrm>
                <a:off x="5546725" y="923925"/>
                <a:ext cx="579438" cy="179388"/>
              </a:xfrm>
              <a:custGeom>
                <a:avLst/>
                <a:gdLst>
                  <a:gd name="T0" fmla="*/ 196 w 365"/>
                  <a:gd name="T1" fmla="*/ 35 h 113"/>
                  <a:gd name="T2" fmla="*/ 196 w 365"/>
                  <a:gd name="T3" fmla="*/ 13 h 113"/>
                  <a:gd name="T4" fmla="*/ 192 w 365"/>
                  <a:gd name="T5" fmla="*/ 5 h 113"/>
                  <a:gd name="T6" fmla="*/ 183 w 365"/>
                  <a:gd name="T7" fmla="*/ 0 h 113"/>
                  <a:gd name="T8" fmla="*/ 178 w 365"/>
                  <a:gd name="T9" fmla="*/ 1 h 113"/>
                  <a:gd name="T10" fmla="*/ 171 w 365"/>
                  <a:gd name="T11" fmla="*/ 8 h 113"/>
                  <a:gd name="T12" fmla="*/ 170 w 365"/>
                  <a:gd name="T13" fmla="*/ 35 h 113"/>
                  <a:gd name="T14" fmla="*/ 42 w 365"/>
                  <a:gd name="T15" fmla="*/ 35 h 113"/>
                  <a:gd name="T16" fmla="*/ 26 w 365"/>
                  <a:gd name="T17" fmla="*/ 38 h 113"/>
                  <a:gd name="T18" fmla="*/ 13 w 365"/>
                  <a:gd name="T19" fmla="*/ 47 h 113"/>
                  <a:gd name="T20" fmla="*/ 3 w 365"/>
                  <a:gd name="T21" fmla="*/ 61 h 113"/>
                  <a:gd name="T22" fmla="*/ 0 w 365"/>
                  <a:gd name="T23" fmla="*/ 77 h 113"/>
                  <a:gd name="T24" fmla="*/ 0 w 365"/>
                  <a:gd name="T25" fmla="*/ 100 h 113"/>
                  <a:gd name="T26" fmla="*/ 4 w 365"/>
                  <a:gd name="T27" fmla="*/ 110 h 113"/>
                  <a:gd name="T28" fmla="*/ 13 w 365"/>
                  <a:gd name="T29" fmla="*/ 113 h 113"/>
                  <a:gd name="T30" fmla="*/ 18 w 365"/>
                  <a:gd name="T31" fmla="*/ 112 h 113"/>
                  <a:gd name="T32" fmla="*/ 25 w 365"/>
                  <a:gd name="T33" fmla="*/ 106 h 113"/>
                  <a:gd name="T34" fmla="*/ 26 w 365"/>
                  <a:gd name="T35" fmla="*/ 77 h 113"/>
                  <a:gd name="T36" fmla="*/ 26 w 365"/>
                  <a:gd name="T37" fmla="*/ 73 h 113"/>
                  <a:gd name="T38" fmla="*/ 31 w 365"/>
                  <a:gd name="T39" fmla="*/ 65 h 113"/>
                  <a:gd name="T40" fmla="*/ 39 w 365"/>
                  <a:gd name="T41" fmla="*/ 61 h 113"/>
                  <a:gd name="T42" fmla="*/ 170 w 365"/>
                  <a:gd name="T43" fmla="*/ 61 h 113"/>
                  <a:gd name="T44" fmla="*/ 170 w 365"/>
                  <a:gd name="T45" fmla="*/ 100 h 113"/>
                  <a:gd name="T46" fmla="*/ 174 w 365"/>
                  <a:gd name="T47" fmla="*/ 110 h 113"/>
                  <a:gd name="T48" fmla="*/ 183 w 365"/>
                  <a:gd name="T49" fmla="*/ 113 h 113"/>
                  <a:gd name="T50" fmla="*/ 188 w 365"/>
                  <a:gd name="T51" fmla="*/ 112 h 113"/>
                  <a:gd name="T52" fmla="*/ 195 w 365"/>
                  <a:gd name="T53" fmla="*/ 106 h 113"/>
                  <a:gd name="T54" fmla="*/ 196 w 365"/>
                  <a:gd name="T55" fmla="*/ 61 h 113"/>
                  <a:gd name="T56" fmla="*/ 324 w 365"/>
                  <a:gd name="T57" fmla="*/ 61 h 113"/>
                  <a:gd name="T58" fmla="*/ 330 w 365"/>
                  <a:gd name="T59" fmla="*/ 62 h 113"/>
                  <a:gd name="T60" fmla="*/ 339 w 365"/>
                  <a:gd name="T61" fmla="*/ 70 h 113"/>
                  <a:gd name="T62" fmla="*/ 340 w 365"/>
                  <a:gd name="T63" fmla="*/ 77 h 113"/>
                  <a:gd name="T64" fmla="*/ 340 w 365"/>
                  <a:gd name="T65" fmla="*/ 100 h 113"/>
                  <a:gd name="T66" fmla="*/ 344 w 365"/>
                  <a:gd name="T67" fmla="*/ 110 h 113"/>
                  <a:gd name="T68" fmla="*/ 353 w 365"/>
                  <a:gd name="T69" fmla="*/ 113 h 113"/>
                  <a:gd name="T70" fmla="*/ 358 w 365"/>
                  <a:gd name="T71" fmla="*/ 112 h 113"/>
                  <a:gd name="T72" fmla="*/ 364 w 365"/>
                  <a:gd name="T73" fmla="*/ 106 h 113"/>
                  <a:gd name="T74" fmla="*/ 365 w 365"/>
                  <a:gd name="T75" fmla="*/ 77 h 113"/>
                  <a:gd name="T76" fmla="*/ 364 w 365"/>
                  <a:gd name="T77" fmla="*/ 68 h 113"/>
                  <a:gd name="T78" fmla="*/ 358 w 365"/>
                  <a:gd name="T79" fmla="*/ 53 h 113"/>
                  <a:gd name="T80" fmla="*/ 347 w 365"/>
                  <a:gd name="T81" fmla="*/ 42 h 113"/>
                  <a:gd name="T82" fmla="*/ 332 w 365"/>
                  <a:gd name="T83" fmla="*/ 36 h 113"/>
                  <a:gd name="T84" fmla="*/ 324 w 365"/>
                  <a:gd name="T85" fmla="*/ 3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5" h="113">
                    <a:moveTo>
                      <a:pt x="324" y="35"/>
                    </a:moveTo>
                    <a:lnTo>
                      <a:pt x="196" y="35"/>
                    </a:lnTo>
                    <a:lnTo>
                      <a:pt x="196" y="13"/>
                    </a:lnTo>
                    <a:lnTo>
                      <a:pt x="196" y="13"/>
                    </a:lnTo>
                    <a:lnTo>
                      <a:pt x="195" y="8"/>
                    </a:lnTo>
                    <a:lnTo>
                      <a:pt x="192" y="5"/>
                    </a:lnTo>
                    <a:lnTo>
                      <a:pt x="188" y="1"/>
                    </a:lnTo>
                    <a:lnTo>
                      <a:pt x="183" y="0"/>
                    </a:lnTo>
                    <a:lnTo>
                      <a:pt x="183" y="0"/>
                    </a:lnTo>
                    <a:lnTo>
                      <a:pt x="178" y="1"/>
                    </a:lnTo>
                    <a:lnTo>
                      <a:pt x="174" y="5"/>
                    </a:lnTo>
                    <a:lnTo>
                      <a:pt x="171" y="8"/>
                    </a:lnTo>
                    <a:lnTo>
                      <a:pt x="170" y="13"/>
                    </a:lnTo>
                    <a:lnTo>
                      <a:pt x="170" y="35"/>
                    </a:lnTo>
                    <a:lnTo>
                      <a:pt x="42" y="35"/>
                    </a:lnTo>
                    <a:lnTo>
                      <a:pt x="42" y="35"/>
                    </a:lnTo>
                    <a:lnTo>
                      <a:pt x="34" y="36"/>
                    </a:lnTo>
                    <a:lnTo>
                      <a:pt x="26" y="38"/>
                    </a:lnTo>
                    <a:lnTo>
                      <a:pt x="19" y="42"/>
                    </a:lnTo>
                    <a:lnTo>
                      <a:pt x="13" y="47"/>
                    </a:lnTo>
                    <a:lnTo>
                      <a:pt x="8" y="53"/>
                    </a:lnTo>
                    <a:lnTo>
                      <a:pt x="3" y="61"/>
                    </a:lnTo>
                    <a:lnTo>
                      <a:pt x="1" y="68"/>
                    </a:lnTo>
                    <a:lnTo>
                      <a:pt x="0" y="77"/>
                    </a:lnTo>
                    <a:lnTo>
                      <a:pt x="0" y="100"/>
                    </a:lnTo>
                    <a:lnTo>
                      <a:pt x="0" y="100"/>
                    </a:lnTo>
                    <a:lnTo>
                      <a:pt x="1" y="106"/>
                    </a:lnTo>
                    <a:lnTo>
                      <a:pt x="4" y="110"/>
                    </a:lnTo>
                    <a:lnTo>
                      <a:pt x="9" y="112"/>
                    </a:lnTo>
                    <a:lnTo>
                      <a:pt x="13" y="113"/>
                    </a:lnTo>
                    <a:lnTo>
                      <a:pt x="13" y="113"/>
                    </a:lnTo>
                    <a:lnTo>
                      <a:pt x="18" y="112"/>
                    </a:lnTo>
                    <a:lnTo>
                      <a:pt x="23" y="110"/>
                    </a:lnTo>
                    <a:lnTo>
                      <a:pt x="25" y="106"/>
                    </a:lnTo>
                    <a:lnTo>
                      <a:pt x="26" y="100"/>
                    </a:lnTo>
                    <a:lnTo>
                      <a:pt x="26" y="77"/>
                    </a:lnTo>
                    <a:lnTo>
                      <a:pt x="26" y="77"/>
                    </a:lnTo>
                    <a:lnTo>
                      <a:pt x="26" y="73"/>
                    </a:lnTo>
                    <a:lnTo>
                      <a:pt x="27" y="70"/>
                    </a:lnTo>
                    <a:lnTo>
                      <a:pt x="31" y="65"/>
                    </a:lnTo>
                    <a:lnTo>
                      <a:pt x="35" y="62"/>
                    </a:lnTo>
                    <a:lnTo>
                      <a:pt x="39" y="61"/>
                    </a:lnTo>
                    <a:lnTo>
                      <a:pt x="42" y="61"/>
                    </a:lnTo>
                    <a:lnTo>
                      <a:pt x="170" y="61"/>
                    </a:lnTo>
                    <a:lnTo>
                      <a:pt x="170" y="100"/>
                    </a:lnTo>
                    <a:lnTo>
                      <a:pt x="170" y="100"/>
                    </a:lnTo>
                    <a:lnTo>
                      <a:pt x="171" y="106"/>
                    </a:lnTo>
                    <a:lnTo>
                      <a:pt x="174" y="110"/>
                    </a:lnTo>
                    <a:lnTo>
                      <a:pt x="178" y="112"/>
                    </a:lnTo>
                    <a:lnTo>
                      <a:pt x="183" y="113"/>
                    </a:lnTo>
                    <a:lnTo>
                      <a:pt x="183" y="113"/>
                    </a:lnTo>
                    <a:lnTo>
                      <a:pt x="188" y="112"/>
                    </a:lnTo>
                    <a:lnTo>
                      <a:pt x="192" y="110"/>
                    </a:lnTo>
                    <a:lnTo>
                      <a:pt x="195" y="106"/>
                    </a:lnTo>
                    <a:lnTo>
                      <a:pt x="196" y="100"/>
                    </a:lnTo>
                    <a:lnTo>
                      <a:pt x="196" y="61"/>
                    </a:lnTo>
                    <a:lnTo>
                      <a:pt x="324" y="61"/>
                    </a:lnTo>
                    <a:lnTo>
                      <a:pt x="324" y="61"/>
                    </a:lnTo>
                    <a:lnTo>
                      <a:pt x="327" y="61"/>
                    </a:lnTo>
                    <a:lnTo>
                      <a:pt x="330" y="62"/>
                    </a:lnTo>
                    <a:lnTo>
                      <a:pt x="335" y="65"/>
                    </a:lnTo>
                    <a:lnTo>
                      <a:pt x="339" y="70"/>
                    </a:lnTo>
                    <a:lnTo>
                      <a:pt x="340" y="73"/>
                    </a:lnTo>
                    <a:lnTo>
                      <a:pt x="340" y="77"/>
                    </a:lnTo>
                    <a:lnTo>
                      <a:pt x="340" y="100"/>
                    </a:lnTo>
                    <a:lnTo>
                      <a:pt x="340" y="100"/>
                    </a:lnTo>
                    <a:lnTo>
                      <a:pt x="341" y="106"/>
                    </a:lnTo>
                    <a:lnTo>
                      <a:pt x="344" y="110"/>
                    </a:lnTo>
                    <a:lnTo>
                      <a:pt x="347" y="112"/>
                    </a:lnTo>
                    <a:lnTo>
                      <a:pt x="353" y="113"/>
                    </a:lnTo>
                    <a:lnTo>
                      <a:pt x="353" y="113"/>
                    </a:lnTo>
                    <a:lnTo>
                      <a:pt x="358" y="112"/>
                    </a:lnTo>
                    <a:lnTo>
                      <a:pt x="361" y="110"/>
                    </a:lnTo>
                    <a:lnTo>
                      <a:pt x="364" y="106"/>
                    </a:lnTo>
                    <a:lnTo>
                      <a:pt x="365" y="100"/>
                    </a:lnTo>
                    <a:lnTo>
                      <a:pt x="365" y="77"/>
                    </a:lnTo>
                    <a:lnTo>
                      <a:pt x="365" y="77"/>
                    </a:lnTo>
                    <a:lnTo>
                      <a:pt x="364" y="68"/>
                    </a:lnTo>
                    <a:lnTo>
                      <a:pt x="362" y="61"/>
                    </a:lnTo>
                    <a:lnTo>
                      <a:pt x="358" y="53"/>
                    </a:lnTo>
                    <a:lnTo>
                      <a:pt x="353" y="47"/>
                    </a:lnTo>
                    <a:lnTo>
                      <a:pt x="347" y="42"/>
                    </a:lnTo>
                    <a:lnTo>
                      <a:pt x="340" y="38"/>
                    </a:lnTo>
                    <a:lnTo>
                      <a:pt x="332" y="36"/>
                    </a:lnTo>
                    <a:lnTo>
                      <a:pt x="324" y="35"/>
                    </a:lnTo>
                    <a:lnTo>
                      <a:pt x="32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7" name="Freeform 19"/>
              <p:cNvSpPr>
                <a:spLocks/>
              </p:cNvSpPr>
              <p:nvPr/>
            </p:nvSpPr>
            <p:spPr bwMode="auto">
              <a:xfrm>
                <a:off x="5472113" y="1141413"/>
                <a:ext cx="190500" cy="144463"/>
              </a:xfrm>
              <a:custGeom>
                <a:avLst/>
                <a:gdLst>
                  <a:gd name="T0" fmla="*/ 0 w 120"/>
                  <a:gd name="T1" fmla="*/ 65 h 91"/>
                  <a:gd name="T2" fmla="*/ 0 w 120"/>
                  <a:gd name="T3" fmla="*/ 65 h 91"/>
                  <a:gd name="T4" fmla="*/ 1 w 120"/>
                  <a:gd name="T5" fmla="*/ 71 h 91"/>
                  <a:gd name="T6" fmla="*/ 2 w 120"/>
                  <a:gd name="T7" fmla="*/ 75 h 91"/>
                  <a:gd name="T8" fmla="*/ 4 w 120"/>
                  <a:gd name="T9" fmla="*/ 79 h 91"/>
                  <a:gd name="T10" fmla="*/ 7 w 120"/>
                  <a:gd name="T11" fmla="*/ 84 h 91"/>
                  <a:gd name="T12" fmla="*/ 12 w 120"/>
                  <a:gd name="T13" fmla="*/ 87 h 91"/>
                  <a:gd name="T14" fmla="*/ 16 w 120"/>
                  <a:gd name="T15" fmla="*/ 89 h 91"/>
                  <a:gd name="T16" fmla="*/ 21 w 120"/>
                  <a:gd name="T17" fmla="*/ 90 h 91"/>
                  <a:gd name="T18" fmla="*/ 25 w 120"/>
                  <a:gd name="T19" fmla="*/ 91 h 91"/>
                  <a:gd name="T20" fmla="*/ 94 w 120"/>
                  <a:gd name="T21" fmla="*/ 91 h 91"/>
                  <a:gd name="T22" fmla="*/ 94 w 120"/>
                  <a:gd name="T23" fmla="*/ 91 h 91"/>
                  <a:gd name="T24" fmla="*/ 100 w 120"/>
                  <a:gd name="T25" fmla="*/ 90 h 91"/>
                  <a:gd name="T26" fmla="*/ 105 w 120"/>
                  <a:gd name="T27" fmla="*/ 89 h 91"/>
                  <a:gd name="T28" fmla="*/ 109 w 120"/>
                  <a:gd name="T29" fmla="*/ 87 h 91"/>
                  <a:gd name="T30" fmla="*/ 113 w 120"/>
                  <a:gd name="T31" fmla="*/ 84 h 91"/>
                  <a:gd name="T32" fmla="*/ 116 w 120"/>
                  <a:gd name="T33" fmla="*/ 79 h 91"/>
                  <a:gd name="T34" fmla="*/ 118 w 120"/>
                  <a:gd name="T35" fmla="*/ 75 h 91"/>
                  <a:gd name="T36" fmla="*/ 120 w 120"/>
                  <a:gd name="T37" fmla="*/ 71 h 91"/>
                  <a:gd name="T38" fmla="*/ 120 w 120"/>
                  <a:gd name="T39" fmla="*/ 65 h 91"/>
                  <a:gd name="T40" fmla="*/ 120 w 120"/>
                  <a:gd name="T41" fmla="*/ 26 h 91"/>
                  <a:gd name="T42" fmla="*/ 120 w 120"/>
                  <a:gd name="T43" fmla="*/ 26 h 91"/>
                  <a:gd name="T44" fmla="*/ 120 w 120"/>
                  <a:gd name="T45" fmla="*/ 20 h 91"/>
                  <a:gd name="T46" fmla="*/ 118 w 120"/>
                  <a:gd name="T47" fmla="*/ 16 h 91"/>
                  <a:gd name="T48" fmla="*/ 116 w 120"/>
                  <a:gd name="T49" fmla="*/ 12 h 91"/>
                  <a:gd name="T50" fmla="*/ 113 w 120"/>
                  <a:gd name="T51" fmla="*/ 7 h 91"/>
                  <a:gd name="T52" fmla="*/ 109 w 120"/>
                  <a:gd name="T53" fmla="*/ 4 h 91"/>
                  <a:gd name="T54" fmla="*/ 105 w 120"/>
                  <a:gd name="T55" fmla="*/ 2 h 91"/>
                  <a:gd name="T56" fmla="*/ 100 w 120"/>
                  <a:gd name="T57" fmla="*/ 1 h 91"/>
                  <a:gd name="T58" fmla="*/ 94 w 120"/>
                  <a:gd name="T59" fmla="*/ 0 h 91"/>
                  <a:gd name="T60" fmla="*/ 25 w 120"/>
                  <a:gd name="T61" fmla="*/ 0 h 91"/>
                  <a:gd name="T62" fmla="*/ 25 w 120"/>
                  <a:gd name="T63" fmla="*/ 0 h 91"/>
                  <a:gd name="T64" fmla="*/ 21 w 120"/>
                  <a:gd name="T65" fmla="*/ 1 h 91"/>
                  <a:gd name="T66" fmla="*/ 16 w 120"/>
                  <a:gd name="T67" fmla="*/ 2 h 91"/>
                  <a:gd name="T68" fmla="*/ 12 w 120"/>
                  <a:gd name="T69" fmla="*/ 4 h 91"/>
                  <a:gd name="T70" fmla="*/ 7 w 120"/>
                  <a:gd name="T71" fmla="*/ 7 h 91"/>
                  <a:gd name="T72" fmla="*/ 4 w 120"/>
                  <a:gd name="T73" fmla="*/ 12 h 91"/>
                  <a:gd name="T74" fmla="*/ 2 w 120"/>
                  <a:gd name="T75" fmla="*/ 16 h 91"/>
                  <a:gd name="T76" fmla="*/ 1 w 120"/>
                  <a:gd name="T77" fmla="*/ 20 h 91"/>
                  <a:gd name="T78" fmla="*/ 0 w 120"/>
                  <a:gd name="T79" fmla="*/ 26 h 91"/>
                  <a:gd name="T80" fmla="*/ 0 w 120"/>
                  <a:gd name="T81"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91">
                    <a:moveTo>
                      <a:pt x="0" y="65"/>
                    </a:moveTo>
                    <a:lnTo>
                      <a:pt x="0" y="65"/>
                    </a:lnTo>
                    <a:lnTo>
                      <a:pt x="1" y="71"/>
                    </a:lnTo>
                    <a:lnTo>
                      <a:pt x="2" y="75"/>
                    </a:lnTo>
                    <a:lnTo>
                      <a:pt x="4" y="79"/>
                    </a:lnTo>
                    <a:lnTo>
                      <a:pt x="7" y="84"/>
                    </a:lnTo>
                    <a:lnTo>
                      <a:pt x="12" y="87"/>
                    </a:lnTo>
                    <a:lnTo>
                      <a:pt x="16" y="89"/>
                    </a:lnTo>
                    <a:lnTo>
                      <a:pt x="21" y="90"/>
                    </a:lnTo>
                    <a:lnTo>
                      <a:pt x="25" y="91"/>
                    </a:lnTo>
                    <a:lnTo>
                      <a:pt x="94" y="91"/>
                    </a:lnTo>
                    <a:lnTo>
                      <a:pt x="94" y="91"/>
                    </a:lnTo>
                    <a:lnTo>
                      <a:pt x="100" y="90"/>
                    </a:lnTo>
                    <a:lnTo>
                      <a:pt x="105" y="89"/>
                    </a:lnTo>
                    <a:lnTo>
                      <a:pt x="109" y="87"/>
                    </a:lnTo>
                    <a:lnTo>
                      <a:pt x="113" y="84"/>
                    </a:lnTo>
                    <a:lnTo>
                      <a:pt x="116" y="79"/>
                    </a:lnTo>
                    <a:lnTo>
                      <a:pt x="118" y="75"/>
                    </a:lnTo>
                    <a:lnTo>
                      <a:pt x="120" y="71"/>
                    </a:lnTo>
                    <a:lnTo>
                      <a:pt x="120" y="65"/>
                    </a:lnTo>
                    <a:lnTo>
                      <a:pt x="120" y="26"/>
                    </a:lnTo>
                    <a:lnTo>
                      <a:pt x="120" y="26"/>
                    </a:lnTo>
                    <a:lnTo>
                      <a:pt x="120" y="20"/>
                    </a:lnTo>
                    <a:lnTo>
                      <a:pt x="118" y="16"/>
                    </a:lnTo>
                    <a:lnTo>
                      <a:pt x="116" y="12"/>
                    </a:lnTo>
                    <a:lnTo>
                      <a:pt x="113" y="7"/>
                    </a:lnTo>
                    <a:lnTo>
                      <a:pt x="109" y="4"/>
                    </a:lnTo>
                    <a:lnTo>
                      <a:pt x="105" y="2"/>
                    </a:lnTo>
                    <a:lnTo>
                      <a:pt x="100" y="1"/>
                    </a:lnTo>
                    <a:lnTo>
                      <a:pt x="94" y="0"/>
                    </a:lnTo>
                    <a:lnTo>
                      <a:pt x="25" y="0"/>
                    </a:lnTo>
                    <a:lnTo>
                      <a:pt x="25" y="0"/>
                    </a:lnTo>
                    <a:lnTo>
                      <a:pt x="21" y="1"/>
                    </a:lnTo>
                    <a:lnTo>
                      <a:pt x="16" y="2"/>
                    </a:lnTo>
                    <a:lnTo>
                      <a:pt x="12" y="4"/>
                    </a:lnTo>
                    <a:lnTo>
                      <a:pt x="7" y="7"/>
                    </a:lnTo>
                    <a:lnTo>
                      <a:pt x="4" y="12"/>
                    </a:lnTo>
                    <a:lnTo>
                      <a:pt x="2" y="16"/>
                    </a:lnTo>
                    <a:lnTo>
                      <a:pt x="1" y="20"/>
                    </a:lnTo>
                    <a:lnTo>
                      <a:pt x="0" y="26"/>
                    </a:lnTo>
                    <a:lnTo>
                      <a:pt x="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8" name="Freeform 20"/>
              <p:cNvSpPr>
                <a:spLocks/>
              </p:cNvSpPr>
              <p:nvPr/>
            </p:nvSpPr>
            <p:spPr bwMode="auto">
              <a:xfrm>
                <a:off x="5743575" y="1141413"/>
                <a:ext cx="190500" cy="144463"/>
              </a:xfrm>
              <a:custGeom>
                <a:avLst/>
                <a:gdLst>
                  <a:gd name="T0" fmla="*/ 0 w 120"/>
                  <a:gd name="T1" fmla="*/ 65 h 91"/>
                  <a:gd name="T2" fmla="*/ 0 w 120"/>
                  <a:gd name="T3" fmla="*/ 65 h 91"/>
                  <a:gd name="T4" fmla="*/ 1 w 120"/>
                  <a:gd name="T5" fmla="*/ 71 h 91"/>
                  <a:gd name="T6" fmla="*/ 2 w 120"/>
                  <a:gd name="T7" fmla="*/ 75 h 91"/>
                  <a:gd name="T8" fmla="*/ 4 w 120"/>
                  <a:gd name="T9" fmla="*/ 79 h 91"/>
                  <a:gd name="T10" fmla="*/ 7 w 120"/>
                  <a:gd name="T11" fmla="*/ 84 h 91"/>
                  <a:gd name="T12" fmla="*/ 11 w 120"/>
                  <a:gd name="T13" fmla="*/ 87 h 91"/>
                  <a:gd name="T14" fmla="*/ 16 w 120"/>
                  <a:gd name="T15" fmla="*/ 89 h 91"/>
                  <a:gd name="T16" fmla="*/ 20 w 120"/>
                  <a:gd name="T17" fmla="*/ 90 h 91"/>
                  <a:gd name="T18" fmla="*/ 25 w 120"/>
                  <a:gd name="T19" fmla="*/ 91 h 91"/>
                  <a:gd name="T20" fmla="*/ 94 w 120"/>
                  <a:gd name="T21" fmla="*/ 91 h 91"/>
                  <a:gd name="T22" fmla="*/ 94 w 120"/>
                  <a:gd name="T23" fmla="*/ 91 h 91"/>
                  <a:gd name="T24" fmla="*/ 100 w 120"/>
                  <a:gd name="T25" fmla="*/ 90 h 91"/>
                  <a:gd name="T26" fmla="*/ 104 w 120"/>
                  <a:gd name="T27" fmla="*/ 89 h 91"/>
                  <a:gd name="T28" fmla="*/ 109 w 120"/>
                  <a:gd name="T29" fmla="*/ 87 h 91"/>
                  <a:gd name="T30" fmla="*/ 112 w 120"/>
                  <a:gd name="T31" fmla="*/ 84 h 91"/>
                  <a:gd name="T32" fmla="*/ 116 w 120"/>
                  <a:gd name="T33" fmla="*/ 79 h 91"/>
                  <a:gd name="T34" fmla="*/ 118 w 120"/>
                  <a:gd name="T35" fmla="*/ 75 h 91"/>
                  <a:gd name="T36" fmla="*/ 120 w 120"/>
                  <a:gd name="T37" fmla="*/ 71 h 91"/>
                  <a:gd name="T38" fmla="*/ 120 w 120"/>
                  <a:gd name="T39" fmla="*/ 65 h 91"/>
                  <a:gd name="T40" fmla="*/ 120 w 120"/>
                  <a:gd name="T41" fmla="*/ 26 h 91"/>
                  <a:gd name="T42" fmla="*/ 120 w 120"/>
                  <a:gd name="T43" fmla="*/ 26 h 91"/>
                  <a:gd name="T44" fmla="*/ 120 w 120"/>
                  <a:gd name="T45" fmla="*/ 20 h 91"/>
                  <a:gd name="T46" fmla="*/ 118 w 120"/>
                  <a:gd name="T47" fmla="*/ 16 h 91"/>
                  <a:gd name="T48" fmla="*/ 116 w 120"/>
                  <a:gd name="T49" fmla="*/ 12 h 91"/>
                  <a:gd name="T50" fmla="*/ 112 w 120"/>
                  <a:gd name="T51" fmla="*/ 7 h 91"/>
                  <a:gd name="T52" fmla="*/ 109 w 120"/>
                  <a:gd name="T53" fmla="*/ 4 h 91"/>
                  <a:gd name="T54" fmla="*/ 104 w 120"/>
                  <a:gd name="T55" fmla="*/ 2 h 91"/>
                  <a:gd name="T56" fmla="*/ 100 w 120"/>
                  <a:gd name="T57" fmla="*/ 1 h 91"/>
                  <a:gd name="T58" fmla="*/ 94 w 120"/>
                  <a:gd name="T59" fmla="*/ 0 h 91"/>
                  <a:gd name="T60" fmla="*/ 25 w 120"/>
                  <a:gd name="T61" fmla="*/ 0 h 91"/>
                  <a:gd name="T62" fmla="*/ 25 w 120"/>
                  <a:gd name="T63" fmla="*/ 0 h 91"/>
                  <a:gd name="T64" fmla="*/ 20 w 120"/>
                  <a:gd name="T65" fmla="*/ 1 h 91"/>
                  <a:gd name="T66" fmla="*/ 16 w 120"/>
                  <a:gd name="T67" fmla="*/ 2 h 91"/>
                  <a:gd name="T68" fmla="*/ 11 w 120"/>
                  <a:gd name="T69" fmla="*/ 4 h 91"/>
                  <a:gd name="T70" fmla="*/ 7 w 120"/>
                  <a:gd name="T71" fmla="*/ 7 h 91"/>
                  <a:gd name="T72" fmla="*/ 4 w 120"/>
                  <a:gd name="T73" fmla="*/ 12 h 91"/>
                  <a:gd name="T74" fmla="*/ 2 w 120"/>
                  <a:gd name="T75" fmla="*/ 16 h 91"/>
                  <a:gd name="T76" fmla="*/ 1 w 120"/>
                  <a:gd name="T77" fmla="*/ 20 h 91"/>
                  <a:gd name="T78" fmla="*/ 0 w 120"/>
                  <a:gd name="T79" fmla="*/ 26 h 91"/>
                  <a:gd name="T80" fmla="*/ 0 w 120"/>
                  <a:gd name="T81"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91">
                    <a:moveTo>
                      <a:pt x="0" y="65"/>
                    </a:moveTo>
                    <a:lnTo>
                      <a:pt x="0" y="65"/>
                    </a:lnTo>
                    <a:lnTo>
                      <a:pt x="1" y="71"/>
                    </a:lnTo>
                    <a:lnTo>
                      <a:pt x="2" y="75"/>
                    </a:lnTo>
                    <a:lnTo>
                      <a:pt x="4" y="79"/>
                    </a:lnTo>
                    <a:lnTo>
                      <a:pt x="7" y="84"/>
                    </a:lnTo>
                    <a:lnTo>
                      <a:pt x="11" y="87"/>
                    </a:lnTo>
                    <a:lnTo>
                      <a:pt x="16" y="89"/>
                    </a:lnTo>
                    <a:lnTo>
                      <a:pt x="20" y="90"/>
                    </a:lnTo>
                    <a:lnTo>
                      <a:pt x="25" y="91"/>
                    </a:lnTo>
                    <a:lnTo>
                      <a:pt x="94" y="91"/>
                    </a:lnTo>
                    <a:lnTo>
                      <a:pt x="94" y="91"/>
                    </a:lnTo>
                    <a:lnTo>
                      <a:pt x="100" y="90"/>
                    </a:lnTo>
                    <a:lnTo>
                      <a:pt x="104" y="89"/>
                    </a:lnTo>
                    <a:lnTo>
                      <a:pt x="109" y="87"/>
                    </a:lnTo>
                    <a:lnTo>
                      <a:pt x="112" y="84"/>
                    </a:lnTo>
                    <a:lnTo>
                      <a:pt x="116" y="79"/>
                    </a:lnTo>
                    <a:lnTo>
                      <a:pt x="118" y="75"/>
                    </a:lnTo>
                    <a:lnTo>
                      <a:pt x="120" y="71"/>
                    </a:lnTo>
                    <a:lnTo>
                      <a:pt x="120" y="65"/>
                    </a:lnTo>
                    <a:lnTo>
                      <a:pt x="120" y="26"/>
                    </a:lnTo>
                    <a:lnTo>
                      <a:pt x="120" y="26"/>
                    </a:lnTo>
                    <a:lnTo>
                      <a:pt x="120" y="20"/>
                    </a:lnTo>
                    <a:lnTo>
                      <a:pt x="118" y="16"/>
                    </a:lnTo>
                    <a:lnTo>
                      <a:pt x="116" y="12"/>
                    </a:lnTo>
                    <a:lnTo>
                      <a:pt x="112" y="7"/>
                    </a:lnTo>
                    <a:lnTo>
                      <a:pt x="109" y="4"/>
                    </a:lnTo>
                    <a:lnTo>
                      <a:pt x="104" y="2"/>
                    </a:lnTo>
                    <a:lnTo>
                      <a:pt x="100" y="1"/>
                    </a:lnTo>
                    <a:lnTo>
                      <a:pt x="94" y="0"/>
                    </a:lnTo>
                    <a:lnTo>
                      <a:pt x="25" y="0"/>
                    </a:lnTo>
                    <a:lnTo>
                      <a:pt x="25" y="0"/>
                    </a:lnTo>
                    <a:lnTo>
                      <a:pt x="20" y="1"/>
                    </a:lnTo>
                    <a:lnTo>
                      <a:pt x="16" y="2"/>
                    </a:lnTo>
                    <a:lnTo>
                      <a:pt x="11" y="4"/>
                    </a:lnTo>
                    <a:lnTo>
                      <a:pt x="7" y="7"/>
                    </a:lnTo>
                    <a:lnTo>
                      <a:pt x="4" y="12"/>
                    </a:lnTo>
                    <a:lnTo>
                      <a:pt x="2" y="16"/>
                    </a:lnTo>
                    <a:lnTo>
                      <a:pt x="1" y="20"/>
                    </a:lnTo>
                    <a:lnTo>
                      <a:pt x="0" y="26"/>
                    </a:lnTo>
                    <a:lnTo>
                      <a:pt x="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9" name="Freeform 21"/>
              <p:cNvSpPr>
                <a:spLocks/>
              </p:cNvSpPr>
              <p:nvPr/>
            </p:nvSpPr>
            <p:spPr bwMode="auto">
              <a:xfrm>
                <a:off x="6015038" y="1141413"/>
                <a:ext cx="190500" cy="144463"/>
              </a:xfrm>
              <a:custGeom>
                <a:avLst/>
                <a:gdLst>
                  <a:gd name="T0" fmla="*/ 0 w 120"/>
                  <a:gd name="T1" fmla="*/ 65 h 91"/>
                  <a:gd name="T2" fmla="*/ 0 w 120"/>
                  <a:gd name="T3" fmla="*/ 65 h 91"/>
                  <a:gd name="T4" fmla="*/ 1 w 120"/>
                  <a:gd name="T5" fmla="*/ 71 h 91"/>
                  <a:gd name="T6" fmla="*/ 2 w 120"/>
                  <a:gd name="T7" fmla="*/ 75 h 91"/>
                  <a:gd name="T8" fmla="*/ 4 w 120"/>
                  <a:gd name="T9" fmla="*/ 79 h 91"/>
                  <a:gd name="T10" fmla="*/ 7 w 120"/>
                  <a:gd name="T11" fmla="*/ 84 h 91"/>
                  <a:gd name="T12" fmla="*/ 11 w 120"/>
                  <a:gd name="T13" fmla="*/ 87 h 91"/>
                  <a:gd name="T14" fmla="*/ 16 w 120"/>
                  <a:gd name="T15" fmla="*/ 89 h 91"/>
                  <a:gd name="T16" fmla="*/ 20 w 120"/>
                  <a:gd name="T17" fmla="*/ 90 h 91"/>
                  <a:gd name="T18" fmla="*/ 25 w 120"/>
                  <a:gd name="T19" fmla="*/ 91 h 91"/>
                  <a:gd name="T20" fmla="*/ 94 w 120"/>
                  <a:gd name="T21" fmla="*/ 91 h 91"/>
                  <a:gd name="T22" fmla="*/ 94 w 120"/>
                  <a:gd name="T23" fmla="*/ 91 h 91"/>
                  <a:gd name="T24" fmla="*/ 100 w 120"/>
                  <a:gd name="T25" fmla="*/ 90 h 91"/>
                  <a:gd name="T26" fmla="*/ 104 w 120"/>
                  <a:gd name="T27" fmla="*/ 89 h 91"/>
                  <a:gd name="T28" fmla="*/ 108 w 120"/>
                  <a:gd name="T29" fmla="*/ 87 h 91"/>
                  <a:gd name="T30" fmla="*/ 112 w 120"/>
                  <a:gd name="T31" fmla="*/ 84 h 91"/>
                  <a:gd name="T32" fmla="*/ 116 w 120"/>
                  <a:gd name="T33" fmla="*/ 79 h 91"/>
                  <a:gd name="T34" fmla="*/ 118 w 120"/>
                  <a:gd name="T35" fmla="*/ 75 h 91"/>
                  <a:gd name="T36" fmla="*/ 120 w 120"/>
                  <a:gd name="T37" fmla="*/ 71 h 91"/>
                  <a:gd name="T38" fmla="*/ 120 w 120"/>
                  <a:gd name="T39" fmla="*/ 65 h 91"/>
                  <a:gd name="T40" fmla="*/ 120 w 120"/>
                  <a:gd name="T41" fmla="*/ 26 h 91"/>
                  <a:gd name="T42" fmla="*/ 120 w 120"/>
                  <a:gd name="T43" fmla="*/ 26 h 91"/>
                  <a:gd name="T44" fmla="*/ 120 w 120"/>
                  <a:gd name="T45" fmla="*/ 20 h 91"/>
                  <a:gd name="T46" fmla="*/ 118 w 120"/>
                  <a:gd name="T47" fmla="*/ 16 h 91"/>
                  <a:gd name="T48" fmla="*/ 116 w 120"/>
                  <a:gd name="T49" fmla="*/ 12 h 91"/>
                  <a:gd name="T50" fmla="*/ 112 w 120"/>
                  <a:gd name="T51" fmla="*/ 7 h 91"/>
                  <a:gd name="T52" fmla="*/ 108 w 120"/>
                  <a:gd name="T53" fmla="*/ 4 h 91"/>
                  <a:gd name="T54" fmla="*/ 104 w 120"/>
                  <a:gd name="T55" fmla="*/ 2 h 91"/>
                  <a:gd name="T56" fmla="*/ 100 w 120"/>
                  <a:gd name="T57" fmla="*/ 1 h 91"/>
                  <a:gd name="T58" fmla="*/ 94 w 120"/>
                  <a:gd name="T59" fmla="*/ 0 h 91"/>
                  <a:gd name="T60" fmla="*/ 25 w 120"/>
                  <a:gd name="T61" fmla="*/ 0 h 91"/>
                  <a:gd name="T62" fmla="*/ 25 w 120"/>
                  <a:gd name="T63" fmla="*/ 0 h 91"/>
                  <a:gd name="T64" fmla="*/ 20 w 120"/>
                  <a:gd name="T65" fmla="*/ 1 h 91"/>
                  <a:gd name="T66" fmla="*/ 16 w 120"/>
                  <a:gd name="T67" fmla="*/ 2 h 91"/>
                  <a:gd name="T68" fmla="*/ 11 w 120"/>
                  <a:gd name="T69" fmla="*/ 4 h 91"/>
                  <a:gd name="T70" fmla="*/ 7 w 120"/>
                  <a:gd name="T71" fmla="*/ 7 h 91"/>
                  <a:gd name="T72" fmla="*/ 4 w 120"/>
                  <a:gd name="T73" fmla="*/ 12 h 91"/>
                  <a:gd name="T74" fmla="*/ 2 w 120"/>
                  <a:gd name="T75" fmla="*/ 16 h 91"/>
                  <a:gd name="T76" fmla="*/ 1 w 120"/>
                  <a:gd name="T77" fmla="*/ 20 h 91"/>
                  <a:gd name="T78" fmla="*/ 0 w 120"/>
                  <a:gd name="T79" fmla="*/ 26 h 91"/>
                  <a:gd name="T80" fmla="*/ 0 w 120"/>
                  <a:gd name="T81"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91">
                    <a:moveTo>
                      <a:pt x="0" y="65"/>
                    </a:moveTo>
                    <a:lnTo>
                      <a:pt x="0" y="65"/>
                    </a:lnTo>
                    <a:lnTo>
                      <a:pt x="1" y="71"/>
                    </a:lnTo>
                    <a:lnTo>
                      <a:pt x="2" y="75"/>
                    </a:lnTo>
                    <a:lnTo>
                      <a:pt x="4" y="79"/>
                    </a:lnTo>
                    <a:lnTo>
                      <a:pt x="7" y="84"/>
                    </a:lnTo>
                    <a:lnTo>
                      <a:pt x="11" y="87"/>
                    </a:lnTo>
                    <a:lnTo>
                      <a:pt x="16" y="89"/>
                    </a:lnTo>
                    <a:lnTo>
                      <a:pt x="20" y="90"/>
                    </a:lnTo>
                    <a:lnTo>
                      <a:pt x="25" y="91"/>
                    </a:lnTo>
                    <a:lnTo>
                      <a:pt x="94" y="91"/>
                    </a:lnTo>
                    <a:lnTo>
                      <a:pt x="94" y="91"/>
                    </a:lnTo>
                    <a:lnTo>
                      <a:pt x="100" y="90"/>
                    </a:lnTo>
                    <a:lnTo>
                      <a:pt x="104" y="89"/>
                    </a:lnTo>
                    <a:lnTo>
                      <a:pt x="108" y="87"/>
                    </a:lnTo>
                    <a:lnTo>
                      <a:pt x="112" y="84"/>
                    </a:lnTo>
                    <a:lnTo>
                      <a:pt x="116" y="79"/>
                    </a:lnTo>
                    <a:lnTo>
                      <a:pt x="118" y="75"/>
                    </a:lnTo>
                    <a:lnTo>
                      <a:pt x="120" y="71"/>
                    </a:lnTo>
                    <a:lnTo>
                      <a:pt x="120" y="65"/>
                    </a:lnTo>
                    <a:lnTo>
                      <a:pt x="120" y="26"/>
                    </a:lnTo>
                    <a:lnTo>
                      <a:pt x="120" y="26"/>
                    </a:lnTo>
                    <a:lnTo>
                      <a:pt x="120" y="20"/>
                    </a:lnTo>
                    <a:lnTo>
                      <a:pt x="118" y="16"/>
                    </a:lnTo>
                    <a:lnTo>
                      <a:pt x="116" y="12"/>
                    </a:lnTo>
                    <a:lnTo>
                      <a:pt x="112" y="7"/>
                    </a:lnTo>
                    <a:lnTo>
                      <a:pt x="108" y="4"/>
                    </a:lnTo>
                    <a:lnTo>
                      <a:pt x="104" y="2"/>
                    </a:lnTo>
                    <a:lnTo>
                      <a:pt x="100" y="1"/>
                    </a:lnTo>
                    <a:lnTo>
                      <a:pt x="94" y="0"/>
                    </a:lnTo>
                    <a:lnTo>
                      <a:pt x="25" y="0"/>
                    </a:lnTo>
                    <a:lnTo>
                      <a:pt x="25" y="0"/>
                    </a:lnTo>
                    <a:lnTo>
                      <a:pt x="20" y="1"/>
                    </a:lnTo>
                    <a:lnTo>
                      <a:pt x="16" y="2"/>
                    </a:lnTo>
                    <a:lnTo>
                      <a:pt x="11" y="4"/>
                    </a:lnTo>
                    <a:lnTo>
                      <a:pt x="7" y="7"/>
                    </a:lnTo>
                    <a:lnTo>
                      <a:pt x="4" y="12"/>
                    </a:lnTo>
                    <a:lnTo>
                      <a:pt x="2" y="16"/>
                    </a:lnTo>
                    <a:lnTo>
                      <a:pt x="1" y="20"/>
                    </a:lnTo>
                    <a:lnTo>
                      <a:pt x="0" y="26"/>
                    </a:lnTo>
                    <a:lnTo>
                      <a:pt x="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90" name="Freeform 22"/>
              <p:cNvSpPr>
                <a:spLocks noEditPoints="1"/>
              </p:cNvSpPr>
              <p:nvPr/>
            </p:nvSpPr>
            <p:spPr bwMode="auto">
              <a:xfrm>
                <a:off x="5668963" y="650875"/>
                <a:ext cx="339725" cy="234950"/>
              </a:xfrm>
              <a:custGeom>
                <a:avLst/>
                <a:gdLst>
                  <a:gd name="T0" fmla="*/ 29 w 214"/>
                  <a:gd name="T1" fmla="*/ 0 h 148"/>
                  <a:gd name="T2" fmla="*/ 23 w 214"/>
                  <a:gd name="T3" fmla="*/ 0 h 148"/>
                  <a:gd name="T4" fmla="*/ 13 w 214"/>
                  <a:gd name="T5" fmla="*/ 5 h 148"/>
                  <a:gd name="T6" fmla="*/ 5 w 214"/>
                  <a:gd name="T7" fmla="*/ 13 h 148"/>
                  <a:gd name="T8" fmla="*/ 0 w 214"/>
                  <a:gd name="T9" fmla="*/ 23 h 148"/>
                  <a:gd name="T10" fmla="*/ 0 w 214"/>
                  <a:gd name="T11" fmla="*/ 119 h 148"/>
                  <a:gd name="T12" fmla="*/ 0 w 214"/>
                  <a:gd name="T13" fmla="*/ 124 h 148"/>
                  <a:gd name="T14" fmla="*/ 5 w 214"/>
                  <a:gd name="T15" fmla="*/ 135 h 148"/>
                  <a:gd name="T16" fmla="*/ 13 w 214"/>
                  <a:gd name="T17" fmla="*/ 142 h 148"/>
                  <a:gd name="T18" fmla="*/ 23 w 214"/>
                  <a:gd name="T19" fmla="*/ 147 h 148"/>
                  <a:gd name="T20" fmla="*/ 185 w 214"/>
                  <a:gd name="T21" fmla="*/ 148 h 148"/>
                  <a:gd name="T22" fmla="*/ 191 w 214"/>
                  <a:gd name="T23" fmla="*/ 147 h 148"/>
                  <a:gd name="T24" fmla="*/ 201 w 214"/>
                  <a:gd name="T25" fmla="*/ 142 h 148"/>
                  <a:gd name="T26" fmla="*/ 209 w 214"/>
                  <a:gd name="T27" fmla="*/ 135 h 148"/>
                  <a:gd name="T28" fmla="*/ 213 w 214"/>
                  <a:gd name="T29" fmla="*/ 124 h 148"/>
                  <a:gd name="T30" fmla="*/ 214 w 214"/>
                  <a:gd name="T31" fmla="*/ 29 h 148"/>
                  <a:gd name="T32" fmla="*/ 213 w 214"/>
                  <a:gd name="T33" fmla="*/ 23 h 148"/>
                  <a:gd name="T34" fmla="*/ 209 w 214"/>
                  <a:gd name="T35" fmla="*/ 13 h 148"/>
                  <a:gd name="T36" fmla="*/ 201 w 214"/>
                  <a:gd name="T37" fmla="*/ 5 h 148"/>
                  <a:gd name="T38" fmla="*/ 191 w 214"/>
                  <a:gd name="T39" fmla="*/ 0 h 148"/>
                  <a:gd name="T40" fmla="*/ 185 w 214"/>
                  <a:gd name="T41" fmla="*/ 0 h 148"/>
                  <a:gd name="T42" fmla="*/ 62 w 214"/>
                  <a:gd name="T43" fmla="*/ 98 h 148"/>
                  <a:gd name="T44" fmla="*/ 60 w 214"/>
                  <a:gd name="T45" fmla="*/ 97 h 148"/>
                  <a:gd name="T46" fmla="*/ 56 w 214"/>
                  <a:gd name="T47" fmla="*/ 94 h 148"/>
                  <a:gd name="T48" fmla="*/ 55 w 214"/>
                  <a:gd name="T49" fmla="*/ 92 h 148"/>
                  <a:gd name="T50" fmla="*/ 57 w 214"/>
                  <a:gd name="T51" fmla="*/ 86 h 148"/>
                  <a:gd name="T52" fmla="*/ 62 w 214"/>
                  <a:gd name="T53" fmla="*/ 85 h 148"/>
                  <a:gd name="T54" fmla="*/ 151 w 214"/>
                  <a:gd name="T55" fmla="*/ 85 h 148"/>
                  <a:gd name="T56" fmla="*/ 154 w 214"/>
                  <a:gd name="T57" fmla="*/ 86 h 148"/>
                  <a:gd name="T58" fmla="*/ 156 w 214"/>
                  <a:gd name="T59" fmla="*/ 92 h 148"/>
                  <a:gd name="T60" fmla="*/ 156 w 214"/>
                  <a:gd name="T61" fmla="*/ 94 h 148"/>
                  <a:gd name="T62" fmla="*/ 153 w 214"/>
                  <a:gd name="T63" fmla="*/ 97 h 148"/>
                  <a:gd name="T64" fmla="*/ 151 w 214"/>
                  <a:gd name="T65" fmla="*/ 98 h 148"/>
                  <a:gd name="T66" fmla="*/ 62 w 214"/>
                  <a:gd name="T67" fmla="*/ 63 h 148"/>
                  <a:gd name="T68" fmla="*/ 60 w 214"/>
                  <a:gd name="T69" fmla="*/ 62 h 148"/>
                  <a:gd name="T70" fmla="*/ 56 w 214"/>
                  <a:gd name="T71" fmla="*/ 58 h 148"/>
                  <a:gd name="T72" fmla="*/ 55 w 214"/>
                  <a:gd name="T73" fmla="*/ 56 h 148"/>
                  <a:gd name="T74" fmla="*/ 57 w 214"/>
                  <a:gd name="T75" fmla="*/ 52 h 148"/>
                  <a:gd name="T76" fmla="*/ 62 w 214"/>
                  <a:gd name="T77" fmla="*/ 50 h 148"/>
                  <a:gd name="T78" fmla="*/ 151 w 214"/>
                  <a:gd name="T79" fmla="*/ 50 h 148"/>
                  <a:gd name="T80" fmla="*/ 154 w 214"/>
                  <a:gd name="T81" fmla="*/ 52 h 148"/>
                  <a:gd name="T82" fmla="*/ 156 w 214"/>
                  <a:gd name="T83" fmla="*/ 56 h 148"/>
                  <a:gd name="T84" fmla="*/ 156 w 214"/>
                  <a:gd name="T85" fmla="*/ 58 h 148"/>
                  <a:gd name="T86" fmla="*/ 153 w 214"/>
                  <a:gd name="T87" fmla="*/ 62 h 148"/>
                  <a:gd name="T88" fmla="*/ 151 w 214"/>
                  <a:gd name="T89" fmla="*/ 6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 h="148">
                    <a:moveTo>
                      <a:pt x="185" y="0"/>
                    </a:moveTo>
                    <a:lnTo>
                      <a:pt x="29" y="0"/>
                    </a:lnTo>
                    <a:lnTo>
                      <a:pt x="29" y="0"/>
                    </a:lnTo>
                    <a:lnTo>
                      <a:pt x="23" y="0"/>
                    </a:lnTo>
                    <a:lnTo>
                      <a:pt x="18" y="2"/>
                    </a:lnTo>
                    <a:lnTo>
                      <a:pt x="13" y="5"/>
                    </a:lnTo>
                    <a:lnTo>
                      <a:pt x="9" y="9"/>
                    </a:lnTo>
                    <a:lnTo>
                      <a:pt x="5" y="13"/>
                    </a:lnTo>
                    <a:lnTo>
                      <a:pt x="3" y="18"/>
                    </a:lnTo>
                    <a:lnTo>
                      <a:pt x="0" y="23"/>
                    </a:lnTo>
                    <a:lnTo>
                      <a:pt x="0" y="29"/>
                    </a:lnTo>
                    <a:lnTo>
                      <a:pt x="0" y="119"/>
                    </a:lnTo>
                    <a:lnTo>
                      <a:pt x="0" y="119"/>
                    </a:lnTo>
                    <a:lnTo>
                      <a:pt x="0" y="124"/>
                    </a:lnTo>
                    <a:lnTo>
                      <a:pt x="3" y="129"/>
                    </a:lnTo>
                    <a:lnTo>
                      <a:pt x="5" y="135"/>
                    </a:lnTo>
                    <a:lnTo>
                      <a:pt x="9" y="139"/>
                    </a:lnTo>
                    <a:lnTo>
                      <a:pt x="13" y="142"/>
                    </a:lnTo>
                    <a:lnTo>
                      <a:pt x="18" y="145"/>
                    </a:lnTo>
                    <a:lnTo>
                      <a:pt x="23" y="147"/>
                    </a:lnTo>
                    <a:lnTo>
                      <a:pt x="29" y="148"/>
                    </a:lnTo>
                    <a:lnTo>
                      <a:pt x="185" y="148"/>
                    </a:lnTo>
                    <a:lnTo>
                      <a:pt x="185" y="148"/>
                    </a:lnTo>
                    <a:lnTo>
                      <a:pt x="191" y="147"/>
                    </a:lnTo>
                    <a:lnTo>
                      <a:pt x="196" y="145"/>
                    </a:lnTo>
                    <a:lnTo>
                      <a:pt x="201" y="142"/>
                    </a:lnTo>
                    <a:lnTo>
                      <a:pt x="206" y="139"/>
                    </a:lnTo>
                    <a:lnTo>
                      <a:pt x="209" y="135"/>
                    </a:lnTo>
                    <a:lnTo>
                      <a:pt x="212" y="129"/>
                    </a:lnTo>
                    <a:lnTo>
                      <a:pt x="213" y="124"/>
                    </a:lnTo>
                    <a:lnTo>
                      <a:pt x="214" y="119"/>
                    </a:lnTo>
                    <a:lnTo>
                      <a:pt x="214" y="29"/>
                    </a:lnTo>
                    <a:lnTo>
                      <a:pt x="214" y="29"/>
                    </a:lnTo>
                    <a:lnTo>
                      <a:pt x="213" y="23"/>
                    </a:lnTo>
                    <a:lnTo>
                      <a:pt x="212" y="18"/>
                    </a:lnTo>
                    <a:lnTo>
                      <a:pt x="209" y="13"/>
                    </a:lnTo>
                    <a:lnTo>
                      <a:pt x="206" y="9"/>
                    </a:lnTo>
                    <a:lnTo>
                      <a:pt x="201" y="5"/>
                    </a:lnTo>
                    <a:lnTo>
                      <a:pt x="196" y="2"/>
                    </a:lnTo>
                    <a:lnTo>
                      <a:pt x="191" y="0"/>
                    </a:lnTo>
                    <a:lnTo>
                      <a:pt x="185" y="0"/>
                    </a:lnTo>
                    <a:lnTo>
                      <a:pt x="185" y="0"/>
                    </a:lnTo>
                    <a:close/>
                    <a:moveTo>
                      <a:pt x="151" y="98"/>
                    </a:moveTo>
                    <a:lnTo>
                      <a:pt x="62" y="98"/>
                    </a:lnTo>
                    <a:lnTo>
                      <a:pt x="62" y="98"/>
                    </a:lnTo>
                    <a:lnTo>
                      <a:pt x="60" y="97"/>
                    </a:lnTo>
                    <a:lnTo>
                      <a:pt x="57" y="96"/>
                    </a:lnTo>
                    <a:lnTo>
                      <a:pt x="56" y="94"/>
                    </a:lnTo>
                    <a:lnTo>
                      <a:pt x="55" y="92"/>
                    </a:lnTo>
                    <a:lnTo>
                      <a:pt x="55" y="92"/>
                    </a:lnTo>
                    <a:lnTo>
                      <a:pt x="56" y="88"/>
                    </a:lnTo>
                    <a:lnTo>
                      <a:pt x="57" y="86"/>
                    </a:lnTo>
                    <a:lnTo>
                      <a:pt x="60" y="85"/>
                    </a:lnTo>
                    <a:lnTo>
                      <a:pt x="62" y="85"/>
                    </a:lnTo>
                    <a:lnTo>
                      <a:pt x="151" y="85"/>
                    </a:lnTo>
                    <a:lnTo>
                      <a:pt x="151" y="85"/>
                    </a:lnTo>
                    <a:lnTo>
                      <a:pt x="153" y="85"/>
                    </a:lnTo>
                    <a:lnTo>
                      <a:pt x="154" y="86"/>
                    </a:lnTo>
                    <a:lnTo>
                      <a:pt x="156" y="88"/>
                    </a:lnTo>
                    <a:lnTo>
                      <a:pt x="156" y="92"/>
                    </a:lnTo>
                    <a:lnTo>
                      <a:pt x="156" y="92"/>
                    </a:lnTo>
                    <a:lnTo>
                      <a:pt x="156" y="94"/>
                    </a:lnTo>
                    <a:lnTo>
                      <a:pt x="154" y="96"/>
                    </a:lnTo>
                    <a:lnTo>
                      <a:pt x="153" y="97"/>
                    </a:lnTo>
                    <a:lnTo>
                      <a:pt x="151" y="98"/>
                    </a:lnTo>
                    <a:lnTo>
                      <a:pt x="151" y="98"/>
                    </a:lnTo>
                    <a:close/>
                    <a:moveTo>
                      <a:pt x="151" y="63"/>
                    </a:moveTo>
                    <a:lnTo>
                      <a:pt x="62" y="63"/>
                    </a:lnTo>
                    <a:lnTo>
                      <a:pt x="62" y="63"/>
                    </a:lnTo>
                    <a:lnTo>
                      <a:pt x="60" y="62"/>
                    </a:lnTo>
                    <a:lnTo>
                      <a:pt x="57" y="61"/>
                    </a:lnTo>
                    <a:lnTo>
                      <a:pt x="56" y="58"/>
                    </a:lnTo>
                    <a:lnTo>
                      <a:pt x="55" y="56"/>
                    </a:lnTo>
                    <a:lnTo>
                      <a:pt x="55" y="56"/>
                    </a:lnTo>
                    <a:lnTo>
                      <a:pt x="56" y="54"/>
                    </a:lnTo>
                    <a:lnTo>
                      <a:pt x="57" y="52"/>
                    </a:lnTo>
                    <a:lnTo>
                      <a:pt x="60" y="50"/>
                    </a:lnTo>
                    <a:lnTo>
                      <a:pt x="62" y="50"/>
                    </a:lnTo>
                    <a:lnTo>
                      <a:pt x="151" y="50"/>
                    </a:lnTo>
                    <a:lnTo>
                      <a:pt x="151" y="50"/>
                    </a:lnTo>
                    <a:lnTo>
                      <a:pt x="153" y="50"/>
                    </a:lnTo>
                    <a:lnTo>
                      <a:pt x="154" y="52"/>
                    </a:lnTo>
                    <a:lnTo>
                      <a:pt x="156" y="54"/>
                    </a:lnTo>
                    <a:lnTo>
                      <a:pt x="156" y="56"/>
                    </a:lnTo>
                    <a:lnTo>
                      <a:pt x="156" y="56"/>
                    </a:lnTo>
                    <a:lnTo>
                      <a:pt x="156" y="58"/>
                    </a:lnTo>
                    <a:lnTo>
                      <a:pt x="154" y="61"/>
                    </a:lnTo>
                    <a:lnTo>
                      <a:pt x="153" y="62"/>
                    </a:lnTo>
                    <a:lnTo>
                      <a:pt x="151" y="63"/>
                    </a:lnTo>
                    <a:lnTo>
                      <a:pt x="151"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grpSp>
        <p:grpSp>
          <p:nvGrpSpPr>
            <p:cNvPr id="78" name="Group 77"/>
            <p:cNvGrpSpPr/>
            <p:nvPr/>
          </p:nvGrpSpPr>
          <p:grpSpPr>
            <a:xfrm>
              <a:off x="8596177" y="4421584"/>
              <a:ext cx="760413" cy="630238"/>
              <a:chOff x="6465888" y="625475"/>
              <a:chExt cx="760413" cy="630238"/>
            </a:xfrm>
            <a:solidFill>
              <a:schemeClr val="bg1"/>
            </a:solidFill>
          </p:grpSpPr>
          <p:sp>
            <p:nvSpPr>
              <p:cNvPr id="82" name="Freeform 23"/>
              <p:cNvSpPr>
                <a:spLocks/>
              </p:cNvSpPr>
              <p:nvPr/>
            </p:nvSpPr>
            <p:spPr bwMode="auto">
              <a:xfrm>
                <a:off x="6480175" y="823913"/>
                <a:ext cx="206375" cy="338138"/>
              </a:xfrm>
              <a:custGeom>
                <a:avLst/>
                <a:gdLst>
                  <a:gd name="T0" fmla="*/ 101 w 130"/>
                  <a:gd name="T1" fmla="*/ 213 h 213"/>
                  <a:gd name="T2" fmla="*/ 101 w 130"/>
                  <a:gd name="T3" fmla="*/ 213 h 213"/>
                  <a:gd name="T4" fmla="*/ 106 w 130"/>
                  <a:gd name="T5" fmla="*/ 213 h 213"/>
                  <a:gd name="T6" fmla="*/ 112 w 130"/>
                  <a:gd name="T7" fmla="*/ 211 h 213"/>
                  <a:gd name="T8" fmla="*/ 117 w 130"/>
                  <a:gd name="T9" fmla="*/ 207 h 213"/>
                  <a:gd name="T10" fmla="*/ 121 w 130"/>
                  <a:gd name="T11" fmla="*/ 204 h 213"/>
                  <a:gd name="T12" fmla="*/ 125 w 130"/>
                  <a:gd name="T13" fmla="*/ 200 h 213"/>
                  <a:gd name="T14" fmla="*/ 127 w 130"/>
                  <a:gd name="T15" fmla="*/ 196 h 213"/>
                  <a:gd name="T16" fmla="*/ 129 w 130"/>
                  <a:gd name="T17" fmla="*/ 190 h 213"/>
                  <a:gd name="T18" fmla="*/ 130 w 130"/>
                  <a:gd name="T19" fmla="*/ 184 h 213"/>
                  <a:gd name="T20" fmla="*/ 130 w 130"/>
                  <a:gd name="T21" fmla="*/ 29 h 213"/>
                  <a:gd name="T22" fmla="*/ 130 w 130"/>
                  <a:gd name="T23" fmla="*/ 29 h 213"/>
                  <a:gd name="T24" fmla="*/ 129 w 130"/>
                  <a:gd name="T25" fmla="*/ 22 h 213"/>
                  <a:gd name="T26" fmla="*/ 127 w 130"/>
                  <a:gd name="T27" fmla="*/ 17 h 213"/>
                  <a:gd name="T28" fmla="*/ 125 w 130"/>
                  <a:gd name="T29" fmla="*/ 13 h 213"/>
                  <a:gd name="T30" fmla="*/ 121 w 130"/>
                  <a:gd name="T31" fmla="*/ 9 h 213"/>
                  <a:gd name="T32" fmla="*/ 117 w 130"/>
                  <a:gd name="T33" fmla="*/ 5 h 213"/>
                  <a:gd name="T34" fmla="*/ 112 w 130"/>
                  <a:gd name="T35" fmla="*/ 2 h 213"/>
                  <a:gd name="T36" fmla="*/ 106 w 130"/>
                  <a:gd name="T37" fmla="*/ 1 h 213"/>
                  <a:gd name="T38" fmla="*/ 101 w 130"/>
                  <a:gd name="T39" fmla="*/ 0 h 213"/>
                  <a:gd name="T40" fmla="*/ 28 w 130"/>
                  <a:gd name="T41" fmla="*/ 0 h 213"/>
                  <a:gd name="T42" fmla="*/ 28 w 130"/>
                  <a:gd name="T43" fmla="*/ 0 h 213"/>
                  <a:gd name="T44" fmla="*/ 23 w 130"/>
                  <a:gd name="T45" fmla="*/ 1 h 213"/>
                  <a:gd name="T46" fmla="*/ 17 w 130"/>
                  <a:gd name="T47" fmla="*/ 2 h 213"/>
                  <a:gd name="T48" fmla="*/ 12 w 130"/>
                  <a:gd name="T49" fmla="*/ 5 h 213"/>
                  <a:gd name="T50" fmla="*/ 9 w 130"/>
                  <a:gd name="T51" fmla="*/ 9 h 213"/>
                  <a:gd name="T52" fmla="*/ 4 w 130"/>
                  <a:gd name="T53" fmla="*/ 13 h 213"/>
                  <a:gd name="T54" fmla="*/ 2 w 130"/>
                  <a:gd name="T55" fmla="*/ 17 h 213"/>
                  <a:gd name="T56" fmla="*/ 0 w 130"/>
                  <a:gd name="T57" fmla="*/ 22 h 213"/>
                  <a:gd name="T58" fmla="*/ 0 w 130"/>
                  <a:gd name="T59" fmla="*/ 29 h 213"/>
                  <a:gd name="T60" fmla="*/ 0 w 130"/>
                  <a:gd name="T61" fmla="*/ 184 h 213"/>
                  <a:gd name="T62" fmla="*/ 0 w 130"/>
                  <a:gd name="T63" fmla="*/ 184 h 213"/>
                  <a:gd name="T64" fmla="*/ 0 w 130"/>
                  <a:gd name="T65" fmla="*/ 190 h 213"/>
                  <a:gd name="T66" fmla="*/ 2 w 130"/>
                  <a:gd name="T67" fmla="*/ 196 h 213"/>
                  <a:gd name="T68" fmla="*/ 4 w 130"/>
                  <a:gd name="T69" fmla="*/ 200 h 213"/>
                  <a:gd name="T70" fmla="*/ 9 w 130"/>
                  <a:gd name="T71" fmla="*/ 204 h 213"/>
                  <a:gd name="T72" fmla="*/ 12 w 130"/>
                  <a:gd name="T73" fmla="*/ 207 h 213"/>
                  <a:gd name="T74" fmla="*/ 17 w 130"/>
                  <a:gd name="T75" fmla="*/ 211 h 213"/>
                  <a:gd name="T76" fmla="*/ 23 w 130"/>
                  <a:gd name="T77" fmla="*/ 213 h 213"/>
                  <a:gd name="T78" fmla="*/ 28 w 130"/>
                  <a:gd name="T79" fmla="*/ 213 h 213"/>
                  <a:gd name="T80" fmla="*/ 101 w 130"/>
                  <a:gd name="T81"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213">
                    <a:moveTo>
                      <a:pt x="101" y="213"/>
                    </a:moveTo>
                    <a:lnTo>
                      <a:pt x="101" y="213"/>
                    </a:lnTo>
                    <a:lnTo>
                      <a:pt x="106" y="213"/>
                    </a:lnTo>
                    <a:lnTo>
                      <a:pt x="112" y="211"/>
                    </a:lnTo>
                    <a:lnTo>
                      <a:pt x="117" y="207"/>
                    </a:lnTo>
                    <a:lnTo>
                      <a:pt x="121" y="204"/>
                    </a:lnTo>
                    <a:lnTo>
                      <a:pt x="125" y="200"/>
                    </a:lnTo>
                    <a:lnTo>
                      <a:pt x="127" y="196"/>
                    </a:lnTo>
                    <a:lnTo>
                      <a:pt x="129" y="190"/>
                    </a:lnTo>
                    <a:lnTo>
                      <a:pt x="130" y="184"/>
                    </a:lnTo>
                    <a:lnTo>
                      <a:pt x="130" y="29"/>
                    </a:lnTo>
                    <a:lnTo>
                      <a:pt x="130" y="29"/>
                    </a:lnTo>
                    <a:lnTo>
                      <a:pt x="129" y="22"/>
                    </a:lnTo>
                    <a:lnTo>
                      <a:pt x="127" y="17"/>
                    </a:lnTo>
                    <a:lnTo>
                      <a:pt x="125" y="13"/>
                    </a:lnTo>
                    <a:lnTo>
                      <a:pt x="121" y="9"/>
                    </a:lnTo>
                    <a:lnTo>
                      <a:pt x="117" y="5"/>
                    </a:lnTo>
                    <a:lnTo>
                      <a:pt x="112" y="2"/>
                    </a:lnTo>
                    <a:lnTo>
                      <a:pt x="106" y="1"/>
                    </a:lnTo>
                    <a:lnTo>
                      <a:pt x="101" y="0"/>
                    </a:lnTo>
                    <a:lnTo>
                      <a:pt x="28" y="0"/>
                    </a:lnTo>
                    <a:lnTo>
                      <a:pt x="28" y="0"/>
                    </a:lnTo>
                    <a:lnTo>
                      <a:pt x="23" y="1"/>
                    </a:lnTo>
                    <a:lnTo>
                      <a:pt x="17" y="2"/>
                    </a:lnTo>
                    <a:lnTo>
                      <a:pt x="12" y="5"/>
                    </a:lnTo>
                    <a:lnTo>
                      <a:pt x="9" y="9"/>
                    </a:lnTo>
                    <a:lnTo>
                      <a:pt x="4" y="13"/>
                    </a:lnTo>
                    <a:lnTo>
                      <a:pt x="2" y="17"/>
                    </a:lnTo>
                    <a:lnTo>
                      <a:pt x="0" y="22"/>
                    </a:lnTo>
                    <a:lnTo>
                      <a:pt x="0" y="29"/>
                    </a:lnTo>
                    <a:lnTo>
                      <a:pt x="0" y="184"/>
                    </a:lnTo>
                    <a:lnTo>
                      <a:pt x="0" y="184"/>
                    </a:lnTo>
                    <a:lnTo>
                      <a:pt x="0" y="190"/>
                    </a:lnTo>
                    <a:lnTo>
                      <a:pt x="2" y="196"/>
                    </a:lnTo>
                    <a:lnTo>
                      <a:pt x="4" y="200"/>
                    </a:lnTo>
                    <a:lnTo>
                      <a:pt x="9" y="204"/>
                    </a:lnTo>
                    <a:lnTo>
                      <a:pt x="12" y="207"/>
                    </a:lnTo>
                    <a:lnTo>
                      <a:pt x="17" y="211"/>
                    </a:lnTo>
                    <a:lnTo>
                      <a:pt x="23" y="213"/>
                    </a:lnTo>
                    <a:lnTo>
                      <a:pt x="28" y="213"/>
                    </a:lnTo>
                    <a:lnTo>
                      <a:pt x="101"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3" name="Freeform 24"/>
              <p:cNvSpPr>
                <a:spLocks/>
              </p:cNvSpPr>
              <p:nvPr/>
            </p:nvSpPr>
            <p:spPr bwMode="auto">
              <a:xfrm>
                <a:off x="6743700" y="625475"/>
                <a:ext cx="206375" cy="536575"/>
              </a:xfrm>
              <a:custGeom>
                <a:avLst/>
                <a:gdLst>
                  <a:gd name="T0" fmla="*/ 101 w 130"/>
                  <a:gd name="T1" fmla="*/ 338 h 338"/>
                  <a:gd name="T2" fmla="*/ 101 w 130"/>
                  <a:gd name="T3" fmla="*/ 338 h 338"/>
                  <a:gd name="T4" fmla="*/ 107 w 130"/>
                  <a:gd name="T5" fmla="*/ 338 h 338"/>
                  <a:gd name="T6" fmla="*/ 112 w 130"/>
                  <a:gd name="T7" fmla="*/ 336 h 338"/>
                  <a:gd name="T8" fmla="*/ 117 w 130"/>
                  <a:gd name="T9" fmla="*/ 332 h 338"/>
                  <a:gd name="T10" fmla="*/ 121 w 130"/>
                  <a:gd name="T11" fmla="*/ 329 h 338"/>
                  <a:gd name="T12" fmla="*/ 124 w 130"/>
                  <a:gd name="T13" fmla="*/ 325 h 338"/>
                  <a:gd name="T14" fmla="*/ 127 w 130"/>
                  <a:gd name="T15" fmla="*/ 321 h 338"/>
                  <a:gd name="T16" fmla="*/ 130 w 130"/>
                  <a:gd name="T17" fmla="*/ 315 h 338"/>
                  <a:gd name="T18" fmla="*/ 130 w 130"/>
                  <a:gd name="T19" fmla="*/ 309 h 338"/>
                  <a:gd name="T20" fmla="*/ 130 w 130"/>
                  <a:gd name="T21" fmla="*/ 29 h 338"/>
                  <a:gd name="T22" fmla="*/ 130 w 130"/>
                  <a:gd name="T23" fmla="*/ 29 h 338"/>
                  <a:gd name="T24" fmla="*/ 130 w 130"/>
                  <a:gd name="T25" fmla="*/ 23 h 338"/>
                  <a:gd name="T26" fmla="*/ 127 w 130"/>
                  <a:gd name="T27" fmla="*/ 17 h 338"/>
                  <a:gd name="T28" fmla="*/ 124 w 130"/>
                  <a:gd name="T29" fmla="*/ 13 h 338"/>
                  <a:gd name="T30" fmla="*/ 121 w 130"/>
                  <a:gd name="T31" fmla="*/ 9 h 338"/>
                  <a:gd name="T32" fmla="*/ 117 w 130"/>
                  <a:gd name="T33" fmla="*/ 6 h 338"/>
                  <a:gd name="T34" fmla="*/ 112 w 130"/>
                  <a:gd name="T35" fmla="*/ 2 h 338"/>
                  <a:gd name="T36" fmla="*/ 107 w 130"/>
                  <a:gd name="T37" fmla="*/ 1 h 338"/>
                  <a:gd name="T38" fmla="*/ 101 w 130"/>
                  <a:gd name="T39" fmla="*/ 0 h 338"/>
                  <a:gd name="T40" fmla="*/ 29 w 130"/>
                  <a:gd name="T41" fmla="*/ 0 h 338"/>
                  <a:gd name="T42" fmla="*/ 29 w 130"/>
                  <a:gd name="T43" fmla="*/ 0 h 338"/>
                  <a:gd name="T44" fmla="*/ 22 w 130"/>
                  <a:gd name="T45" fmla="*/ 1 h 338"/>
                  <a:gd name="T46" fmla="*/ 17 w 130"/>
                  <a:gd name="T47" fmla="*/ 2 h 338"/>
                  <a:gd name="T48" fmla="*/ 12 w 130"/>
                  <a:gd name="T49" fmla="*/ 6 h 338"/>
                  <a:gd name="T50" fmla="*/ 8 w 130"/>
                  <a:gd name="T51" fmla="*/ 9 h 338"/>
                  <a:gd name="T52" fmla="*/ 5 w 130"/>
                  <a:gd name="T53" fmla="*/ 13 h 338"/>
                  <a:gd name="T54" fmla="*/ 2 w 130"/>
                  <a:gd name="T55" fmla="*/ 17 h 338"/>
                  <a:gd name="T56" fmla="*/ 1 w 130"/>
                  <a:gd name="T57" fmla="*/ 23 h 338"/>
                  <a:gd name="T58" fmla="*/ 0 w 130"/>
                  <a:gd name="T59" fmla="*/ 29 h 338"/>
                  <a:gd name="T60" fmla="*/ 0 w 130"/>
                  <a:gd name="T61" fmla="*/ 309 h 338"/>
                  <a:gd name="T62" fmla="*/ 0 w 130"/>
                  <a:gd name="T63" fmla="*/ 309 h 338"/>
                  <a:gd name="T64" fmla="*/ 1 w 130"/>
                  <a:gd name="T65" fmla="*/ 315 h 338"/>
                  <a:gd name="T66" fmla="*/ 2 w 130"/>
                  <a:gd name="T67" fmla="*/ 321 h 338"/>
                  <a:gd name="T68" fmla="*/ 5 w 130"/>
                  <a:gd name="T69" fmla="*/ 325 h 338"/>
                  <a:gd name="T70" fmla="*/ 8 w 130"/>
                  <a:gd name="T71" fmla="*/ 329 h 338"/>
                  <a:gd name="T72" fmla="*/ 12 w 130"/>
                  <a:gd name="T73" fmla="*/ 332 h 338"/>
                  <a:gd name="T74" fmla="*/ 17 w 130"/>
                  <a:gd name="T75" fmla="*/ 336 h 338"/>
                  <a:gd name="T76" fmla="*/ 22 w 130"/>
                  <a:gd name="T77" fmla="*/ 338 h 338"/>
                  <a:gd name="T78" fmla="*/ 29 w 130"/>
                  <a:gd name="T79" fmla="*/ 338 h 338"/>
                  <a:gd name="T80" fmla="*/ 101 w 130"/>
                  <a:gd name="T81"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338">
                    <a:moveTo>
                      <a:pt x="101" y="338"/>
                    </a:moveTo>
                    <a:lnTo>
                      <a:pt x="101" y="338"/>
                    </a:lnTo>
                    <a:lnTo>
                      <a:pt x="107" y="338"/>
                    </a:lnTo>
                    <a:lnTo>
                      <a:pt x="112" y="336"/>
                    </a:lnTo>
                    <a:lnTo>
                      <a:pt x="117" y="332"/>
                    </a:lnTo>
                    <a:lnTo>
                      <a:pt x="121" y="329"/>
                    </a:lnTo>
                    <a:lnTo>
                      <a:pt x="124" y="325"/>
                    </a:lnTo>
                    <a:lnTo>
                      <a:pt x="127" y="321"/>
                    </a:lnTo>
                    <a:lnTo>
                      <a:pt x="130" y="315"/>
                    </a:lnTo>
                    <a:lnTo>
                      <a:pt x="130" y="309"/>
                    </a:lnTo>
                    <a:lnTo>
                      <a:pt x="130" y="29"/>
                    </a:lnTo>
                    <a:lnTo>
                      <a:pt x="130" y="29"/>
                    </a:lnTo>
                    <a:lnTo>
                      <a:pt x="130" y="23"/>
                    </a:lnTo>
                    <a:lnTo>
                      <a:pt x="127" y="17"/>
                    </a:lnTo>
                    <a:lnTo>
                      <a:pt x="124" y="13"/>
                    </a:lnTo>
                    <a:lnTo>
                      <a:pt x="121" y="9"/>
                    </a:lnTo>
                    <a:lnTo>
                      <a:pt x="117" y="6"/>
                    </a:lnTo>
                    <a:lnTo>
                      <a:pt x="112" y="2"/>
                    </a:lnTo>
                    <a:lnTo>
                      <a:pt x="107" y="1"/>
                    </a:lnTo>
                    <a:lnTo>
                      <a:pt x="101" y="0"/>
                    </a:lnTo>
                    <a:lnTo>
                      <a:pt x="29" y="0"/>
                    </a:lnTo>
                    <a:lnTo>
                      <a:pt x="29" y="0"/>
                    </a:lnTo>
                    <a:lnTo>
                      <a:pt x="22" y="1"/>
                    </a:lnTo>
                    <a:lnTo>
                      <a:pt x="17" y="2"/>
                    </a:lnTo>
                    <a:lnTo>
                      <a:pt x="12" y="6"/>
                    </a:lnTo>
                    <a:lnTo>
                      <a:pt x="8" y="9"/>
                    </a:lnTo>
                    <a:lnTo>
                      <a:pt x="5" y="13"/>
                    </a:lnTo>
                    <a:lnTo>
                      <a:pt x="2" y="17"/>
                    </a:lnTo>
                    <a:lnTo>
                      <a:pt x="1" y="23"/>
                    </a:lnTo>
                    <a:lnTo>
                      <a:pt x="0" y="29"/>
                    </a:lnTo>
                    <a:lnTo>
                      <a:pt x="0" y="309"/>
                    </a:lnTo>
                    <a:lnTo>
                      <a:pt x="0" y="309"/>
                    </a:lnTo>
                    <a:lnTo>
                      <a:pt x="1" y="315"/>
                    </a:lnTo>
                    <a:lnTo>
                      <a:pt x="2" y="321"/>
                    </a:lnTo>
                    <a:lnTo>
                      <a:pt x="5" y="325"/>
                    </a:lnTo>
                    <a:lnTo>
                      <a:pt x="8" y="329"/>
                    </a:lnTo>
                    <a:lnTo>
                      <a:pt x="12" y="332"/>
                    </a:lnTo>
                    <a:lnTo>
                      <a:pt x="17" y="336"/>
                    </a:lnTo>
                    <a:lnTo>
                      <a:pt x="22" y="338"/>
                    </a:lnTo>
                    <a:lnTo>
                      <a:pt x="29" y="338"/>
                    </a:lnTo>
                    <a:lnTo>
                      <a:pt x="101"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4" name="Freeform 25"/>
              <p:cNvSpPr>
                <a:spLocks/>
              </p:cNvSpPr>
              <p:nvPr/>
            </p:nvSpPr>
            <p:spPr bwMode="auto">
              <a:xfrm>
                <a:off x="7007225" y="955675"/>
                <a:ext cx="206375" cy="206375"/>
              </a:xfrm>
              <a:custGeom>
                <a:avLst/>
                <a:gdLst>
                  <a:gd name="T0" fmla="*/ 101 w 130"/>
                  <a:gd name="T1" fmla="*/ 130 h 130"/>
                  <a:gd name="T2" fmla="*/ 101 w 130"/>
                  <a:gd name="T3" fmla="*/ 130 h 130"/>
                  <a:gd name="T4" fmla="*/ 107 w 130"/>
                  <a:gd name="T5" fmla="*/ 130 h 130"/>
                  <a:gd name="T6" fmla="*/ 112 w 130"/>
                  <a:gd name="T7" fmla="*/ 128 h 130"/>
                  <a:gd name="T8" fmla="*/ 117 w 130"/>
                  <a:gd name="T9" fmla="*/ 124 h 130"/>
                  <a:gd name="T10" fmla="*/ 122 w 130"/>
                  <a:gd name="T11" fmla="*/ 121 h 130"/>
                  <a:gd name="T12" fmla="*/ 125 w 130"/>
                  <a:gd name="T13" fmla="*/ 117 h 130"/>
                  <a:gd name="T14" fmla="*/ 127 w 130"/>
                  <a:gd name="T15" fmla="*/ 113 h 130"/>
                  <a:gd name="T16" fmla="*/ 129 w 130"/>
                  <a:gd name="T17" fmla="*/ 107 h 130"/>
                  <a:gd name="T18" fmla="*/ 130 w 130"/>
                  <a:gd name="T19" fmla="*/ 101 h 130"/>
                  <a:gd name="T20" fmla="*/ 130 w 130"/>
                  <a:gd name="T21" fmla="*/ 29 h 130"/>
                  <a:gd name="T22" fmla="*/ 130 w 130"/>
                  <a:gd name="T23" fmla="*/ 29 h 130"/>
                  <a:gd name="T24" fmla="*/ 129 w 130"/>
                  <a:gd name="T25" fmla="*/ 22 h 130"/>
                  <a:gd name="T26" fmla="*/ 127 w 130"/>
                  <a:gd name="T27" fmla="*/ 17 h 130"/>
                  <a:gd name="T28" fmla="*/ 125 w 130"/>
                  <a:gd name="T29" fmla="*/ 13 h 130"/>
                  <a:gd name="T30" fmla="*/ 122 w 130"/>
                  <a:gd name="T31" fmla="*/ 8 h 130"/>
                  <a:gd name="T32" fmla="*/ 117 w 130"/>
                  <a:gd name="T33" fmla="*/ 5 h 130"/>
                  <a:gd name="T34" fmla="*/ 112 w 130"/>
                  <a:gd name="T35" fmla="*/ 2 h 130"/>
                  <a:gd name="T36" fmla="*/ 107 w 130"/>
                  <a:gd name="T37" fmla="*/ 1 h 130"/>
                  <a:gd name="T38" fmla="*/ 101 w 130"/>
                  <a:gd name="T39" fmla="*/ 0 h 130"/>
                  <a:gd name="T40" fmla="*/ 28 w 130"/>
                  <a:gd name="T41" fmla="*/ 0 h 130"/>
                  <a:gd name="T42" fmla="*/ 28 w 130"/>
                  <a:gd name="T43" fmla="*/ 0 h 130"/>
                  <a:gd name="T44" fmla="*/ 23 w 130"/>
                  <a:gd name="T45" fmla="*/ 1 h 130"/>
                  <a:gd name="T46" fmla="*/ 17 w 130"/>
                  <a:gd name="T47" fmla="*/ 2 h 130"/>
                  <a:gd name="T48" fmla="*/ 12 w 130"/>
                  <a:gd name="T49" fmla="*/ 5 h 130"/>
                  <a:gd name="T50" fmla="*/ 9 w 130"/>
                  <a:gd name="T51" fmla="*/ 8 h 130"/>
                  <a:gd name="T52" fmla="*/ 4 w 130"/>
                  <a:gd name="T53" fmla="*/ 13 h 130"/>
                  <a:gd name="T54" fmla="*/ 2 w 130"/>
                  <a:gd name="T55" fmla="*/ 17 h 130"/>
                  <a:gd name="T56" fmla="*/ 0 w 130"/>
                  <a:gd name="T57" fmla="*/ 22 h 130"/>
                  <a:gd name="T58" fmla="*/ 0 w 130"/>
                  <a:gd name="T59" fmla="*/ 29 h 130"/>
                  <a:gd name="T60" fmla="*/ 0 w 130"/>
                  <a:gd name="T61" fmla="*/ 101 h 130"/>
                  <a:gd name="T62" fmla="*/ 0 w 130"/>
                  <a:gd name="T63" fmla="*/ 101 h 130"/>
                  <a:gd name="T64" fmla="*/ 0 w 130"/>
                  <a:gd name="T65" fmla="*/ 107 h 130"/>
                  <a:gd name="T66" fmla="*/ 2 w 130"/>
                  <a:gd name="T67" fmla="*/ 113 h 130"/>
                  <a:gd name="T68" fmla="*/ 4 w 130"/>
                  <a:gd name="T69" fmla="*/ 117 h 130"/>
                  <a:gd name="T70" fmla="*/ 9 w 130"/>
                  <a:gd name="T71" fmla="*/ 121 h 130"/>
                  <a:gd name="T72" fmla="*/ 12 w 130"/>
                  <a:gd name="T73" fmla="*/ 124 h 130"/>
                  <a:gd name="T74" fmla="*/ 17 w 130"/>
                  <a:gd name="T75" fmla="*/ 128 h 130"/>
                  <a:gd name="T76" fmla="*/ 23 w 130"/>
                  <a:gd name="T77" fmla="*/ 130 h 130"/>
                  <a:gd name="T78" fmla="*/ 28 w 130"/>
                  <a:gd name="T79" fmla="*/ 130 h 130"/>
                  <a:gd name="T80" fmla="*/ 101 w 130"/>
                  <a:gd name="T8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30">
                    <a:moveTo>
                      <a:pt x="101" y="130"/>
                    </a:moveTo>
                    <a:lnTo>
                      <a:pt x="101" y="130"/>
                    </a:lnTo>
                    <a:lnTo>
                      <a:pt x="107" y="130"/>
                    </a:lnTo>
                    <a:lnTo>
                      <a:pt x="112" y="128"/>
                    </a:lnTo>
                    <a:lnTo>
                      <a:pt x="117" y="124"/>
                    </a:lnTo>
                    <a:lnTo>
                      <a:pt x="122" y="121"/>
                    </a:lnTo>
                    <a:lnTo>
                      <a:pt x="125" y="117"/>
                    </a:lnTo>
                    <a:lnTo>
                      <a:pt x="127" y="113"/>
                    </a:lnTo>
                    <a:lnTo>
                      <a:pt x="129" y="107"/>
                    </a:lnTo>
                    <a:lnTo>
                      <a:pt x="130" y="101"/>
                    </a:lnTo>
                    <a:lnTo>
                      <a:pt x="130" y="29"/>
                    </a:lnTo>
                    <a:lnTo>
                      <a:pt x="130" y="29"/>
                    </a:lnTo>
                    <a:lnTo>
                      <a:pt x="129" y="22"/>
                    </a:lnTo>
                    <a:lnTo>
                      <a:pt x="127" y="17"/>
                    </a:lnTo>
                    <a:lnTo>
                      <a:pt x="125" y="13"/>
                    </a:lnTo>
                    <a:lnTo>
                      <a:pt x="122" y="8"/>
                    </a:lnTo>
                    <a:lnTo>
                      <a:pt x="117" y="5"/>
                    </a:lnTo>
                    <a:lnTo>
                      <a:pt x="112" y="2"/>
                    </a:lnTo>
                    <a:lnTo>
                      <a:pt x="107" y="1"/>
                    </a:lnTo>
                    <a:lnTo>
                      <a:pt x="101" y="0"/>
                    </a:lnTo>
                    <a:lnTo>
                      <a:pt x="28" y="0"/>
                    </a:lnTo>
                    <a:lnTo>
                      <a:pt x="28" y="0"/>
                    </a:lnTo>
                    <a:lnTo>
                      <a:pt x="23" y="1"/>
                    </a:lnTo>
                    <a:lnTo>
                      <a:pt x="17" y="2"/>
                    </a:lnTo>
                    <a:lnTo>
                      <a:pt x="12" y="5"/>
                    </a:lnTo>
                    <a:lnTo>
                      <a:pt x="9" y="8"/>
                    </a:lnTo>
                    <a:lnTo>
                      <a:pt x="4" y="13"/>
                    </a:lnTo>
                    <a:lnTo>
                      <a:pt x="2" y="17"/>
                    </a:lnTo>
                    <a:lnTo>
                      <a:pt x="0" y="22"/>
                    </a:lnTo>
                    <a:lnTo>
                      <a:pt x="0" y="29"/>
                    </a:lnTo>
                    <a:lnTo>
                      <a:pt x="0" y="101"/>
                    </a:lnTo>
                    <a:lnTo>
                      <a:pt x="0" y="101"/>
                    </a:lnTo>
                    <a:lnTo>
                      <a:pt x="0" y="107"/>
                    </a:lnTo>
                    <a:lnTo>
                      <a:pt x="2" y="113"/>
                    </a:lnTo>
                    <a:lnTo>
                      <a:pt x="4" y="117"/>
                    </a:lnTo>
                    <a:lnTo>
                      <a:pt x="9" y="121"/>
                    </a:lnTo>
                    <a:lnTo>
                      <a:pt x="12" y="124"/>
                    </a:lnTo>
                    <a:lnTo>
                      <a:pt x="17" y="128"/>
                    </a:lnTo>
                    <a:lnTo>
                      <a:pt x="23" y="130"/>
                    </a:lnTo>
                    <a:lnTo>
                      <a:pt x="28" y="130"/>
                    </a:lnTo>
                    <a:lnTo>
                      <a:pt x="101"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5" name="Freeform 26"/>
              <p:cNvSpPr>
                <a:spLocks/>
              </p:cNvSpPr>
              <p:nvPr/>
            </p:nvSpPr>
            <p:spPr bwMode="auto">
              <a:xfrm>
                <a:off x="6465888" y="1211263"/>
                <a:ext cx="760413" cy="44450"/>
              </a:xfrm>
              <a:custGeom>
                <a:avLst/>
                <a:gdLst>
                  <a:gd name="T0" fmla="*/ 465 w 479"/>
                  <a:gd name="T1" fmla="*/ 0 h 28"/>
                  <a:gd name="T2" fmla="*/ 14 w 479"/>
                  <a:gd name="T3" fmla="*/ 0 h 28"/>
                  <a:gd name="T4" fmla="*/ 14 w 479"/>
                  <a:gd name="T5" fmla="*/ 0 h 28"/>
                  <a:gd name="T6" fmla="*/ 9 w 479"/>
                  <a:gd name="T7" fmla="*/ 1 h 28"/>
                  <a:gd name="T8" fmla="*/ 5 w 479"/>
                  <a:gd name="T9" fmla="*/ 4 h 28"/>
                  <a:gd name="T10" fmla="*/ 1 w 479"/>
                  <a:gd name="T11" fmla="*/ 9 h 28"/>
                  <a:gd name="T12" fmla="*/ 0 w 479"/>
                  <a:gd name="T13" fmla="*/ 14 h 28"/>
                  <a:gd name="T14" fmla="*/ 0 w 479"/>
                  <a:gd name="T15" fmla="*/ 14 h 28"/>
                  <a:gd name="T16" fmla="*/ 1 w 479"/>
                  <a:gd name="T17" fmla="*/ 19 h 28"/>
                  <a:gd name="T18" fmla="*/ 5 w 479"/>
                  <a:gd name="T19" fmla="*/ 24 h 28"/>
                  <a:gd name="T20" fmla="*/ 9 w 479"/>
                  <a:gd name="T21" fmla="*/ 27 h 28"/>
                  <a:gd name="T22" fmla="*/ 14 w 479"/>
                  <a:gd name="T23" fmla="*/ 28 h 28"/>
                  <a:gd name="T24" fmla="*/ 465 w 479"/>
                  <a:gd name="T25" fmla="*/ 28 h 28"/>
                  <a:gd name="T26" fmla="*/ 465 w 479"/>
                  <a:gd name="T27" fmla="*/ 28 h 28"/>
                  <a:gd name="T28" fmla="*/ 470 w 479"/>
                  <a:gd name="T29" fmla="*/ 27 h 28"/>
                  <a:gd name="T30" fmla="*/ 474 w 479"/>
                  <a:gd name="T31" fmla="*/ 24 h 28"/>
                  <a:gd name="T32" fmla="*/ 478 w 479"/>
                  <a:gd name="T33" fmla="*/ 19 h 28"/>
                  <a:gd name="T34" fmla="*/ 479 w 479"/>
                  <a:gd name="T35" fmla="*/ 14 h 28"/>
                  <a:gd name="T36" fmla="*/ 479 w 479"/>
                  <a:gd name="T37" fmla="*/ 14 h 28"/>
                  <a:gd name="T38" fmla="*/ 478 w 479"/>
                  <a:gd name="T39" fmla="*/ 9 h 28"/>
                  <a:gd name="T40" fmla="*/ 474 w 479"/>
                  <a:gd name="T41" fmla="*/ 4 h 28"/>
                  <a:gd name="T42" fmla="*/ 470 w 479"/>
                  <a:gd name="T43" fmla="*/ 1 h 28"/>
                  <a:gd name="T44" fmla="*/ 465 w 479"/>
                  <a:gd name="T45" fmla="*/ 0 h 28"/>
                  <a:gd name="T46" fmla="*/ 465 w 47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28">
                    <a:moveTo>
                      <a:pt x="465" y="0"/>
                    </a:moveTo>
                    <a:lnTo>
                      <a:pt x="14" y="0"/>
                    </a:lnTo>
                    <a:lnTo>
                      <a:pt x="14" y="0"/>
                    </a:lnTo>
                    <a:lnTo>
                      <a:pt x="9" y="1"/>
                    </a:lnTo>
                    <a:lnTo>
                      <a:pt x="5" y="4"/>
                    </a:lnTo>
                    <a:lnTo>
                      <a:pt x="1" y="9"/>
                    </a:lnTo>
                    <a:lnTo>
                      <a:pt x="0" y="14"/>
                    </a:lnTo>
                    <a:lnTo>
                      <a:pt x="0" y="14"/>
                    </a:lnTo>
                    <a:lnTo>
                      <a:pt x="1" y="19"/>
                    </a:lnTo>
                    <a:lnTo>
                      <a:pt x="5" y="24"/>
                    </a:lnTo>
                    <a:lnTo>
                      <a:pt x="9" y="27"/>
                    </a:lnTo>
                    <a:lnTo>
                      <a:pt x="14" y="28"/>
                    </a:lnTo>
                    <a:lnTo>
                      <a:pt x="465" y="28"/>
                    </a:lnTo>
                    <a:lnTo>
                      <a:pt x="465" y="28"/>
                    </a:lnTo>
                    <a:lnTo>
                      <a:pt x="470" y="27"/>
                    </a:lnTo>
                    <a:lnTo>
                      <a:pt x="474" y="24"/>
                    </a:lnTo>
                    <a:lnTo>
                      <a:pt x="478" y="19"/>
                    </a:lnTo>
                    <a:lnTo>
                      <a:pt x="479" y="14"/>
                    </a:lnTo>
                    <a:lnTo>
                      <a:pt x="479" y="14"/>
                    </a:lnTo>
                    <a:lnTo>
                      <a:pt x="478" y="9"/>
                    </a:lnTo>
                    <a:lnTo>
                      <a:pt x="474" y="4"/>
                    </a:lnTo>
                    <a:lnTo>
                      <a:pt x="470" y="1"/>
                    </a:lnTo>
                    <a:lnTo>
                      <a:pt x="465" y="0"/>
                    </a:lnTo>
                    <a:lnTo>
                      <a:pt x="4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grpSp>
        <p:grpSp>
          <p:nvGrpSpPr>
            <p:cNvPr id="79" name="Group 78"/>
            <p:cNvGrpSpPr/>
            <p:nvPr/>
          </p:nvGrpSpPr>
          <p:grpSpPr>
            <a:xfrm>
              <a:off x="7617529" y="4707431"/>
              <a:ext cx="956033" cy="825946"/>
              <a:chOff x="7524750" y="650875"/>
              <a:chExt cx="735013" cy="635000"/>
            </a:xfrm>
            <a:solidFill>
              <a:schemeClr val="bg1"/>
            </a:solidFill>
          </p:grpSpPr>
          <p:sp>
            <p:nvSpPr>
              <p:cNvPr id="80" name="Freeform 27"/>
              <p:cNvSpPr>
                <a:spLocks noEditPoints="1"/>
              </p:cNvSpPr>
              <p:nvPr/>
            </p:nvSpPr>
            <p:spPr bwMode="auto">
              <a:xfrm>
                <a:off x="7524750" y="650875"/>
                <a:ext cx="735013" cy="635000"/>
              </a:xfrm>
              <a:custGeom>
                <a:avLst/>
                <a:gdLst>
                  <a:gd name="T0" fmla="*/ 447 w 463"/>
                  <a:gd name="T1" fmla="*/ 388 h 400"/>
                  <a:gd name="T2" fmla="*/ 422 w 463"/>
                  <a:gd name="T3" fmla="*/ 399 h 400"/>
                  <a:gd name="T4" fmla="*/ 397 w 463"/>
                  <a:gd name="T5" fmla="*/ 396 h 400"/>
                  <a:gd name="T6" fmla="*/ 265 w 463"/>
                  <a:gd name="T7" fmla="*/ 299 h 400"/>
                  <a:gd name="T8" fmla="*/ 239 w 463"/>
                  <a:gd name="T9" fmla="*/ 316 h 400"/>
                  <a:gd name="T10" fmla="*/ 210 w 463"/>
                  <a:gd name="T11" fmla="*/ 327 h 400"/>
                  <a:gd name="T12" fmla="*/ 178 w 463"/>
                  <a:gd name="T13" fmla="*/ 332 h 400"/>
                  <a:gd name="T14" fmla="*/ 146 w 463"/>
                  <a:gd name="T15" fmla="*/ 331 h 400"/>
                  <a:gd name="T16" fmla="*/ 115 w 463"/>
                  <a:gd name="T17" fmla="*/ 324 h 400"/>
                  <a:gd name="T18" fmla="*/ 89 w 463"/>
                  <a:gd name="T19" fmla="*/ 313 h 400"/>
                  <a:gd name="T20" fmla="*/ 49 w 463"/>
                  <a:gd name="T21" fmla="*/ 284 h 400"/>
                  <a:gd name="T22" fmla="*/ 20 w 463"/>
                  <a:gd name="T23" fmla="*/ 245 h 400"/>
                  <a:gd name="T24" fmla="*/ 4 w 463"/>
                  <a:gd name="T25" fmla="*/ 201 h 400"/>
                  <a:gd name="T26" fmla="*/ 1 w 463"/>
                  <a:gd name="T27" fmla="*/ 153 h 400"/>
                  <a:gd name="T28" fmla="*/ 12 w 463"/>
                  <a:gd name="T29" fmla="*/ 105 h 400"/>
                  <a:gd name="T30" fmla="*/ 27 w 463"/>
                  <a:gd name="T31" fmla="*/ 76 h 400"/>
                  <a:gd name="T32" fmla="*/ 59 w 463"/>
                  <a:gd name="T33" fmla="*/ 39 h 400"/>
                  <a:gd name="T34" fmla="*/ 101 w 463"/>
                  <a:gd name="T35" fmla="*/ 13 h 400"/>
                  <a:gd name="T36" fmla="*/ 132 w 463"/>
                  <a:gd name="T37" fmla="*/ 4 h 400"/>
                  <a:gd name="T38" fmla="*/ 181 w 463"/>
                  <a:gd name="T39" fmla="*/ 1 h 400"/>
                  <a:gd name="T40" fmla="*/ 228 w 463"/>
                  <a:gd name="T41" fmla="*/ 12 h 400"/>
                  <a:gd name="T42" fmla="*/ 258 w 463"/>
                  <a:gd name="T43" fmla="*/ 27 h 400"/>
                  <a:gd name="T44" fmla="*/ 293 w 463"/>
                  <a:gd name="T45" fmla="*/ 59 h 400"/>
                  <a:gd name="T46" fmla="*/ 319 w 463"/>
                  <a:gd name="T47" fmla="*/ 101 h 400"/>
                  <a:gd name="T48" fmla="*/ 329 w 463"/>
                  <a:gd name="T49" fmla="*/ 131 h 400"/>
                  <a:gd name="T50" fmla="*/ 332 w 463"/>
                  <a:gd name="T51" fmla="*/ 178 h 400"/>
                  <a:gd name="T52" fmla="*/ 321 w 463"/>
                  <a:gd name="T53" fmla="*/ 224 h 400"/>
                  <a:gd name="T54" fmla="*/ 450 w 463"/>
                  <a:gd name="T55" fmla="*/ 322 h 400"/>
                  <a:gd name="T56" fmla="*/ 462 w 463"/>
                  <a:gd name="T57" fmla="*/ 345 h 400"/>
                  <a:gd name="T58" fmla="*/ 459 w 463"/>
                  <a:gd name="T59" fmla="*/ 372 h 400"/>
                  <a:gd name="T60" fmla="*/ 286 w 463"/>
                  <a:gd name="T61" fmla="*/ 214 h 400"/>
                  <a:gd name="T62" fmla="*/ 292 w 463"/>
                  <a:gd name="T63" fmla="*/ 191 h 400"/>
                  <a:gd name="T64" fmla="*/ 294 w 463"/>
                  <a:gd name="T65" fmla="*/ 153 h 400"/>
                  <a:gd name="T66" fmla="*/ 285 w 463"/>
                  <a:gd name="T67" fmla="*/ 116 h 400"/>
                  <a:gd name="T68" fmla="*/ 272 w 463"/>
                  <a:gd name="T69" fmla="*/ 94 h 400"/>
                  <a:gd name="T70" fmla="*/ 247 w 463"/>
                  <a:gd name="T71" fmla="*/ 66 h 400"/>
                  <a:gd name="T72" fmla="*/ 214 w 463"/>
                  <a:gd name="T73" fmla="*/ 48 h 400"/>
                  <a:gd name="T74" fmla="*/ 190 w 463"/>
                  <a:gd name="T75" fmla="*/ 40 h 400"/>
                  <a:gd name="T76" fmla="*/ 153 w 463"/>
                  <a:gd name="T77" fmla="*/ 39 h 400"/>
                  <a:gd name="T78" fmla="*/ 116 w 463"/>
                  <a:gd name="T79" fmla="*/ 49 h 400"/>
                  <a:gd name="T80" fmla="*/ 93 w 463"/>
                  <a:gd name="T81" fmla="*/ 61 h 400"/>
                  <a:gd name="T82" fmla="*/ 67 w 463"/>
                  <a:gd name="T83" fmla="*/ 85 h 400"/>
                  <a:gd name="T84" fmla="*/ 47 w 463"/>
                  <a:gd name="T85" fmla="*/ 119 h 400"/>
                  <a:gd name="T86" fmla="*/ 40 w 463"/>
                  <a:gd name="T87" fmla="*/ 143 h 400"/>
                  <a:gd name="T88" fmla="*/ 39 w 463"/>
                  <a:gd name="T89" fmla="*/ 181 h 400"/>
                  <a:gd name="T90" fmla="*/ 48 w 463"/>
                  <a:gd name="T91" fmla="*/ 216 h 400"/>
                  <a:gd name="T92" fmla="*/ 68 w 463"/>
                  <a:gd name="T93" fmla="*/ 249 h 400"/>
                  <a:gd name="T94" fmla="*/ 96 w 463"/>
                  <a:gd name="T95" fmla="*/ 273 h 400"/>
                  <a:gd name="T96" fmla="*/ 118 w 463"/>
                  <a:gd name="T97" fmla="*/ 285 h 400"/>
                  <a:gd name="T98" fmla="*/ 156 w 463"/>
                  <a:gd name="T99" fmla="*/ 295 h 400"/>
                  <a:gd name="T100" fmla="*/ 193 w 463"/>
                  <a:gd name="T101" fmla="*/ 292 h 400"/>
                  <a:gd name="T102" fmla="*/ 228 w 463"/>
                  <a:gd name="T103" fmla="*/ 279 h 400"/>
                  <a:gd name="T104" fmla="*/ 257 w 463"/>
                  <a:gd name="T105" fmla="*/ 257 h 400"/>
                  <a:gd name="T106" fmla="*/ 279 w 463"/>
                  <a:gd name="T107" fmla="*/ 226 h 400"/>
                  <a:gd name="T108" fmla="*/ 396 w 463"/>
                  <a:gd name="T109" fmla="*/ 305 h 400"/>
                  <a:gd name="T110" fmla="*/ 316 w 463"/>
                  <a:gd name="T111" fmla="*/ 248 h 400"/>
                  <a:gd name="T112" fmla="*/ 303 w 463"/>
                  <a:gd name="T113" fmla="*/ 252 h 400"/>
                  <a:gd name="T114" fmla="*/ 301 w 463"/>
                  <a:gd name="T115" fmla="*/ 262 h 400"/>
                  <a:gd name="T116" fmla="*/ 380 w 463"/>
                  <a:gd name="T117" fmla="*/ 325 h 400"/>
                  <a:gd name="T118" fmla="*/ 390 w 463"/>
                  <a:gd name="T119" fmla="*/ 328 h 400"/>
                  <a:gd name="T120" fmla="*/ 398 w 463"/>
                  <a:gd name="T121" fmla="*/ 323 h 400"/>
                  <a:gd name="T122" fmla="*/ 399 w 463"/>
                  <a:gd name="T123" fmla="*/ 30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3" h="400">
                    <a:moveTo>
                      <a:pt x="454" y="381"/>
                    </a:moveTo>
                    <a:lnTo>
                      <a:pt x="454" y="381"/>
                    </a:lnTo>
                    <a:lnTo>
                      <a:pt x="447" y="388"/>
                    </a:lnTo>
                    <a:lnTo>
                      <a:pt x="440" y="394"/>
                    </a:lnTo>
                    <a:lnTo>
                      <a:pt x="432" y="397"/>
                    </a:lnTo>
                    <a:lnTo>
                      <a:pt x="422" y="399"/>
                    </a:lnTo>
                    <a:lnTo>
                      <a:pt x="414" y="400"/>
                    </a:lnTo>
                    <a:lnTo>
                      <a:pt x="405" y="399"/>
                    </a:lnTo>
                    <a:lnTo>
                      <a:pt x="397" y="396"/>
                    </a:lnTo>
                    <a:lnTo>
                      <a:pt x="388" y="391"/>
                    </a:lnTo>
                    <a:lnTo>
                      <a:pt x="265" y="299"/>
                    </a:lnTo>
                    <a:lnTo>
                      <a:pt x="265" y="299"/>
                    </a:lnTo>
                    <a:lnTo>
                      <a:pt x="257" y="306"/>
                    </a:lnTo>
                    <a:lnTo>
                      <a:pt x="248" y="311"/>
                    </a:lnTo>
                    <a:lnTo>
                      <a:pt x="239" y="316"/>
                    </a:lnTo>
                    <a:lnTo>
                      <a:pt x="229" y="321"/>
                    </a:lnTo>
                    <a:lnTo>
                      <a:pt x="219" y="324"/>
                    </a:lnTo>
                    <a:lnTo>
                      <a:pt x="210" y="327"/>
                    </a:lnTo>
                    <a:lnTo>
                      <a:pt x="199" y="329"/>
                    </a:lnTo>
                    <a:lnTo>
                      <a:pt x="189" y="331"/>
                    </a:lnTo>
                    <a:lnTo>
                      <a:pt x="178" y="332"/>
                    </a:lnTo>
                    <a:lnTo>
                      <a:pt x="168" y="332"/>
                    </a:lnTo>
                    <a:lnTo>
                      <a:pt x="157" y="332"/>
                    </a:lnTo>
                    <a:lnTo>
                      <a:pt x="146" y="331"/>
                    </a:lnTo>
                    <a:lnTo>
                      <a:pt x="135" y="330"/>
                    </a:lnTo>
                    <a:lnTo>
                      <a:pt x="125" y="327"/>
                    </a:lnTo>
                    <a:lnTo>
                      <a:pt x="115" y="324"/>
                    </a:lnTo>
                    <a:lnTo>
                      <a:pt x="104" y="321"/>
                    </a:lnTo>
                    <a:lnTo>
                      <a:pt x="104" y="321"/>
                    </a:lnTo>
                    <a:lnTo>
                      <a:pt x="89" y="313"/>
                    </a:lnTo>
                    <a:lnTo>
                      <a:pt x="74" y="305"/>
                    </a:lnTo>
                    <a:lnTo>
                      <a:pt x="61" y="295"/>
                    </a:lnTo>
                    <a:lnTo>
                      <a:pt x="49" y="284"/>
                    </a:lnTo>
                    <a:lnTo>
                      <a:pt x="39" y="272"/>
                    </a:lnTo>
                    <a:lnTo>
                      <a:pt x="29" y="259"/>
                    </a:lnTo>
                    <a:lnTo>
                      <a:pt x="20" y="245"/>
                    </a:lnTo>
                    <a:lnTo>
                      <a:pt x="13" y="231"/>
                    </a:lnTo>
                    <a:lnTo>
                      <a:pt x="7" y="216"/>
                    </a:lnTo>
                    <a:lnTo>
                      <a:pt x="4" y="201"/>
                    </a:lnTo>
                    <a:lnTo>
                      <a:pt x="1" y="185"/>
                    </a:lnTo>
                    <a:lnTo>
                      <a:pt x="0" y="169"/>
                    </a:lnTo>
                    <a:lnTo>
                      <a:pt x="1" y="153"/>
                    </a:lnTo>
                    <a:lnTo>
                      <a:pt x="3" y="137"/>
                    </a:lnTo>
                    <a:lnTo>
                      <a:pt x="6" y="121"/>
                    </a:lnTo>
                    <a:lnTo>
                      <a:pt x="12" y="105"/>
                    </a:lnTo>
                    <a:lnTo>
                      <a:pt x="12" y="105"/>
                    </a:lnTo>
                    <a:lnTo>
                      <a:pt x="19" y="90"/>
                    </a:lnTo>
                    <a:lnTo>
                      <a:pt x="27" y="76"/>
                    </a:lnTo>
                    <a:lnTo>
                      <a:pt x="36" y="62"/>
                    </a:lnTo>
                    <a:lnTo>
                      <a:pt x="47" y="50"/>
                    </a:lnTo>
                    <a:lnTo>
                      <a:pt x="59" y="39"/>
                    </a:lnTo>
                    <a:lnTo>
                      <a:pt x="72" y="29"/>
                    </a:lnTo>
                    <a:lnTo>
                      <a:pt x="86" y="21"/>
                    </a:lnTo>
                    <a:lnTo>
                      <a:pt x="101" y="13"/>
                    </a:lnTo>
                    <a:lnTo>
                      <a:pt x="101" y="13"/>
                    </a:lnTo>
                    <a:lnTo>
                      <a:pt x="117" y="8"/>
                    </a:lnTo>
                    <a:lnTo>
                      <a:pt x="132" y="4"/>
                    </a:lnTo>
                    <a:lnTo>
                      <a:pt x="148" y="1"/>
                    </a:lnTo>
                    <a:lnTo>
                      <a:pt x="164" y="0"/>
                    </a:lnTo>
                    <a:lnTo>
                      <a:pt x="181" y="1"/>
                    </a:lnTo>
                    <a:lnTo>
                      <a:pt x="197" y="4"/>
                    </a:lnTo>
                    <a:lnTo>
                      <a:pt x="213" y="7"/>
                    </a:lnTo>
                    <a:lnTo>
                      <a:pt x="228" y="12"/>
                    </a:lnTo>
                    <a:lnTo>
                      <a:pt x="228" y="12"/>
                    </a:lnTo>
                    <a:lnTo>
                      <a:pt x="243" y="20"/>
                    </a:lnTo>
                    <a:lnTo>
                      <a:pt x="258" y="27"/>
                    </a:lnTo>
                    <a:lnTo>
                      <a:pt x="271" y="37"/>
                    </a:lnTo>
                    <a:lnTo>
                      <a:pt x="283" y="48"/>
                    </a:lnTo>
                    <a:lnTo>
                      <a:pt x="293" y="59"/>
                    </a:lnTo>
                    <a:lnTo>
                      <a:pt x="303" y="72"/>
                    </a:lnTo>
                    <a:lnTo>
                      <a:pt x="312" y="86"/>
                    </a:lnTo>
                    <a:lnTo>
                      <a:pt x="319" y="101"/>
                    </a:lnTo>
                    <a:lnTo>
                      <a:pt x="319" y="101"/>
                    </a:lnTo>
                    <a:lnTo>
                      <a:pt x="325" y="116"/>
                    </a:lnTo>
                    <a:lnTo>
                      <a:pt x="329" y="131"/>
                    </a:lnTo>
                    <a:lnTo>
                      <a:pt x="331" y="148"/>
                    </a:lnTo>
                    <a:lnTo>
                      <a:pt x="332" y="163"/>
                    </a:lnTo>
                    <a:lnTo>
                      <a:pt x="332" y="178"/>
                    </a:lnTo>
                    <a:lnTo>
                      <a:pt x="330" y="194"/>
                    </a:lnTo>
                    <a:lnTo>
                      <a:pt x="327" y="209"/>
                    </a:lnTo>
                    <a:lnTo>
                      <a:pt x="321" y="224"/>
                    </a:lnTo>
                    <a:lnTo>
                      <a:pt x="444" y="315"/>
                    </a:lnTo>
                    <a:lnTo>
                      <a:pt x="444" y="315"/>
                    </a:lnTo>
                    <a:lnTo>
                      <a:pt x="450" y="322"/>
                    </a:lnTo>
                    <a:lnTo>
                      <a:pt x="457" y="329"/>
                    </a:lnTo>
                    <a:lnTo>
                      <a:pt x="460" y="337"/>
                    </a:lnTo>
                    <a:lnTo>
                      <a:pt x="462" y="345"/>
                    </a:lnTo>
                    <a:lnTo>
                      <a:pt x="463" y="355"/>
                    </a:lnTo>
                    <a:lnTo>
                      <a:pt x="461" y="364"/>
                    </a:lnTo>
                    <a:lnTo>
                      <a:pt x="459" y="372"/>
                    </a:lnTo>
                    <a:lnTo>
                      <a:pt x="454" y="381"/>
                    </a:lnTo>
                    <a:lnTo>
                      <a:pt x="454" y="381"/>
                    </a:lnTo>
                    <a:close/>
                    <a:moveTo>
                      <a:pt x="286" y="214"/>
                    </a:moveTo>
                    <a:lnTo>
                      <a:pt x="286" y="214"/>
                    </a:lnTo>
                    <a:lnTo>
                      <a:pt x="289" y="202"/>
                    </a:lnTo>
                    <a:lnTo>
                      <a:pt x="292" y="191"/>
                    </a:lnTo>
                    <a:lnTo>
                      <a:pt x="294" y="178"/>
                    </a:lnTo>
                    <a:lnTo>
                      <a:pt x="294" y="165"/>
                    </a:lnTo>
                    <a:lnTo>
                      <a:pt x="294" y="153"/>
                    </a:lnTo>
                    <a:lnTo>
                      <a:pt x="292" y="140"/>
                    </a:lnTo>
                    <a:lnTo>
                      <a:pt x="289" y="128"/>
                    </a:lnTo>
                    <a:lnTo>
                      <a:pt x="285" y="116"/>
                    </a:lnTo>
                    <a:lnTo>
                      <a:pt x="285" y="116"/>
                    </a:lnTo>
                    <a:lnTo>
                      <a:pt x="278" y="105"/>
                    </a:lnTo>
                    <a:lnTo>
                      <a:pt x="272" y="94"/>
                    </a:lnTo>
                    <a:lnTo>
                      <a:pt x="264" y="84"/>
                    </a:lnTo>
                    <a:lnTo>
                      <a:pt x="256" y="75"/>
                    </a:lnTo>
                    <a:lnTo>
                      <a:pt x="247" y="66"/>
                    </a:lnTo>
                    <a:lnTo>
                      <a:pt x="236" y="59"/>
                    </a:lnTo>
                    <a:lnTo>
                      <a:pt x="226" y="53"/>
                    </a:lnTo>
                    <a:lnTo>
                      <a:pt x="214" y="48"/>
                    </a:lnTo>
                    <a:lnTo>
                      <a:pt x="214" y="48"/>
                    </a:lnTo>
                    <a:lnTo>
                      <a:pt x="202" y="43"/>
                    </a:lnTo>
                    <a:lnTo>
                      <a:pt x="190" y="40"/>
                    </a:lnTo>
                    <a:lnTo>
                      <a:pt x="177" y="38"/>
                    </a:lnTo>
                    <a:lnTo>
                      <a:pt x="164" y="38"/>
                    </a:lnTo>
                    <a:lnTo>
                      <a:pt x="153" y="39"/>
                    </a:lnTo>
                    <a:lnTo>
                      <a:pt x="140" y="40"/>
                    </a:lnTo>
                    <a:lnTo>
                      <a:pt x="128" y="43"/>
                    </a:lnTo>
                    <a:lnTo>
                      <a:pt x="116" y="49"/>
                    </a:lnTo>
                    <a:lnTo>
                      <a:pt x="116" y="49"/>
                    </a:lnTo>
                    <a:lnTo>
                      <a:pt x="104" y="54"/>
                    </a:lnTo>
                    <a:lnTo>
                      <a:pt x="93" y="61"/>
                    </a:lnTo>
                    <a:lnTo>
                      <a:pt x="84" y="68"/>
                    </a:lnTo>
                    <a:lnTo>
                      <a:pt x="74" y="77"/>
                    </a:lnTo>
                    <a:lnTo>
                      <a:pt x="67" y="85"/>
                    </a:lnTo>
                    <a:lnTo>
                      <a:pt x="59" y="96"/>
                    </a:lnTo>
                    <a:lnTo>
                      <a:pt x="53" y="107"/>
                    </a:lnTo>
                    <a:lnTo>
                      <a:pt x="47" y="119"/>
                    </a:lnTo>
                    <a:lnTo>
                      <a:pt x="47" y="119"/>
                    </a:lnTo>
                    <a:lnTo>
                      <a:pt x="43" y="130"/>
                    </a:lnTo>
                    <a:lnTo>
                      <a:pt x="40" y="143"/>
                    </a:lnTo>
                    <a:lnTo>
                      <a:pt x="39" y="156"/>
                    </a:lnTo>
                    <a:lnTo>
                      <a:pt x="38" y="168"/>
                    </a:lnTo>
                    <a:lnTo>
                      <a:pt x="39" y="181"/>
                    </a:lnTo>
                    <a:lnTo>
                      <a:pt x="41" y="193"/>
                    </a:lnTo>
                    <a:lnTo>
                      <a:pt x="44" y="206"/>
                    </a:lnTo>
                    <a:lnTo>
                      <a:pt x="48" y="216"/>
                    </a:lnTo>
                    <a:lnTo>
                      <a:pt x="54" y="228"/>
                    </a:lnTo>
                    <a:lnTo>
                      <a:pt x="60" y="238"/>
                    </a:lnTo>
                    <a:lnTo>
                      <a:pt x="68" y="249"/>
                    </a:lnTo>
                    <a:lnTo>
                      <a:pt x="75" y="257"/>
                    </a:lnTo>
                    <a:lnTo>
                      <a:pt x="85" y="266"/>
                    </a:lnTo>
                    <a:lnTo>
                      <a:pt x="96" y="273"/>
                    </a:lnTo>
                    <a:lnTo>
                      <a:pt x="106" y="280"/>
                    </a:lnTo>
                    <a:lnTo>
                      <a:pt x="118" y="285"/>
                    </a:lnTo>
                    <a:lnTo>
                      <a:pt x="118" y="285"/>
                    </a:lnTo>
                    <a:lnTo>
                      <a:pt x="131" y="289"/>
                    </a:lnTo>
                    <a:lnTo>
                      <a:pt x="143" y="293"/>
                    </a:lnTo>
                    <a:lnTo>
                      <a:pt x="156" y="295"/>
                    </a:lnTo>
                    <a:lnTo>
                      <a:pt x="169" y="295"/>
                    </a:lnTo>
                    <a:lnTo>
                      <a:pt x="181" y="294"/>
                    </a:lnTo>
                    <a:lnTo>
                      <a:pt x="193" y="292"/>
                    </a:lnTo>
                    <a:lnTo>
                      <a:pt x="205" y="288"/>
                    </a:lnTo>
                    <a:lnTo>
                      <a:pt x="216" y="284"/>
                    </a:lnTo>
                    <a:lnTo>
                      <a:pt x="228" y="279"/>
                    </a:lnTo>
                    <a:lnTo>
                      <a:pt x="239" y="272"/>
                    </a:lnTo>
                    <a:lnTo>
                      <a:pt x="248" y="266"/>
                    </a:lnTo>
                    <a:lnTo>
                      <a:pt x="257" y="257"/>
                    </a:lnTo>
                    <a:lnTo>
                      <a:pt x="265" y="248"/>
                    </a:lnTo>
                    <a:lnTo>
                      <a:pt x="273" y="238"/>
                    </a:lnTo>
                    <a:lnTo>
                      <a:pt x="279" y="226"/>
                    </a:lnTo>
                    <a:lnTo>
                      <a:pt x="286" y="214"/>
                    </a:lnTo>
                    <a:lnTo>
                      <a:pt x="286" y="214"/>
                    </a:lnTo>
                    <a:close/>
                    <a:moveTo>
                      <a:pt x="396" y="305"/>
                    </a:moveTo>
                    <a:lnTo>
                      <a:pt x="321" y="250"/>
                    </a:lnTo>
                    <a:lnTo>
                      <a:pt x="321" y="250"/>
                    </a:lnTo>
                    <a:lnTo>
                      <a:pt x="316" y="248"/>
                    </a:lnTo>
                    <a:lnTo>
                      <a:pt x="312" y="248"/>
                    </a:lnTo>
                    <a:lnTo>
                      <a:pt x="307" y="249"/>
                    </a:lnTo>
                    <a:lnTo>
                      <a:pt x="303" y="252"/>
                    </a:lnTo>
                    <a:lnTo>
                      <a:pt x="303" y="252"/>
                    </a:lnTo>
                    <a:lnTo>
                      <a:pt x="301" y="256"/>
                    </a:lnTo>
                    <a:lnTo>
                      <a:pt x="301" y="262"/>
                    </a:lnTo>
                    <a:lnTo>
                      <a:pt x="302" y="266"/>
                    </a:lnTo>
                    <a:lnTo>
                      <a:pt x="305" y="270"/>
                    </a:lnTo>
                    <a:lnTo>
                      <a:pt x="380" y="325"/>
                    </a:lnTo>
                    <a:lnTo>
                      <a:pt x="380" y="325"/>
                    </a:lnTo>
                    <a:lnTo>
                      <a:pt x="385" y="327"/>
                    </a:lnTo>
                    <a:lnTo>
                      <a:pt x="390" y="328"/>
                    </a:lnTo>
                    <a:lnTo>
                      <a:pt x="394" y="326"/>
                    </a:lnTo>
                    <a:lnTo>
                      <a:pt x="398" y="323"/>
                    </a:lnTo>
                    <a:lnTo>
                      <a:pt x="398" y="323"/>
                    </a:lnTo>
                    <a:lnTo>
                      <a:pt x="400" y="319"/>
                    </a:lnTo>
                    <a:lnTo>
                      <a:pt x="400" y="313"/>
                    </a:lnTo>
                    <a:lnTo>
                      <a:pt x="399" y="309"/>
                    </a:lnTo>
                    <a:lnTo>
                      <a:pt x="396" y="305"/>
                    </a:lnTo>
                    <a:lnTo>
                      <a:pt x="39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sp>
            <p:nvSpPr>
              <p:cNvPr id="81" name="Freeform 28"/>
              <p:cNvSpPr>
                <a:spLocks/>
              </p:cNvSpPr>
              <p:nvPr/>
            </p:nvSpPr>
            <p:spPr bwMode="auto">
              <a:xfrm>
                <a:off x="7666038" y="998538"/>
                <a:ext cx="247650" cy="82550"/>
              </a:xfrm>
              <a:custGeom>
                <a:avLst/>
                <a:gdLst>
                  <a:gd name="T0" fmla="*/ 135 w 156"/>
                  <a:gd name="T1" fmla="*/ 4 h 52"/>
                  <a:gd name="T2" fmla="*/ 135 w 156"/>
                  <a:gd name="T3" fmla="*/ 4 h 52"/>
                  <a:gd name="T4" fmla="*/ 128 w 156"/>
                  <a:gd name="T5" fmla="*/ 8 h 52"/>
                  <a:gd name="T6" fmla="*/ 123 w 156"/>
                  <a:gd name="T7" fmla="*/ 14 h 52"/>
                  <a:gd name="T8" fmla="*/ 115 w 156"/>
                  <a:gd name="T9" fmla="*/ 18 h 52"/>
                  <a:gd name="T10" fmla="*/ 109 w 156"/>
                  <a:gd name="T11" fmla="*/ 21 h 52"/>
                  <a:gd name="T12" fmla="*/ 101 w 156"/>
                  <a:gd name="T13" fmla="*/ 23 h 52"/>
                  <a:gd name="T14" fmla="*/ 94 w 156"/>
                  <a:gd name="T15" fmla="*/ 25 h 52"/>
                  <a:gd name="T16" fmla="*/ 86 w 156"/>
                  <a:gd name="T17" fmla="*/ 26 h 52"/>
                  <a:gd name="T18" fmla="*/ 79 w 156"/>
                  <a:gd name="T19" fmla="*/ 26 h 52"/>
                  <a:gd name="T20" fmla="*/ 79 w 156"/>
                  <a:gd name="T21" fmla="*/ 26 h 52"/>
                  <a:gd name="T22" fmla="*/ 70 w 156"/>
                  <a:gd name="T23" fmla="*/ 26 h 52"/>
                  <a:gd name="T24" fmla="*/ 62 w 156"/>
                  <a:gd name="T25" fmla="*/ 25 h 52"/>
                  <a:gd name="T26" fmla="*/ 55 w 156"/>
                  <a:gd name="T27" fmla="*/ 23 h 52"/>
                  <a:gd name="T28" fmla="*/ 47 w 156"/>
                  <a:gd name="T29" fmla="*/ 21 h 52"/>
                  <a:gd name="T30" fmla="*/ 41 w 156"/>
                  <a:gd name="T31" fmla="*/ 18 h 52"/>
                  <a:gd name="T32" fmla="*/ 35 w 156"/>
                  <a:gd name="T33" fmla="*/ 14 h 52"/>
                  <a:gd name="T34" fmla="*/ 28 w 156"/>
                  <a:gd name="T35" fmla="*/ 9 h 52"/>
                  <a:gd name="T36" fmla="*/ 22 w 156"/>
                  <a:gd name="T37" fmla="*/ 4 h 52"/>
                  <a:gd name="T38" fmla="*/ 22 w 156"/>
                  <a:gd name="T39" fmla="*/ 4 h 52"/>
                  <a:gd name="T40" fmla="*/ 22 w 156"/>
                  <a:gd name="T41" fmla="*/ 4 h 52"/>
                  <a:gd name="T42" fmla="*/ 18 w 156"/>
                  <a:gd name="T43" fmla="*/ 1 h 52"/>
                  <a:gd name="T44" fmla="*/ 13 w 156"/>
                  <a:gd name="T45" fmla="*/ 0 h 52"/>
                  <a:gd name="T46" fmla="*/ 9 w 156"/>
                  <a:gd name="T47" fmla="*/ 1 h 52"/>
                  <a:gd name="T48" fmla="*/ 4 w 156"/>
                  <a:gd name="T49" fmla="*/ 4 h 52"/>
                  <a:gd name="T50" fmla="*/ 4 w 156"/>
                  <a:gd name="T51" fmla="*/ 4 h 52"/>
                  <a:gd name="T52" fmla="*/ 1 w 156"/>
                  <a:gd name="T53" fmla="*/ 8 h 52"/>
                  <a:gd name="T54" fmla="*/ 0 w 156"/>
                  <a:gd name="T55" fmla="*/ 12 h 52"/>
                  <a:gd name="T56" fmla="*/ 1 w 156"/>
                  <a:gd name="T57" fmla="*/ 18 h 52"/>
                  <a:gd name="T58" fmla="*/ 4 w 156"/>
                  <a:gd name="T59" fmla="*/ 22 h 52"/>
                  <a:gd name="T60" fmla="*/ 4 w 156"/>
                  <a:gd name="T61" fmla="*/ 22 h 52"/>
                  <a:gd name="T62" fmla="*/ 4 w 156"/>
                  <a:gd name="T63" fmla="*/ 22 h 52"/>
                  <a:gd name="T64" fmla="*/ 12 w 156"/>
                  <a:gd name="T65" fmla="*/ 29 h 52"/>
                  <a:gd name="T66" fmla="*/ 21 w 156"/>
                  <a:gd name="T67" fmla="*/ 35 h 52"/>
                  <a:gd name="T68" fmla="*/ 29 w 156"/>
                  <a:gd name="T69" fmla="*/ 40 h 52"/>
                  <a:gd name="T70" fmla="*/ 38 w 156"/>
                  <a:gd name="T71" fmla="*/ 45 h 52"/>
                  <a:gd name="T72" fmla="*/ 47 w 156"/>
                  <a:gd name="T73" fmla="*/ 48 h 52"/>
                  <a:gd name="T74" fmla="*/ 58 w 156"/>
                  <a:gd name="T75" fmla="*/ 50 h 52"/>
                  <a:gd name="T76" fmla="*/ 68 w 156"/>
                  <a:gd name="T77" fmla="*/ 52 h 52"/>
                  <a:gd name="T78" fmla="*/ 79 w 156"/>
                  <a:gd name="T79" fmla="*/ 52 h 52"/>
                  <a:gd name="T80" fmla="*/ 79 w 156"/>
                  <a:gd name="T81" fmla="*/ 52 h 52"/>
                  <a:gd name="T82" fmla="*/ 88 w 156"/>
                  <a:gd name="T83" fmla="*/ 52 h 52"/>
                  <a:gd name="T84" fmla="*/ 99 w 156"/>
                  <a:gd name="T85" fmla="*/ 50 h 52"/>
                  <a:gd name="T86" fmla="*/ 109 w 156"/>
                  <a:gd name="T87" fmla="*/ 48 h 52"/>
                  <a:gd name="T88" fmla="*/ 118 w 156"/>
                  <a:gd name="T89" fmla="*/ 45 h 52"/>
                  <a:gd name="T90" fmla="*/ 128 w 156"/>
                  <a:gd name="T91" fmla="*/ 40 h 52"/>
                  <a:gd name="T92" fmla="*/ 137 w 156"/>
                  <a:gd name="T93" fmla="*/ 35 h 52"/>
                  <a:gd name="T94" fmla="*/ 145 w 156"/>
                  <a:gd name="T95" fmla="*/ 29 h 52"/>
                  <a:gd name="T96" fmla="*/ 153 w 156"/>
                  <a:gd name="T97" fmla="*/ 21 h 52"/>
                  <a:gd name="T98" fmla="*/ 153 w 156"/>
                  <a:gd name="T99" fmla="*/ 21 h 52"/>
                  <a:gd name="T100" fmla="*/ 153 w 156"/>
                  <a:gd name="T101" fmla="*/ 21 h 52"/>
                  <a:gd name="T102" fmla="*/ 155 w 156"/>
                  <a:gd name="T103" fmla="*/ 17 h 52"/>
                  <a:gd name="T104" fmla="*/ 156 w 156"/>
                  <a:gd name="T105" fmla="*/ 12 h 52"/>
                  <a:gd name="T106" fmla="*/ 155 w 156"/>
                  <a:gd name="T107" fmla="*/ 7 h 52"/>
                  <a:gd name="T108" fmla="*/ 153 w 156"/>
                  <a:gd name="T109" fmla="*/ 4 h 52"/>
                  <a:gd name="T110" fmla="*/ 153 w 156"/>
                  <a:gd name="T111" fmla="*/ 4 h 52"/>
                  <a:gd name="T112" fmla="*/ 148 w 156"/>
                  <a:gd name="T113" fmla="*/ 1 h 52"/>
                  <a:gd name="T114" fmla="*/ 143 w 156"/>
                  <a:gd name="T115" fmla="*/ 0 h 52"/>
                  <a:gd name="T116" fmla="*/ 139 w 156"/>
                  <a:gd name="T117" fmla="*/ 1 h 52"/>
                  <a:gd name="T118" fmla="*/ 135 w 156"/>
                  <a:gd name="T119" fmla="*/ 4 h 52"/>
                  <a:gd name="T120" fmla="*/ 135 w 156"/>
                  <a:gd name="T121"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52">
                    <a:moveTo>
                      <a:pt x="135" y="4"/>
                    </a:moveTo>
                    <a:lnTo>
                      <a:pt x="135" y="4"/>
                    </a:lnTo>
                    <a:lnTo>
                      <a:pt x="128" y="8"/>
                    </a:lnTo>
                    <a:lnTo>
                      <a:pt x="123" y="14"/>
                    </a:lnTo>
                    <a:lnTo>
                      <a:pt x="115" y="18"/>
                    </a:lnTo>
                    <a:lnTo>
                      <a:pt x="109" y="21"/>
                    </a:lnTo>
                    <a:lnTo>
                      <a:pt x="101" y="23"/>
                    </a:lnTo>
                    <a:lnTo>
                      <a:pt x="94" y="25"/>
                    </a:lnTo>
                    <a:lnTo>
                      <a:pt x="86" y="26"/>
                    </a:lnTo>
                    <a:lnTo>
                      <a:pt x="79" y="26"/>
                    </a:lnTo>
                    <a:lnTo>
                      <a:pt x="79" y="26"/>
                    </a:lnTo>
                    <a:lnTo>
                      <a:pt x="70" y="26"/>
                    </a:lnTo>
                    <a:lnTo>
                      <a:pt x="62" y="25"/>
                    </a:lnTo>
                    <a:lnTo>
                      <a:pt x="55" y="23"/>
                    </a:lnTo>
                    <a:lnTo>
                      <a:pt x="47" y="21"/>
                    </a:lnTo>
                    <a:lnTo>
                      <a:pt x="41" y="18"/>
                    </a:lnTo>
                    <a:lnTo>
                      <a:pt x="35" y="14"/>
                    </a:lnTo>
                    <a:lnTo>
                      <a:pt x="28" y="9"/>
                    </a:lnTo>
                    <a:lnTo>
                      <a:pt x="22" y="4"/>
                    </a:lnTo>
                    <a:lnTo>
                      <a:pt x="22" y="4"/>
                    </a:lnTo>
                    <a:lnTo>
                      <a:pt x="22" y="4"/>
                    </a:lnTo>
                    <a:lnTo>
                      <a:pt x="18" y="1"/>
                    </a:lnTo>
                    <a:lnTo>
                      <a:pt x="13" y="0"/>
                    </a:lnTo>
                    <a:lnTo>
                      <a:pt x="9" y="1"/>
                    </a:lnTo>
                    <a:lnTo>
                      <a:pt x="4" y="4"/>
                    </a:lnTo>
                    <a:lnTo>
                      <a:pt x="4" y="4"/>
                    </a:lnTo>
                    <a:lnTo>
                      <a:pt x="1" y="8"/>
                    </a:lnTo>
                    <a:lnTo>
                      <a:pt x="0" y="12"/>
                    </a:lnTo>
                    <a:lnTo>
                      <a:pt x="1" y="18"/>
                    </a:lnTo>
                    <a:lnTo>
                      <a:pt x="4" y="22"/>
                    </a:lnTo>
                    <a:lnTo>
                      <a:pt x="4" y="22"/>
                    </a:lnTo>
                    <a:lnTo>
                      <a:pt x="4" y="22"/>
                    </a:lnTo>
                    <a:lnTo>
                      <a:pt x="12" y="29"/>
                    </a:lnTo>
                    <a:lnTo>
                      <a:pt x="21" y="35"/>
                    </a:lnTo>
                    <a:lnTo>
                      <a:pt x="29" y="40"/>
                    </a:lnTo>
                    <a:lnTo>
                      <a:pt x="38" y="45"/>
                    </a:lnTo>
                    <a:lnTo>
                      <a:pt x="47" y="48"/>
                    </a:lnTo>
                    <a:lnTo>
                      <a:pt x="58" y="50"/>
                    </a:lnTo>
                    <a:lnTo>
                      <a:pt x="68" y="52"/>
                    </a:lnTo>
                    <a:lnTo>
                      <a:pt x="79" y="52"/>
                    </a:lnTo>
                    <a:lnTo>
                      <a:pt x="79" y="52"/>
                    </a:lnTo>
                    <a:lnTo>
                      <a:pt x="88" y="52"/>
                    </a:lnTo>
                    <a:lnTo>
                      <a:pt x="99" y="50"/>
                    </a:lnTo>
                    <a:lnTo>
                      <a:pt x="109" y="48"/>
                    </a:lnTo>
                    <a:lnTo>
                      <a:pt x="118" y="45"/>
                    </a:lnTo>
                    <a:lnTo>
                      <a:pt x="128" y="40"/>
                    </a:lnTo>
                    <a:lnTo>
                      <a:pt x="137" y="35"/>
                    </a:lnTo>
                    <a:lnTo>
                      <a:pt x="145" y="29"/>
                    </a:lnTo>
                    <a:lnTo>
                      <a:pt x="153" y="21"/>
                    </a:lnTo>
                    <a:lnTo>
                      <a:pt x="153" y="21"/>
                    </a:lnTo>
                    <a:lnTo>
                      <a:pt x="153" y="21"/>
                    </a:lnTo>
                    <a:lnTo>
                      <a:pt x="155" y="17"/>
                    </a:lnTo>
                    <a:lnTo>
                      <a:pt x="156" y="12"/>
                    </a:lnTo>
                    <a:lnTo>
                      <a:pt x="155" y="7"/>
                    </a:lnTo>
                    <a:lnTo>
                      <a:pt x="153" y="4"/>
                    </a:lnTo>
                    <a:lnTo>
                      <a:pt x="153" y="4"/>
                    </a:lnTo>
                    <a:lnTo>
                      <a:pt x="148" y="1"/>
                    </a:lnTo>
                    <a:lnTo>
                      <a:pt x="143" y="0"/>
                    </a:lnTo>
                    <a:lnTo>
                      <a:pt x="139" y="1"/>
                    </a:lnTo>
                    <a:lnTo>
                      <a:pt x="135" y="4"/>
                    </a:lnTo>
                    <a:lnTo>
                      <a:pt x="13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3" dirty="0"/>
              </a:p>
            </p:txBody>
          </p:sp>
        </p:grpSp>
      </p:grpSp>
      <p:sp>
        <p:nvSpPr>
          <p:cNvPr id="2" name="Title 1"/>
          <p:cNvSpPr>
            <a:spLocks noGrp="1"/>
          </p:cNvSpPr>
          <p:nvPr>
            <p:ph type="title"/>
          </p:nvPr>
        </p:nvSpPr>
        <p:spPr>
          <a:xfrm>
            <a:off x="607105" y="165919"/>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Confianza</a:t>
            </a:r>
          </a:p>
        </p:txBody>
      </p:sp>
      <p:sp>
        <p:nvSpPr>
          <p:cNvPr id="124" name="Rectangle 123"/>
          <p:cNvSpPr/>
          <p:nvPr/>
        </p:nvSpPr>
        <p:spPr>
          <a:xfrm>
            <a:off x="874135" y="1291828"/>
            <a:ext cx="1915904" cy="1625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125" name="Rectangle 124"/>
          <p:cNvSpPr/>
          <p:nvPr/>
        </p:nvSpPr>
        <p:spPr>
          <a:xfrm>
            <a:off x="2836650" y="1291828"/>
            <a:ext cx="3875942" cy="1625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126" name="Rectangle 125"/>
          <p:cNvSpPr/>
          <p:nvPr/>
        </p:nvSpPr>
        <p:spPr>
          <a:xfrm>
            <a:off x="6761679" y="1291829"/>
            <a:ext cx="1915903" cy="3294459"/>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130" name="Rectangle 129"/>
          <p:cNvSpPr/>
          <p:nvPr/>
        </p:nvSpPr>
        <p:spPr>
          <a:xfrm>
            <a:off x="874135" y="2960928"/>
            <a:ext cx="3875942" cy="1625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grpSp>
        <p:nvGrpSpPr>
          <p:cNvPr id="3" name="Group 2"/>
          <p:cNvGrpSpPr/>
          <p:nvPr/>
        </p:nvGrpSpPr>
        <p:grpSpPr>
          <a:xfrm>
            <a:off x="4799164" y="2963028"/>
            <a:ext cx="1913428" cy="1623260"/>
            <a:chOff x="6662121" y="6053156"/>
            <a:chExt cx="2551237" cy="2164347"/>
          </a:xfrm>
        </p:grpSpPr>
        <p:sp>
          <p:nvSpPr>
            <p:cNvPr id="188" name="Rectangle 187"/>
            <p:cNvSpPr/>
            <p:nvPr/>
          </p:nvSpPr>
          <p:spPr>
            <a:xfrm>
              <a:off x="6662121" y="6053156"/>
              <a:ext cx="2551237" cy="2164347"/>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grpSp>
          <p:nvGrpSpPr>
            <p:cNvPr id="189" name="Group 188"/>
            <p:cNvGrpSpPr/>
            <p:nvPr/>
          </p:nvGrpSpPr>
          <p:grpSpPr>
            <a:xfrm>
              <a:off x="6898982" y="6231615"/>
              <a:ext cx="2077514" cy="1624053"/>
              <a:chOff x="6898982" y="4400202"/>
              <a:chExt cx="2077514" cy="1624053"/>
            </a:xfrm>
          </p:grpSpPr>
          <p:sp>
            <p:nvSpPr>
              <p:cNvPr id="22" name="Rectangle 21"/>
              <p:cNvSpPr/>
              <p:nvPr/>
            </p:nvSpPr>
            <p:spPr>
              <a:xfrm>
                <a:off x="7070837" y="4400202"/>
                <a:ext cx="1733807" cy="1231106"/>
              </a:xfrm>
              <a:prstGeom prst="rect">
                <a:avLst/>
              </a:prstGeom>
            </p:spPr>
            <p:txBody>
              <a:bodyPr wrap="none">
                <a:spAutoFit/>
              </a:bodyPr>
              <a:lstStyle/>
              <a:p>
                <a:pPr algn="ctr"/>
                <a:r>
                  <a:rPr lang="en-US" sz="5400" dirty="0">
                    <a:solidFill>
                      <a:schemeClr val="bg1"/>
                    </a:solidFill>
                    <a:latin typeface="Helvetica LT Std"/>
                  </a:rPr>
                  <a:t>12x</a:t>
                </a:r>
              </a:p>
            </p:txBody>
          </p:sp>
          <p:sp>
            <p:nvSpPr>
              <p:cNvPr id="144" name="Rectangle 143"/>
              <p:cNvSpPr/>
              <p:nvPr/>
            </p:nvSpPr>
            <p:spPr>
              <a:xfrm>
                <a:off x="6898982" y="5469060"/>
                <a:ext cx="2077514" cy="555195"/>
              </a:xfrm>
              <a:prstGeom prst="rect">
                <a:avLst/>
              </a:prstGeom>
            </p:spPr>
            <p:txBody>
              <a:bodyPr wrap="square">
                <a:spAutoFit/>
              </a:bodyPr>
              <a:lstStyle/>
              <a:p>
                <a:pPr algn="ctr"/>
                <a:r>
                  <a:rPr lang="es-MX" sz="1053" dirty="0">
                    <a:solidFill>
                      <a:schemeClr val="bg1"/>
                    </a:solidFill>
                    <a:latin typeface="Helvetica LT Std"/>
                  </a:rPr>
                  <a:t>Crecimiento en Apps construidas en Socrata</a:t>
                </a:r>
              </a:p>
            </p:txBody>
          </p:sp>
        </p:grpSp>
      </p:grpSp>
      <p:pic>
        <p:nvPicPr>
          <p:cNvPr id="192" name="Picture 19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0462" y="2960928"/>
            <a:ext cx="2608772" cy="1625360"/>
          </a:xfrm>
          <a:prstGeom prst="rect">
            <a:avLst/>
          </a:prstGeom>
        </p:spPr>
      </p:pic>
      <p:pic>
        <p:nvPicPr>
          <p:cNvPr id="193" name="Picture 192"/>
          <p:cNvPicPr>
            <a:picLocks noChangeAspect="1"/>
          </p:cNvPicPr>
          <p:nvPr/>
        </p:nvPicPr>
        <p:blipFill rotWithShape="1">
          <a:blip r:embed="rId4" cstate="screen">
            <a:extLst>
              <a:ext uri="{28A0092B-C50C-407E-A947-70E740481C1C}">
                <a14:useLocalDpi xmlns:a14="http://schemas.microsoft.com/office/drawing/2010/main"/>
              </a:ext>
            </a:extLst>
          </a:blip>
          <a:srcRect l="8715" t="13458" r="16130" b="12109"/>
          <a:stretch/>
        </p:blipFill>
        <p:spPr>
          <a:xfrm>
            <a:off x="2836649" y="1291829"/>
            <a:ext cx="3873467" cy="1627414"/>
          </a:xfrm>
          <a:prstGeom prst="rect">
            <a:avLst/>
          </a:prstGeom>
        </p:spPr>
      </p:pic>
      <p:sp>
        <p:nvSpPr>
          <p:cNvPr id="194" name="Rectangle 193"/>
          <p:cNvSpPr/>
          <p:nvPr/>
        </p:nvSpPr>
        <p:spPr>
          <a:xfrm>
            <a:off x="2836650" y="1291828"/>
            <a:ext cx="3875942" cy="162536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grpSp>
        <p:nvGrpSpPr>
          <p:cNvPr id="205" name="Group 204"/>
          <p:cNvGrpSpPr/>
          <p:nvPr/>
        </p:nvGrpSpPr>
        <p:grpSpPr>
          <a:xfrm>
            <a:off x="2931809" y="1574451"/>
            <a:ext cx="3685625" cy="1037480"/>
            <a:chOff x="4172314" y="2493047"/>
            <a:chExt cx="4914167" cy="1383307"/>
          </a:xfrm>
        </p:grpSpPr>
        <p:sp>
          <p:nvSpPr>
            <p:cNvPr id="195" name="Rectangle 194"/>
            <p:cNvSpPr/>
            <p:nvPr/>
          </p:nvSpPr>
          <p:spPr>
            <a:xfrm>
              <a:off x="4172314" y="2493047"/>
              <a:ext cx="4914167" cy="1231107"/>
            </a:xfrm>
            <a:prstGeom prst="rect">
              <a:avLst/>
            </a:prstGeom>
          </p:spPr>
          <p:txBody>
            <a:bodyPr wrap="none">
              <a:spAutoFit/>
            </a:bodyPr>
            <a:lstStyle/>
            <a:p>
              <a:pPr algn="ctr"/>
              <a:r>
                <a:rPr lang="en-US" sz="5400" dirty="0">
                  <a:solidFill>
                    <a:schemeClr val="bg1"/>
                  </a:solidFill>
                  <a:latin typeface="Helvetica LT Std"/>
                </a:rPr>
                <a:t>50 </a:t>
              </a:r>
              <a:r>
                <a:rPr lang="es-MX" sz="5400" dirty="0">
                  <a:solidFill>
                    <a:schemeClr val="bg1"/>
                  </a:solidFill>
                  <a:latin typeface="Helvetica LT Std"/>
                </a:rPr>
                <a:t>Millones</a:t>
              </a:r>
            </a:p>
          </p:txBody>
        </p:sp>
        <p:sp>
          <p:nvSpPr>
            <p:cNvPr id="196" name="Rectangle 195"/>
            <p:cNvSpPr/>
            <p:nvPr/>
          </p:nvSpPr>
          <p:spPr>
            <a:xfrm>
              <a:off x="5321138" y="3537201"/>
              <a:ext cx="2616530" cy="339153"/>
            </a:xfrm>
            <a:prstGeom prst="rect">
              <a:avLst/>
            </a:prstGeom>
          </p:spPr>
          <p:txBody>
            <a:bodyPr wrap="none">
              <a:spAutoFit/>
            </a:bodyPr>
            <a:lstStyle/>
            <a:p>
              <a:pPr algn="ctr"/>
              <a:r>
                <a:rPr lang="es-MX" sz="1053" dirty="0">
                  <a:solidFill>
                    <a:schemeClr val="bg1"/>
                  </a:solidFill>
                  <a:latin typeface="Helvetica LT Std"/>
                </a:rPr>
                <a:t>De vistas a la página por Mes</a:t>
              </a:r>
            </a:p>
          </p:txBody>
        </p:sp>
      </p:grpSp>
      <p:sp>
        <p:nvSpPr>
          <p:cNvPr id="198" name="Rectangle 197"/>
          <p:cNvSpPr/>
          <p:nvPr/>
        </p:nvSpPr>
        <p:spPr>
          <a:xfrm>
            <a:off x="895735" y="2960928"/>
            <a:ext cx="3867351" cy="1625360"/>
          </a:xfrm>
          <a:prstGeom prst="rect">
            <a:avLst/>
          </a:prstGeom>
          <a:gradFill flip="none" rotWithShape="1">
            <a:gsLst>
              <a:gs pos="0">
                <a:schemeClr val="tx1"/>
              </a:gs>
              <a:gs pos="100000">
                <a:schemeClr val="tx1">
                  <a:lumMod val="10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10" name="Rectangle 9"/>
          <p:cNvSpPr/>
          <p:nvPr/>
        </p:nvSpPr>
        <p:spPr>
          <a:xfrm>
            <a:off x="6829335" y="1326296"/>
            <a:ext cx="1771639" cy="784830"/>
          </a:xfrm>
          <a:prstGeom prst="rect">
            <a:avLst/>
          </a:prstGeom>
        </p:spPr>
        <p:txBody>
          <a:bodyPr wrap="none">
            <a:spAutoFit/>
          </a:bodyPr>
          <a:lstStyle/>
          <a:p>
            <a:pPr algn="ctr"/>
            <a:r>
              <a:rPr lang="en-US" sz="4500" dirty="0">
                <a:solidFill>
                  <a:schemeClr val="bg1"/>
                </a:solidFill>
                <a:latin typeface="Helvetica LT Std"/>
              </a:rPr>
              <a:t>100k+</a:t>
            </a:r>
          </a:p>
        </p:txBody>
      </p:sp>
      <p:sp>
        <p:nvSpPr>
          <p:cNvPr id="29" name="Rectangle 28"/>
          <p:cNvSpPr/>
          <p:nvPr/>
        </p:nvSpPr>
        <p:spPr>
          <a:xfrm>
            <a:off x="6763443" y="2016941"/>
            <a:ext cx="1911668" cy="578428"/>
          </a:xfrm>
          <a:prstGeom prst="rect">
            <a:avLst/>
          </a:prstGeom>
        </p:spPr>
        <p:txBody>
          <a:bodyPr wrap="square">
            <a:spAutoFit/>
          </a:bodyPr>
          <a:lstStyle/>
          <a:p>
            <a:pPr algn="ctr"/>
            <a:r>
              <a:rPr lang="es-MX" sz="1053" dirty="0">
                <a:solidFill>
                  <a:schemeClr val="bg1"/>
                </a:solidFill>
                <a:latin typeface="Helvetica LT Std"/>
              </a:rPr>
              <a:t>Administración de conjunto de datos </a:t>
            </a:r>
          </a:p>
          <a:p>
            <a:pPr algn="ctr"/>
            <a:r>
              <a:rPr lang="es-MX" sz="1053" dirty="0">
                <a:solidFill>
                  <a:schemeClr val="bg1"/>
                </a:solidFill>
                <a:latin typeface="Helvetica LT Std"/>
              </a:rPr>
              <a:t>alrededor del Mundo</a:t>
            </a:r>
          </a:p>
        </p:txBody>
      </p:sp>
      <p:pic>
        <p:nvPicPr>
          <p:cNvPr id="201" name="Picture 200"/>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874135" y="1291828"/>
            <a:ext cx="1913428" cy="1625360"/>
          </a:xfrm>
          <a:prstGeom prst="rect">
            <a:avLst/>
          </a:prstGeom>
          <a:noFill/>
          <a:ln>
            <a:noFill/>
          </a:ln>
        </p:spPr>
      </p:pic>
      <p:sp>
        <p:nvSpPr>
          <p:cNvPr id="20" name="Rectangle 19"/>
          <p:cNvSpPr/>
          <p:nvPr/>
        </p:nvSpPr>
        <p:spPr>
          <a:xfrm>
            <a:off x="938906" y="2971519"/>
            <a:ext cx="1154483" cy="923330"/>
          </a:xfrm>
          <a:prstGeom prst="rect">
            <a:avLst/>
          </a:prstGeom>
        </p:spPr>
        <p:txBody>
          <a:bodyPr wrap="none">
            <a:spAutoFit/>
          </a:bodyPr>
          <a:lstStyle/>
          <a:p>
            <a:r>
              <a:rPr lang="en-US" sz="5400" dirty="0">
                <a:solidFill>
                  <a:schemeClr val="bg1"/>
                </a:solidFill>
                <a:latin typeface="Helvetica LT Std"/>
              </a:rPr>
              <a:t>1/3</a:t>
            </a:r>
          </a:p>
        </p:txBody>
      </p:sp>
      <p:sp>
        <p:nvSpPr>
          <p:cNvPr id="143" name="Rectangle 142"/>
          <p:cNvSpPr/>
          <p:nvPr/>
        </p:nvSpPr>
        <p:spPr>
          <a:xfrm>
            <a:off x="938906" y="3748641"/>
            <a:ext cx="1128835" cy="416396"/>
          </a:xfrm>
          <a:prstGeom prst="rect">
            <a:avLst/>
          </a:prstGeom>
        </p:spPr>
        <p:txBody>
          <a:bodyPr wrap="none">
            <a:spAutoFit/>
          </a:bodyPr>
          <a:lstStyle/>
          <a:p>
            <a:r>
              <a:rPr lang="es-MX" sz="1053" dirty="0">
                <a:solidFill>
                  <a:schemeClr val="bg1"/>
                </a:solidFill>
                <a:latin typeface="Helvetica LT Std"/>
              </a:rPr>
              <a:t>De los Estados </a:t>
            </a:r>
          </a:p>
          <a:p>
            <a:r>
              <a:rPr lang="es-MX" sz="1053" dirty="0">
                <a:solidFill>
                  <a:schemeClr val="bg1"/>
                </a:solidFill>
                <a:latin typeface="Helvetica LT Std"/>
              </a:rPr>
              <a:t>de E.E. </a:t>
            </a:r>
            <a:r>
              <a:rPr lang="es-MX" sz="1053" dirty="0" err="1">
                <a:solidFill>
                  <a:schemeClr val="bg1"/>
                </a:solidFill>
                <a:latin typeface="Helvetica LT Std"/>
              </a:rPr>
              <a:t>U.U</a:t>
            </a:r>
            <a:r>
              <a:rPr lang="en-US" sz="1053" dirty="0">
                <a:solidFill>
                  <a:schemeClr val="bg1"/>
                </a:solidFill>
              </a:rPr>
              <a:t>.</a:t>
            </a:r>
          </a:p>
        </p:txBody>
      </p:sp>
      <p:sp>
        <p:nvSpPr>
          <p:cNvPr id="202" name="Rectangle 201"/>
          <p:cNvSpPr/>
          <p:nvPr/>
        </p:nvSpPr>
        <p:spPr>
          <a:xfrm>
            <a:off x="874135" y="1291828"/>
            <a:ext cx="1915904" cy="162536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203" name="Rectangle 202"/>
          <p:cNvSpPr/>
          <p:nvPr/>
        </p:nvSpPr>
        <p:spPr>
          <a:xfrm>
            <a:off x="938905" y="1285955"/>
            <a:ext cx="1569660" cy="923330"/>
          </a:xfrm>
          <a:prstGeom prst="rect">
            <a:avLst/>
          </a:prstGeom>
        </p:spPr>
        <p:txBody>
          <a:bodyPr wrap="none">
            <a:spAutoFit/>
          </a:bodyPr>
          <a:lstStyle/>
          <a:p>
            <a:r>
              <a:rPr lang="en-US" sz="5400" dirty="0">
                <a:solidFill>
                  <a:schemeClr val="bg1"/>
                </a:solidFill>
                <a:latin typeface="Helvetica LT Std"/>
              </a:rPr>
              <a:t>90%</a:t>
            </a:r>
          </a:p>
        </p:txBody>
      </p:sp>
      <p:sp>
        <p:nvSpPr>
          <p:cNvPr id="204" name="Rectangle 203"/>
          <p:cNvSpPr/>
          <p:nvPr/>
        </p:nvSpPr>
        <p:spPr>
          <a:xfrm>
            <a:off x="938905" y="2057423"/>
            <a:ext cx="1507144" cy="416396"/>
          </a:xfrm>
          <a:prstGeom prst="rect">
            <a:avLst/>
          </a:prstGeom>
        </p:spPr>
        <p:txBody>
          <a:bodyPr wrap="none">
            <a:spAutoFit/>
          </a:bodyPr>
          <a:lstStyle/>
          <a:p>
            <a:r>
              <a:rPr lang="es-MX" sz="1053" dirty="0">
                <a:solidFill>
                  <a:schemeClr val="bg1"/>
                </a:solidFill>
                <a:latin typeface="Helvetica LT Std"/>
              </a:rPr>
              <a:t>De los programas de</a:t>
            </a:r>
          </a:p>
          <a:p>
            <a:r>
              <a:rPr lang="es-MX" sz="1053" dirty="0">
                <a:solidFill>
                  <a:schemeClr val="bg1"/>
                </a:solidFill>
                <a:latin typeface="Helvetica LT Std"/>
              </a:rPr>
              <a:t>ciudades de </a:t>
            </a:r>
            <a:r>
              <a:rPr lang="es-MX" sz="1053" dirty="0" err="1">
                <a:solidFill>
                  <a:schemeClr val="bg1"/>
                </a:solidFill>
                <a:latin typeface="Helvetica LT Std"/>
              </a:rPr>
              <a:t>E.E</a:t>
            </a:r>
            <a:r>
              <a:rPr lang="es-MX" sz="1053" dirty="0">
                <a:solidFill>
                  <a:schemeClr val="bg1"/>
                </a:solidFill>
                <a:latin typeface="Helvetica LT Std"/>
              </a:rPr>
              <a:t>. </a:t>
            </a:r>
            <a:r>
              <a:rPr lang="es-MX" sz="1053" dirty="0" err="1">
                <a:solidFill>
                  <a:schemeClr val="bg1"/>
                </a:solidFill>
                <a:latin typeface="Helvetica LT Std"/>
              </a:rPr>
              <a:t>U.U</a:t>
            </a:r>
            <a:r>
              <a:rPr lang="es-MX" sz="1053" dirty="0">
                <a:solidFill>
                  <a:schemeClr val="bg1"/>
                </a:solidFill>
              </a:rPr>
              <a:t>.</a:t>
            </a:r>
          </a:p>
        </p:txBody>
      </p:sp>
      <p:pic>
        <p:nvPicPr>
          <p:cNvPr id="59" name="Picture 5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90000"/>
                    </a14:imgEffect>
                  </a14:imgLayer>
                </a14:imgProps>
              </a:ext>
            </a:extLst>
          </a:blip>
          <a:srcRect l="7945" t="1" r="28576" b="37853"/>
          <a:stretch/>
        </p:blipFill>
        <p:spPr>
          <a:xfrm>
            <a:off x="6761678" y="2715477"/>
            <a:ext cx="1913433" cy="1870811"/>
          </a:xfrm>
          <a:prstGeom prst="rect">
            <a:avLst/>
          </a:prstGeom>
        </p:spPr>
      </p:pic>
    </p:spTree>
    <p:extLst>
      <p:ext uri="{BB962C8B-B14F-4D97-AF65-F5344CB8AC3E}">
        <p14:creationId xmlns:p14="http://schemas.microsoft.com/office/powerpoint/2010/main" val="299492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3652359" y="1270930"/>
            <a:ext cx="4965581" cy="3877985"/>
          </a:xfrm>
          <a:prstGeom prst="rect">
            <a:avLst/>
          </a:prstGeom>
          <a:noFill/>
        </p:spPr>
        <p:txBody>
          <a:bodyPr wrap="square" rtlCol="0">
            <a:spAutoFit/>
          </a:bodyPr>
          <a:lstStyle/>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Introducción.</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Explorar con socrata.</a:t>
            </a:r>
          </a:p>
          <a:p>
            <a:pPr marL="342900" indent="-342900">
              <a:buFont typeface="+mj-lt"/>
              <a:buAutoNum type="arabicPeriod"/>
            </a:pPr>
            <a:r>
              <a:rPr lang="es-CO" sz="2400" b="1" dirty="0">
                <a:solidFill>
                  <a:schemeClr val="tx1">
                    <a:lumMod val="75000"/>
                    <a:lumOff val="25000"/>
                  </a:schemeClr>
                </a:solidFill>
                <a:latin typeface="Helvetica LT Std" charset="0"/>
                <a:ea typeface="Helvetica LT Std" charset="0"/>
                <a:cs typeface="Helvetica LT Std" charset="0"/>
              </a:rPr>
              <a:t>Estructura de datos.</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Creación de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Revisar el esquema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Pagina de metadatos.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Actualizar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Visualizaciones.</a:t>
            </a: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22" r="10445"/>
          <a:stretch/>
        </p:blipFill>
        <p:spPr>
          <a:xfrm>
            <a:off x="317109" y="986970"/>
            <a:ext cx="3021176" cy="3714560"/>
          </a:xfrm>
          <a:prstGeom prst="rect">
            <a:avLst/>
          </a:prstGeom>
        </p:spPr>
      </p:pic>
      <p:sp>
        <p:nvSpPr>
          <p:cNvPr id="6" name="1 Título"/>
          <p:cNvSpPr txBox="1">
            <a:spLocks/>
          </p:cNvSpPr>
          <p:nvPr/>
        </p:nvSpPr>
        <p:spPr>
          <a:xfrm>
            <a:off x="-387277" y="141371"/>
            <a:ext cx="3640641"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Agenda</a:t>
            </a:r>
            <a:endParaRPr lang="es-ES"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4152179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p:cNvSpPr>
            <a:spLocks noGrp="1"/>
          </p:cNvSpPr>
          <p:nvPr>
            <p:ph type="title"/>
          </p:nvPr>
        </p:nvSpPr>
        <p:spPr>
          <a:xfrm>
            <a:off x="656920" y="13550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Estructura de Datos</a:t>
            </a:r>
          </a:p>
        </p:txBody>
      </p:sp>
      <p:sp>
        <p:nvSpPr>
          <p:cNvPr id="38" name="Text Placeholder 2"/>
          <p:cNvSpPr>
            <a:spLocks noGrp="1"/>
          </p:cNvSpPr>
          <p:nvPr>
            <p:ph type="body" sz="quarter" idx="12"/>
          </p:nvPr>
        </p:nvSpPr>
        <p:spPr>
          <a:xfrm>
            <a:off x="1071562" y="1178521"/>
            <a:ext cx="7986376" cy="539668"/>
          </a:xfrm>
        </p:spPr>
        <p:txBody>
          <a:bodyPr>
            <a:normAutofit/>
          </a:bodyPr>
          <a:lstStyle/>
          <a:p>
            <a:pPr marL="0" indent="0">
              <a:buNone/>
            </a:pPr>
            <a:r>
              <a:rPr lang="es-MX" sz="2800" b="1" dirty="0">
                <a:solidFill>
                  <a:srgbClr val="7030A0"/>
                </a:solidFill>
                <a:latin typeface="Helvetica LT Std"/>
              </a:rPr>
              <a:t>¿Qué es?</a:t>
            </a:r>
          </a:p>
          <a:p>
            <a:endParaRPr lang="en-US" dirty="0"/>
          </a:p>
        </p:txBody>
      </p:sp>
      <p:sp>
        <p:nvSpPr>
          <p:cNvPr id="5" name="Marcador de texto 3"/>
          <p:cNvSpPr>
            <a:spLocks noGrp="1"/>
          </p:cNvSpPr>
          <p:nvPr>
            <p:ph type="body" sz="quarter" idx="13"/>
          </p:nvPr>
        </p:nvSpPr>
        <p:spPr>
          <a:xfrm>
            <a:off x="1071562" y="1718189"/>
            <a:ext cx="7666037" cy="3294459"/>
          </a:xfrm>
        </p:spPr>
        <p:txBody>
          <a:bodyPr/>
          <a:lstStyle/>
          <a:p>
            <a:pPr marL="0" indent="0">
              <a:buNone/>
            </a:pPr>
            <a:r>
              <a:rPr lang="es-ES" dirty="0">
                <a:latin typeface="Helvetica LT Std"/>
              </a:rPr>
              <a:t>Es un patrón o estructura que se aplica a la información con el objetivo de convertirla en </a:t>
            </a:r>
            <a:r>
              <a:rPr lang="es-ES" b="1" dirty="0">
                <a:latin typeface="Helvetica LT Std"/>
              </a:rPr>
              <a:t>Conjuntos de Datos</a:t>
            </a:r>
            <a:r>
              <a:rPr lang="es-ES" dirty="0">
                <a:latin typeface="Helvetica LT Std"/>
              </a:rPr>
              <a:t>, para impulsar su aplicación optima en </a:t>
            </a:r>
            <a:r>
              <a:rPr lang="es-ES" dirty="0" err="1">
                <a:latin typeface="Helvetica LT Std"/>
              </a:rPr>
              <a:t>Socrata</a:t>
            </a:r>
            <a:r>
              <a:rPr lang="es-ES" dirty="0">
                <a:latin typeface="Helvetica LT Std"/>
              </a:rPr>
              <a:t>. Es la parte mas importante del proceso.</a:t>
            </a:r>
          </a:p>
        </p:txBody>
      </p:sp>
      <p:pic>
        <p:nvPicPr>
          <p:cNvPr id="1026" name="Picture 2" descr="http://4.bp.blogspot.com/-DrRADX72m8k/USWCpRVnX4I/AAAAAAAAAEU/6NYxU-SCo4c/s1600/filety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2566478"/>
            <a:ext cx="2037484" cy="2097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earltrees.com/s/pic/or/gestores-base-datos-66378915"/>
          <p:cNvPicPr>
            <a:picLocks noChangeAspect="1" noChangeArrowheads="1"/>
          </p:cNvPicPr>
          <p:nvPr/>
        </p:nvPicPr>
        <p:blipFill rotWithShape="1">
          <a:blip r:embed="rId4">
            <a:extLst>
              <a:ext uri="{28A0092B-C50C-407E-A947-70E740481C1C}">
                <a14:useLocalDpi xmlns:a14="http://schemas.microsoft.com/office/drawing/2010/main" val="0"/>
              </a:ext>
            </a:extLst>
          </a:blip>
          <a:srcRect l="6013" t="12597" r="13225"/>
          <a:stretch/>
        </p:blipFill>
        <p:spPr bwMode="auto">
          <a:xfrm>
            <a:off x="5450752" y="2395836"/>
            <a:ext cx="2556164" cy="24381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ngall.com/wp-content/uploads/2016/04/WWW-PNG-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9953" y="2611881"/>
            <a:ext cx="2744503" cy="186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8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fontScale="77500" lnSpcReduction="20000"/>
          </a:bodyPr>
          <a:lstStyle/>
          <a:p>
            <a:pPr marL="0" indent="0">
              <a:buNone/>
            </a:pPr>
            <a:r>
              <a:rPr lang="es-MX" sz="2800" b="1" dirty="0">
                <a:solidFill>
                  <a:srgbClr val="7030A0"/>
                </a:solidFill>
                <a:latin typeface="Helvetica LT Std"/>
              </a:rPr>
              <a:t>Revisar y optimizar la estructura de los datos</a:t>
            </a:r>
          </a:p>
          <a:p>
            <a:endParaRPr lang="en-US" dirty="0"/>
          </a:p>
        </p:txBody>
      </p:sp>
      <p:sp>
        <p:nvSpPr>
          <p:cNvPr id="5" name="Marcador de texto 3"/>
          <p:cNvSpPr>
            <a:spLocks noGrp="1"/>
          </p:cNvSpPr>
          <p:nvPr>
            <p:ph type="body" sz="quarter" idx="13"/>
          </p:nvPr>
        </p:nvSpPr>
        <p:spPr>
          <a:xfrm>
            <a:off x="1071562" y="1863329"/>
            <a:ext cx="7666037" cy="3294459"/>
          </a:xfrm>
        </p:spPr>
        <p:txBody>
          <a:bodyPr>
            <a:normAutofit/>
          </a:bodyPr>
          <a:lstStyle/>
          <a:p>
            <a:pPr marL="0" indent="0">
              <a:buNone/>
            </a:pPr>
            <a:r>
              <a:rPr lang="es-ES" dirty="0">
                <a:latin typeface="Helvetica LT Std"/>
              </a:rPr>
              <a:t>De visualización a </a:t>
            </a:r>
            <a:r>
              <a:rPr lang="es-ES" b="1" dirty="0">
                <a:latin typeface="Helvetica LT Std"/>
              </a:rPr>
              <a:t>Conjunto de Datos </a:t>
            </a:r>
            <a:r>
              <a:rPr lang="es-ES" dirty="0">
                <a:latin typeface="Helvetica LT Std"/>
              </a:rPr>
              <a:t>funcional.</a:t>
            </a:r>
          </a:p>
        </p:txBody>
      </p:sp>
      <p:pic>
        <p:nvPicPr>
          <p:cNvPr id="2050" name="Picture 2" descr="http://www.universitarios.co/wp-content/uploads/2012/04/magdalena-inscrip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836" y="2235524"/>
            <a:ext cx="2595346" cy="239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4561608" y="2682154"/>
            <a:ext cx="4261030" cy="1118054"/>
          </a:xfrm>
          <a:prstGeom prst="rect">
            <a:avLst/>
          </a:prstGeom>
          <a:ln>
            <a:noFill/>
          </a:ln>
          <a:effectLst>
            <a:outerShdw blurRad="292100" dist="139700" dir="2700000" algn="tl" rotWithShape="0">
              <a:srgbClr val="333333">
                <a:alpha val="65000"/>
              </a:srgbClr>
            </a:outerShdw>
          </a:effectLst>
        </p:spPr>
      </p:pic>
      <p:sp>
        <p:nvSpPr>
          <p:cNvPr id="10" name="Shape 163"/>
          <p:cNvSpPr>
            <a:spLocks noChangeArrowheads="1"/>
          </p:cNvSpPr>
          <p:nvPr/>
        </p:nvSpPr>
        <p:spPr bwMode="auto">
          <a:xfrm>
            <a:off x="3876133" y="3160124"/>
            <a:ext cx="476250" cy="476250"/>
          </a:xfrm>
          <a:prstGeom prst="rightArrow">
            <a:avLst>
              <a:gd name="adj1" fmla="val 32000"/>
              <a:gd name="adj2" fmla="val 64000"/>
            </a:avLst>
          </a:prstGeom>
          <a:solidFill>
            <a:schemeClr val="accent4"/>
          </a:solidFill>
          <a:ln>
            <a:noFill/>
          </a:ln>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9" name="Title 3"/>
          <p:cNvSpPr txBox="1">
            <a:spLocks/>
          </p:cNvSpPr>
          <p:nvPr/>
        </p:nvSpPr>
        <p:spPr>
          <a:xfrm>
            <a:off x="656920" y="135504"/>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Estructura de Datos</a:t>
            </a:r>
            <a:endParaRPr lang="es-MX"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54311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fontScale="92500" lnSpcReduction="20000"/>
          </a:bodyPr>
          <a:lstStyle/>
          <a:p>
            <a:pPr marL="0" indent="0">
              <a:buNone/>
            </a:pPr>
            <a:r>
              <a:rPr lang="es-MX" sz="2200" b="1" dirty="0">
                <a:solidFill>
                  <a:srgbClr val="7030A0"/>
                </a:solidFill>
                <a:latin typeface="Helvetica LT Std"/>
              </a:rPr>
              <a:t>Comprensión de los elementos</a:t>
            </a:r>
          </a:p>
          <a:p>
            <a:endParaRPr lang="en-US" dirty="0"/>
          </a:p>
        </p:txBody>
      </p:sp>
      <p:sp>
        <p:nvSpPr>
          <p:cNvPr id="5" name="Marcador de texto 3"/>
          <p:cNvSpPr>
            <a:spLocks noGrp="1"/>
          </p:cNvSpPr>
          <p:nvPr>
            <p:ph type="body" sz="quarter" idx="13"/>
          </p:nvPr>
        </p:nvSpPr>
        <p:spPr>
          <a:xfrm>
            <a:off x="1071562" y="1863329"/>
            <a:ext cx="4262438" cy="3294459"/>
          </a:xfrm>
        </p:spPr>
        <p:txBody>
          <a:bodyPr/>
          <a:lstStyle/>
          <a:p>
            <a:pPr>
              <a:spcBef>
                <a:spcPts val="188"/>
              </a:spcBef>
              <a:buSzPct val="100000"/>
            </a:pPr>
            <a:r>
              <a:rPr lang="es-MX" altLang="es-CO" dirty="0">
                <a:latin typeface="Helvetica LT Std"/>
                <a:sym typeface="Avenir Light" charset="0"/>
              </a:rPr>
              <a:t>Identificar los elementos en los datos que coincidan con el esquema de Socrata.</a:t>
            </a:r>
          </a:p>
          <a:p>
            <a:pPr marL="0" indent="0">
              <a:spcBef>
                <a:spcPts val="188"/>
              </a:spcBef>
              <a:buSzPct val="100000"/>
              <a:buNone/>
            </a:pPr>
            <a:endParaRPr lang="es-MX" altLang="es-CO" dirty="0">
              <a:latin typeface="Helvetica LT Std"/>
              <a:sym typeface="Avenir Light" charset="0"/>
            </a:endParaRPr>
          </a:p>
          <a:p>
            <a:pPr>
              <a:spcBef>
                <a:spcPts val="188"/>
              </a:spcBef>
              <a:buSzPct val="100000"/>
            </a:pPr>
            <a:r>
              <a:rPr lang="es-MX" altLang="es-CO" dirty="0">
                <a:latin typeface="Helvetica LT Std"/>
                <a:sym typeface="Avenir Light" charset="0"/>
              </a:rPr>
              <a:t>Estos </a:t>
            </a:r>
            <a:r>
              <a:rPr lang="es-MX" altLang="ja-JP" dirty="0">
                <a:latin typeface="Helvetica LT Std"/>
                <a:sym typeface="Avenir Light" charset="0"/>
              </a:rPr>
              <a:t>“elementos” se usarán como encabezados de columna.</a:t>
            </a:r>
          </a:p>
          <a:p>
            <a:pPr marL="0" lvl="1">
              <a:spcBef>
                <a:spcPts val="188"/>
              </a:spcBef>
              <a:buSzPct val="100000"/>
            </a:pPr>
            <a:endParaRPr lang="es-MX" altLang="es-CO" sz="1500" dirty="0">
              <a:latin typeface="Helvetica LT Std"/>
              <a:sym typeface="Avenir Light" charset="0"/>
            </a:endParaRPr>
          </a:p>
          <a:p>
            <a:pPr>
              <a:spcBef>
                <a:spcPts val="188"/>
              </a:spcBef>
              <a:buSzPct val="100000"/>
            </a:pPr>
            <a:r>
              <a:rPr lang="es-MX" altLang="es-CO" dirty="0">
                <a:latin typeface="Helvetica LT Std"/>
                <a:sym typeface="Avenir Light" charset="0"/>
              </a:rPr>
              <a:t>Este es el primer paso para mapear sus datos en el esquema correcto. </a:t>
            </a:r>
          </a:p>
          <a:p>
            <a:pPr marL="0" indent="0">
              <a:buNone/>
            </a:pPr>
            <a:endParaRPr lang="es-ES" dirty="0"/>
          </a:p>
        </p:txBody>
      </p:sp>
      <p:pic>
        <p:nvPicPr>
          <p:cNvPr id="2050" name="Picture 2" descr="http://www.universitarios.co/wp-content/uploads/2012/04/magdalena-inscrip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237" y="1863329"/>
            <a:ext cx="2595346" cy="239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656920" y="135504"/>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Estructura de Datos</a:t>
            </a:r>
            <a:endParaRPr lang="es-MX"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3247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fontScale="92500" lnSpcReduction="10000"/>
          </a:bodyPr>
          <a:lstStyle/>
          <a:p>
            <a:pPr marL="0" indent="0">
              <a:buNone/>
            </a:pPr>
            <a:r>
              <a:rPr lang="es-MX" sz="2000" b="1" dirty="0">
                <a:solidFill>
                  <a:srgbClr val="7030A0"/>
                </a:solidFill>
                <a:latin typeface="Helvetica LT Std"/>
              </a:rPr>
              <a:t>De elementos a columnas</a:t>
            </a:r>
          </a:p>
          <a:p>
            <a:endParaRPr lang="en-US" dirty="0"/>
          </a:p>
        </p:txBody>
      </p:sp>
      <p:pic>
        <p:nvPicPr>
          <p:cNvPr id="3074" name="Picture 2" descr="http://www.universitarios.co/wp-content/uploads/2012/04/magdalena-inscripcion-1.jpg"/>
          <p:cNvPicPr>
            <a:picLocks noChangeAspect="1" noChangeArrowheads="1"/>
          </p:cNvPicPr>
          <p:nvPr/>
        </p:nvPicPr>
        <p:blipFill rotWithShape="1">
          <a:blip r:embed="rId3">
            <a:extLst>
              <a:ext uri="{28A0092B-C50C-407E-A947-70E740481C1C}">
                <a14:useLocalDpi xmlns:a14="http://schemas.microsoft.com/office/drawing/2010/main" val="0"/>
              </a:ext>
            </a:extLst>
          </a:blip>
          <a:srcRect b="32646"/>
          <a:stretch/>
        </p:blipFill>
        <p:spPr bwMode="auto">
          <a:xfrm>
            <a:off x="3996278" y="1765303"/>
            <a:ext cx="3250406" cy="2016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Shape 127"/>
          <p:cNvSpPr>
            <a:spLocks noChangeArrowheads="1"/>
          </p:cNvSpPr>
          <p:nvPr/>
        </p:nvSpPr>
        <p:spPr bwMode="auto">
          <a:xfrm>
            <a:off x="1506697" y="1937214"/>
            <a:ext cx="2765227"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9050" tIns="19050" rIns="19050" bIns="19050">
            <a:spAutoFit/>
          </a:bodyPr>
          <a:lstStyle>
            <a:lvl1pPr defTabSz="457200"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defTabSz="45720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defTabSz="4572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defTabSz="4572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defTabSz="4572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spcBef>
                <a:spcPts val="2063"/>
              </a:spcBef>
              <a:buSzPct val="100000"/>
            </a:pPr>
            <a:r>
              <a:rPr lang="en-US" altLang="es-CO" sz="1500" dirty="0" err="1">
                <a:solidFill>
                  <a:schemeClr val="tx1"/>
                </a:solidFill>
                <a:latin typeface="Helvetica LT Std"/>
                <a:ea typeface="+mn-ea"/>
                <a:sym typeface="Avenir Light" charset="0"/>
              </a:rPr>
              <a:t>Encabezado</a:t>
            </a:r>
            <a:r>
              <a:rPr lang="en-US" altLang="es-CO" sz="1500" dirty="0">
                <a:solidFill>
                  <a:schemeClr val="tx1"/>
                </a:solidFill>
                <a:latin typeface="Helvetica LT Std"/>
                <a:ea typeface="+mn-ea"/>
                <a:sym typeface="Avenir Light" charset="0"/>
              </a:rPr>
              <a:t> de </a:t>
            </a:r>
            <a:r>
              <a:rPr lang="en-US" altLang="es-CO" sz="1500" dirty="0" err="1">
                <a:solidFill>
                  <a:schemeClr val="tx1"/>
                </a:solidFill>
                <a:latin typeface="Helvetica LT Std"/>
                <a:ea typeface="+mn-ea"/>
                <a:sym typeface="Avenir Light" charset="0"/>
              </a:rPr>
              <a:t>Columna</a:t>
            </a:r>
            <a:endParaRPr lang="en-US" altLang="es-CO" sz="1500" dirty="0">
              <a:solidFill>
                <a:schemeClr val="tx1"/>
              </a:solidFill>
              <a:latin typeface="Helvetica LT Std"/>
              <a:ea typeface="+mn-ea"/>
              <a:sym typeface="Avenir Light" charset="0"/>
            </a:endParaRPr>
          </a:p>
        </p:txBody>
      </p:sp>
      <p:sp>
        <p:nvSpPr>
          <p:cNvPr id="12" name="Shape 128"/>
          <p:cNvSpPr>
            <a:spLocks noChangeShapeType="1"/>
          </p:cNvSpPr>
          <p:nvPr/>
        </p:nvSpPr>
        <p:spPr bwMode="auto">
          <a:xfrm>
            <a:off x="1258645" y="3681297"/>
            <a:ext cx="4680789" cy="10002"/>
          </a:xfrm>
          <a:prstGeom prst="line">
            <a:avLst/>
          </a:prstGeom>
          <a:noFill/>
          <a:ln w="25400">
            <a:solidFill>
              <a:srgbClr val="002452"/>
            </a:solidFill>
            <a:miter lim="400000"/>
            <a:headEnd/>
            <a:tailEnd/>
          </a:ln>
          <a:extLst>
            <a:ext uri="{909E8E84-426E-40DD-AFC4-6F175D3DCCD1}">
              <a14:hiddenFill xmlns:a14="http://schemas.microsoft.com/office/drawing/2010/main">
                <a:noFill/>
              </a14:hiddenFill>
            </a:ext>
          </a:extLst>
        </p:spPr>
        <p:txBody>
          <a:bodyPr lIns="17144" tIns="17144" rIns="17144" bIns="17144"/>
          <a:lstStyle/>
          <a:p>
            <a:endParaRPr lang="es-CO" sz="1053"/>
          </a:p>
        </p:txBody>
      </p:sp>
      <p:sp>
        <p:nvSpPr>
          <p:cNvPr id="13" name="Shape 129"/>
          <p:cNvSpPr>
            <a:spLocks noChangeShapeType="1"/>
          </p:cNvSpPr>
          <p:nvPr/>
        </p:nvSpPr>
        <p:spPr bwMode="auto">
          <a:xfrm>
            <a:off x="1258645" y="2195282"/>
            <a:ext cx="2889603" cy="0"/>
          </a:xfrm>
          <a:prstGeom prst="line">
            <a:avLst/>
          </a:prstGeom>
          <a:noFill/>
          <a:ln w="25400">
            <a:solidFill>
              <a:srgbClr val="002452"/>
            </a:solidFill>
            <a:miter lim="400000"/>
            <a:headEnd/>
            <a:tailEnd/>
          </a:ln>
          <a:extLst>
            <a:ext uri="{909E8E84-426E-40DD-AFC4-6F175D3DCCD1}">
              <a14:hiddenFill xmlns:a14="http://schemas.microsoft.com/office/drawing/2010/main">
                <a:noFill/>
              </a14:hiddenFill>
            </a:ext>
          </a:extLst>
        </p:spPr>
        <p:txBody>
          <a:bodyPr lIns="17144" tIns="17144" rIns="17144" bIns="17144"/>
          <a:lstStyle/>
          <a:p>
            <a:endParaRPr lang="es-CO" sz="1053"/>
          </a:p>
        </p:txBody>
      </p:sp>
      <p:sp>
        <p:nvSpPr>
          <p:cNvPr id="16" name="Shape 132"/>
          <p:cNvSpPr>
            <a:spLocks noChangeArrowheads="1"/>
          </p:cNvSpPr>
          <p:nvPr/>
        </p:nvSpPr>
        <p:spPr bwMode="auto">
          <a:xfrm>
            <a:off x="1401222" y="3430847"/>
            <a:ext cx="247138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spAutoFit/>
          </a:bodyPr>
          <a:lstStyle>
            <a:lvl1pPr defTabSz="457200"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defTabSz="45720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defTabSz="4572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defTabSz="4572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defTabSz="4572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spcBef>
                <a:spcPts val="2063"/>
              </a:spcBef>
              <a:buSzPct val="100000"/>
            </a:pPr>
            <a:r>
              <a:rPr lang="en-US" altLang="es-CO" sz="1500" dirty="0" err="1">
                <a:solidFill>
                  <a:schemeClr val="tx1"/>
                </a:solidFill>
                <a:latin typeface="Helvetica LT Std"/>
                <a:ea typeface="+mn-ea"/>
                <a:sym typeface="Avenir Light" charset="0"/>
              </a:rPr>
              <a:t>Nivel</a:t>
            </a:r>
            <a:r>
              <a:rPr lang="en-US" altLang="es-CO" sz="1500" dirty="0">
                <a:solidFill>
                  <a:schemeClr val="tx1"/>
                </a:solidFill>
                <a:latin typeface="Helvetica LT Std"/>
                <a:ea typeface="+mn-ea"/>
                <a:sym typeface="Avenir Light" charset="0"/>
              </a:rPr>
              <a:t> de </a:t>
            </a:r>
            <a:r>
              <a:rPr lang="en-US" altLang="es-CO" sz="1500" dirty="0" err="1">
                <a:solidFill>
                  <a:schemeClr val="tx1"/>
                </a:solidFill>
                <a:latin typeface="Helvetica LT Std"/>
                <a:ea typeface="+mn-ea"/>
                <a:sym typeface="Avenir Light" charset="0"/>
              </a:rPr>
              <a:t>importancia</a:t>
            </a:r>
            <a:r>
              <a:rPr lang="en-US" altLang="es-CO" sz="1500" dirty="0">
                <a:solidFill>
                  <a:schemeClr val="tx1"/>
                </a:solidFill>
                <a:latin typeface="Helvetica LT Std"/>
                <a:ea typeface="+mn-ea"/>
                <a:sym typeface="Avenir Light" charset="0"/>
              </a:rPr>
              <a:t> </a:t>
            </a:r>
            <a:r>
              <a:rPr lang="en-US" altLang="es-CO" sz="1500" dirty="0" err="1">
                <a:solidFill>
                  <a:schemeClr val="tx1"/>
                </a:solidFill>
                <a:latin typeface="Helvetica LT Std"/>
                <a:ea typeface="+mn-ea"/>
                <a:sym typeface="Avenir Light" charset="0"/>
              </a:rPr>
              <a:t>técnica</a:t>
            </a:r>
            <a:endParaRPr lang="en-US" altLang="es-CO" sz="1500" dirty="0">
              <a:solidFill>
                <a:schemeClr val="tx1"/>
              </a:solidFill>
              <a:latin typeface="Helvetica LT Std"/>
              <a:ea typeface="+mn-ea"/>
              <a:sym typeface="Avenir Light" charset="0"/>
            </a:endParaRPr>
          </a:p>
        </p:txBody>
      </p:sp>
      <p:sp>
        <p:nvSpPr>
          <p:cNvPr id="17" name="Shape 133"/>
          <p:cNvSpPr>
            <a:spLocks noChangeShapeType="1"/>
          </p:cNvSpPr>
          <p:nvPr/>
        </p:nvSpPr>
        <p:spPr bwMode="auto">
          <a:xfrm flipV="1">
            <a:off x="1258645" y="2600633"/>
            <a:ext cx="5547031" cy="6055"/>
          </a:xfrm>
          <a:prstGeom prst="line">
            <a:avLst/>
          </a:prstGeom>
          <a:noFill/>
          <a:ln w="25400">
            <a:solidFill>
              <a:srgbClr val="002452"/>
            </a:solidFill>
            <a:miter lim="400000"/>
            <a:headEnd/>
            <a:tailEnd/>
          </a:ln>
          <a:extLst>
            <a:ext uri="{909E8E84-426E-40DD-AFC4-6F175D3DCCD1}">
              <a14:hiddenFill xmlns:a14="http://schemas.microsoft.com/office/drawing/2010/main">
                <a:noFill/>
              </a14:hiddenFill>
            </a:ext>
          </a:extLst>
        </p:spPr>
        <p:txBody>
          <a:bodyPr lIns="17144" tIns="17144" rIns="17144" bIns="17144"/>
          <a:lstStyle/>
          <a:p>
            <a:endParaRPr lang="es-CO" sz="1053"/>
          </a:p>
        </p:txBody>
      </p:sp>
      <p:sp>
        <p:nvSpPr>
          <p:cNvPr id="19" name="Shape 135"/>
          <p:cNvSpPr>
            <a:spLocks noChangeArrowheads="1"/>
          </p:cNvSpPr>
          <p:nvPr/>
        </p:nvSpPr>
        <p:spPr bwMode="auto">
          <a:xfrm>
            <a:off x="2018859" y="2349297"/>
            <a:ext cx="121720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spAutoFit/>
          </a:bodyPr>
          <a:lstStyle>
            <a:lvl1pPr defTabSz="457200"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defTabSz="45720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defTabSz="4572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defTabSz="4572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defTabSz="4572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spcBef>
                <a:spcPts val="2063"/>
              </a:spcBef>
              <a:buSzPct val="100000"/>
            </a:pPr>
            <a:r>
              <a:rPr lang="en-US" altLang="es-CO" sz="1500" dirty="0" err="1">
                <a:solidFill>
                  <a:schemeClr val="tx1"/>
                </a:solidFill>
                <a:latin typeface="Helvetica LT Std"/>
                <a:ea typeface="+mn-ea"/>
                <a:sym typeface="Avenir Light" charset="0"/>
              </a:rPr>
              <a:t>Tipo</a:t>
            </a:r>
            <a:r>
              <a:rPr lang="en-US" altLang="es-CO" sz="1500" dirty="0">
                <a:solidFill>
                  <a:schemeClr val="tx1"/>
                </a:solidFill>
                <a:latin typeface="Helvetica LT Std"/>
                <a:ea typeface="+mn-ea"/>
                <a:sym typeface="Avenir Light" charset="0"/>
              </a:rPr>
              <a:t> de </a:t>
            </a:r>
            <a:r>
              <a:rPr lang="en-US" altLang="es-CO" sz="1500" dirty="0" err="1">
                <a:solidFill>
                  <a:schemeClr val="tx1"/>
                </a:solidFill>
                <a:latin typeface="Helvetica LT Std"/>
                <a:ea typeface="+mn-ea"/>
                <a:sym typeface="Avenir Light" charset="0"/>
              </a:rPr>
              <a:t>datos</a:t>
            </a:r>
            <a:endParaRPr lang="en-US" altLang="es-CO" sz="1500" dirty="0">
              <a:solidFill>
                <a:schemeClr val="tx1"/>
              </a:solidFill>
              <a:latin typeface="Helvetica LT Std"/>
              <a:ea typeface="+mn-ea"/>
              <a:sym typeface="Avenir Light" charset="0"/>
            </a:endParaRPr>
          </a:p>
        </p:txBody>
      </p:sp>
      <p:sp>
        <p:nvSpPr>
          <p:cNvPr id="20" name="Shape 138"/>
          <p:cNvSpPr>
            <a:spLocks noChangeArrowheads="1"/>
          </p:cNvSpPr>
          <p:nvPr/>
        </p:nvSpPr>
        <p:spPr bwMode="auto">
          <a:xfrm>
            <a:off x="3996278" y="1990329"/>
            <a:ext cx="1308281" cy="192308"/>
          </a:xfrm>
          <a:prstGeom prst="rect">
            <a:avLst/>
          </a:prstGeom>
          <a:noFill/>
          <a:ln w="50800">
            <a:solidFill>
              <a:srgbClr val="002452"/>
            </a:solidFill>
            <a:miter lim="400000"/>
            <a:headEnd/>
            <a:tailEnd/>
          </a:ln>
          <a:extLst>
            <a:ext uri="{909E8E84-426E-40DD-AFC4-6F175D3DCCD1}">
              <a14:hiddenFill xmlns:a14="http://schemas.microsoft.com/office/drawing/2010/main">
                <a:solidFill>
                  <a:srgbClr val="FFFFFF"/>
                </a:solidFill>
              </a14:hiddenFill>
            </a:ext>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21" name="Shape 139"/>
          <p:cNvSpPr>
            <a:spLocks noChangeArrowheads="1"/>
          </p:cNvSpPr>
          <p:nvPr/>
        </p:nvSpPr>
        <p:spPr bwMode="auto">
          <a:xfrm>
            <a:off x="5339952" y="3540876"/>
            <a:ext cx="1826658" cy="148517"/>
          </a:xfrm>
          <a:prstGeom prst="rect">
            <a:avLst/>
          </a:prstGeom>
          <a:noFill/>
          <a:ln w="50800">
            <a:solidFill>
              <a:srgbClr val="002452"/>
            </a:solidFill>
            <a:miter lim="400000"/>
            <a:headEnd/>
            <a:tailEnd/>
          </a:ln>
          <a:extLst>
            <a:ext uri="{909E8E84-426E-40DD-AFC4-6F175D3DCCD1}">
              <a14:hiddenFill xmlns:a14="http://schemas.microsoft.com/office/drawing/2010/main">
                <a:solidFill>
                  <a:srgbClr val="FFFFFF"/>
                </a:solidFill>
              </a14:hiddenFill>
            </a:ext>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22" name="Shape 140"/>
          <p:cNvSpPr>
            <a:spLocks noChangeArrowheads="1"/>
          </p:cNvSpPr>
          <p:nvPr/>
        </p:nvSpPr>
        <p:spPr bwMode="auto">
          <a:xfrm>
            <a:off x="5339952" y="2439415"/>
            <a:ext cx="1826658" cy="140937"/>
          </a:xfrm>
          <a:prstGeom prst="rect">
            <a:avLst/>
          </a:prstGeom>
          <a:noFill/>
          <a:ln w="50800">
            <a:solidFill>
              <a:srgbClr val="002452"/>
            </a:solidFill>
            <a:miter lim="400000"/>
            <a:headEnd/>
            <a:tailEnd/>
          </a:ln>
          <a:extLst>
            <a:ext uri="{909E8E84-426E-40DD-AFC4-6F175D3DCCD1}">
              <a14:hiddenFill xmlns:a14="http://schemas.microsoft.com/office/drawing/2010/main">
                <a:solidFill>
                  <a:srgbClr val="FFFFFF"/>
                </a:solidFill>
              </a14:hiddenFill>
            </a:ext>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pic>
        <p:nvPicPr>
          <p:cNvPr id="4" name="Imagen 3"/>
          <p:cNvPicPr>
            <a:picLocks noChangeAspect="1"/>
          </p:cNvPicPr>
          <p:nvPr/>
        </p:nvPicPr>
        <p:blipFill rotWithShape="1">
          <a:blip r:embed="rId4"/>
          <a:srcRect t="8941" r="784" b="13999"/>
          <a:stretch/>
        </p:blipFill>
        <p:spPr>
          <a:xfrm>
            <a:off x="1453156" y="4361341"/>
            <a:ext cx="6394523" cy="364979"/>
          </a:xfrm>
          <a:prstGeom prst="rect">
            <a:avLst/>
          </a:prstGeom>
        </p:spPr>
      </p:pic>
      <p:sp>
        <p:nvSpPr>
          <p:cNvPr id="23" name="Shape 163"/>
          <p:cNvSpPr>
            <a:spLocks noChangeArrowheads="1"/>
          </p:cNvSpPr>
          <p:nvPr/>
        </p:nvSpPr>
        <p:spPr bwMode="auto">
          <a:xfrm rot="5400000">
            <a:off x="4197622" y="3824312"/>
            <a:ext cx="355975" cy="428083"/>
          </a:xfrm>
          <a:prstGeom prst="rightArrow">
            <a:avLst>
              <a:gd name="adj1" fmla="val 32000"/>
              <a:gd name="adj2" fmla="val 64000"/>
            </a:avLst>
          </a:prstGeom>
          <a:solidFill>
            <a:schemeClr val="accent4"/>
          </a:solidFill>
          <a:ln>
            <a:noFill/>
          </a:ln>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24" name="Title 3"/>
          <p:cNvSpPr>
            <a:spLocks noGrp="1"/>
          </p:cNvSpPr>
          <p:nvPr>
            <p:ph type="title"/>
          </p:nvPr>
        </p:nvSpPr>
        <p:spPr>
          <a:xfrm>
            <a:off x="656920" y="13550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Estructura de Datos</a:t>
            </a:r>
          </a:p>
        </p:txBody>
      </p:sp>
    </p:spTree>
    <p:extLst>
      <p:ext uri="{BB962C8B-B14F-4D97-AF65-F5344CB8AC3E}">
        <p14:creationId xmlns:p14="http://schemas.microsoft.com/office/powerpoint/2010/main" val="410869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lnSpcReduction="10000"/>
          </a:bodyPr>
          <a:lstStyle/>
          <a:p>
            <a:pPr marL="0" indent="0">
              <a:buNone/>
            </a:pPr>
            <a:r>
              <a:rPr lang="es-MX" sz="1900" b="1" dirty="0">
                <a:solidFill>
                  <a:srgbClr val="7030A0"/>
                </a:solidFill>
                <a:latin typeface="Helvetica LT Std"/>
              </a:rPr>
              <a:t>Mapeo a una hoja funcional</a:t>
            </a:r>
          </a:p>
          <a:p>
            <a:endParaRPr lang="en-US" dirty="0"/>
          </a:p>
        </p:txBody>
      </p:sp>
      <p:sp>
        <p:nvSpPr>
          <p:cNvPr id="5" name="Marcador de texto 3"/>
          <p:cNvSpPr>
            <a:spLocks noGrp="1"/>
          </p:cNvSpPr>
          <p:nvPr>
            <p:ph type="body" sz="quarter" idx="13"/>
          </p:nvPr>
        </p:nvSpPr>
        <p:spPr>
          <a:xfrm>
            <a:off x="1071562" y="1863329"/>
            <a:ext cx="7358063" cy="3294459"/>
          </a:xfrm>
        </p:spPr>
        <p:txBody>
          <a:bodyPr>
            <a:normAutofit/>
          </a:bodyPr>
          <a:lstStyle/>
          <a:p>
            <a:pPr marL="0" indent="0">
              <a:spcBef>
                <a:spcPts val="188"/>
              </a:spcBef>
              <a:buSzPct val="100000"/>
              <a:buNone/>
            </a:pPr>
            <a:r>
              <a:rPr lang="es-MX" altLang="es-CO" dirty="0">
                <a:latin typeface="Helvetica LT Std"/>
                <a:sym typeface="Avenir Light" charset="0"/>
              </a:rPr>
              <a:t>Se transforma la información en un Conjunto de Datos con un formato funcional.</a:t>
            </a:r>
            <a:endParaRPr lang="es-ES" dirty="0">
              <a:latin typeface="Helvetica LT Std"/>
            </a:endParaRPr>
          </a:p>
        </p:txBody>
      </p:sp>
      <p:pic>
        <p:nvPicPr>
          <p:cNvPr id="2" name="Imagen 1"/>
          <p:cNvPicPr>
            <a:picLocks noChangeAspect="1"/>
          </p:cNvPicPr>
          <p:nvPr/>
        </p:nvPicPr>
        <p:blipFill>
          <a:blip r:embed="rId3"/>
          <a:stretch>
            <a:fillRect/>
          </a:stretch>
        </p:blipFill>
        <p:spPr>
          <a:xfrm>
            <a:off x="1784747" y="2416969"/>
            <a:ext cx="5761670" cy="1526381"/>
          </a:xfrm>
          <a:prstGeom prst="rect">
            <a:avLst/>
          </a:prstGeom>
          <a:ln>
            <a:noFill/>
          </a:ln>
          <a:effectLst>
            <a:outerShdw blurRad="292100" dist="139700" dir="2700000" algn="tl" rotWithShape="0">
              <a:srgbClr val="333333">
                <a:alpha val="65000"/>
              </a:srgbClr>
            </a:outerShdw>
          </a:effectLst>
        </p:spPr>
      </p:pic>
      <p:sp>
        <p:nvSpPr>
          <p:cNvPr id="7" name="Title 3"/>
          <p:cNvSpPr txBox="1">
            <a:spLocks/>
          </p:cNvSpPr>
          <p:nvPr/>
        </p:nvSpPr>
        <p:spPr>
          <a:xfrm>
            <a:off x="656920" y="135504"/>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Estructura de Datos</a:t>
            </a:r>
            <a:endParaRPr lang="es-MX"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60580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lnSpcReduction="10000"/>
          </a:bodyPr>
          <a:lstStyle/>
          <a:p>
            <a:pPr marL="0" indent="0">
              <a:buNone/>
            </a:pPr>
            <a:r>
              <a:rPr lang="es-MX" sz="1900" b="1" dirty="0">
                <a:solidFill>
                  <a:srgbClr val="7030A0"/>
                </a:solidFill>
                <a:latin typeface="Helvetica LT Std"/>
              </a:rPr>
              <a:t>Hoja funcional VS tabla</a:t>
            </a:r>
          </a:p>
          <a:p>
            <a:endParaRPr lang="en-US" dirty="0"/>
          </a:p>
        </p:txBody>
      </p:sp>
      <p:sp>
        <p:nvSpPr>
          <p:cNvPr id="5" name="Marcador de texto 3"/>
          <p:cNvSpPr>
            <a:spLocks noGrp="1"/>
          </p:cNvSpPr>
          <p:nvPr>
            <p:ph type="body" sz="quarter" idx="13"/>
          </p:nvPr>
        </p:nvSpPr>
        <p:spPr>
          <a:xfrm>
            <a:off x="1071562" y="1691203"/>
            <a:ext cx="7291388" cy="970641"/>
          </a:xfrm>
        </p:spPr>
        <p:txBody>
          <a:bodyPr>
            <a:normAutofit/>
          </a:bodyPr>
          <a:lstStyle/>
          <a:p>
            <a:pPr marL="0" indent="0">
              <a:spcBef>
                <a:spcPts val="188"/>
              </a:spcBef>
              <a:buSzPct val="100000"/>
              <a:buNone/>
            </a:pPr>
            <a:r>
              <a:rPr lang="es-MX" altLang="es-CO" dirty="0">
                <a:latin typeface="Helvetica LT Std"/>
                <a:sym typeface="Avenir Light" charset="0"/>
              </a:rPr>
              <a:t>Algunas tablas se parecen más a un conjunto de datos a simple vista, pero en realidad aún necesitan más trabajo, puesto que por si solos no puede alimentar la aplicación de Socrata.</a:t>
            </a:r>
            <a:endParaRPr lang="es-ES" dirty="0">
              <a:latin typeface="Helvetica LT Std"/>
            </a:endParaRPr>
          </a:p>
        </p:txBody>
      </p:sp>
      <p:pic>
        <p:nvPicPr>
          <p:cNvPr id="3" name="Imagen 2"/>
          <p:cNvPicPr>
            <a:picLocks noChangeAspect="1"/>
          </p:cNvPicPr>
          <p:nvPr/>
        </p:nvPicPr>
        <p:blipFill>
          <a:blip r:embed="rId3"/>
          <a:stretch>
            <a:fillRect/>
          </a:stretch>
        </p:blipFill>
        <p:spPr>
          <a:xfrm>
            <a:off x="3958828" y="2611041"/>
            <a:ext cx="4179094" cy="1578769"/>
          </a:xfrm>
          <a:prstGeom prst="rect">
            <a:avLst/>
          </a:prstGeom>
          <a:ln>
            <a:noFill/>
          </a:ln>
          <a:effectLst>
            <a:outerShdw blurRad="292100" dist="139700" dir="2700000" algn="tl" rotWithShape="0">
              <a:srgbClr val="333333">
                <a:alpha val="65000"/>
              </a:srgbClr>
            </a:outerShdw>
          </a:effectLst>
        </p:spPr>
      </p:pic>
      <p:sp>
        <p:nvSpPr>
          <p:cNvPr id="24" name="Shape 254"/>
          <p:cNvSpPr>
            <a:spLocks noChangeArrowheads="1"/>
          </p:cNvSpPr>
          <p:nvPr/>
        </p:nvSpPr>
        <p:spPr bwMode="auto">
          <a:xfrm>
            <a:off x="1135855" y="3390608"/>
            <a:ext cx="293053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spAutoFit/>
          </a:bodyPr>
          <a:lstStyle>
            <a:lvl1pPr defTabSz="457200"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defTabSz="45720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defTabSz="4572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defTabSz="4572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defTabSz="4572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457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spcBef>
                <a:spcPts val="2063"/>
              </a:spcBef>
              <a:buSzPct val="100000"/>
            </a:pPr>
            <a:r>
              <a:rPr lang="es-MX" altLang="es-CO" sz="1400" dirty="0">
                <a:solidFill>
                  <a:schemeClr val="tx1"/>
                </a:solidFill>
                <a:latin typeface="Helvetica LT Std"/>
                <a:ea typeface="+mn-ea"/>
                <a:sym typeface="Avenir Light" charset="0"/>
              </a:rPr>
              <a:t>No agrega valores verticalmente </a:t>
            </a:r>
          </a:p>
        </p:txBody>
      </p:sp>
      <p:sp>
        <p:nvSpPr>
          <p:cNvPr id="26" name="Shape 256"/>
          <p:cNvSpPr>
            <a:spLocks noChangeShapeType="1"/>
          </p:cNvSpPr>
          <p:nvPr/>
        </p:nvSpPr>
        <p:spPr bwMode="auto">
          <a:xfrm>
            <a:off x="1136111" y="3622413"/>
            <a:ext cx="5823998" cy="7144"/>
          </a:xfrm>
          <a:prstGeom prst="line">
            <a:avLst/>
          </a:prstGeom>
          <a:noFill/>
          <a:ln w="25400">
            <a:solidFill>
              <a:srgbClr val="002452"/>
            </a:solidFill>
            <a:miter lim="400000"/>
            <a:headEnd/>
            <a:tailEnd/>
          </a:ln>
          <a:extLst>
            <a:ext uri="{909E8E84-426E-40DD-AFC4-6F175D3DCCD1}">
              <a14:hiddenFill xmlns:a14="http://schemas.microsoft.com/office/drawing/2010/main">
                <a:noFill/>
              </a14:hiddenFill>
            </a:ext>
          </a:extLst>
        </p:spPr>
        <p:txBody>
          <a:bodyPr lIns="17144" tIns="17144" rIns="17144" bIns="17144"/>
          <a:lstStyle/>
          <a:p>
            <a:endParaRPr lang="es-CO" sz="1053"/>
          </a:p>
        </p:txBody>
      </p:sp>
      <p:sp>
        <p:nvSpPr>
          <p:cNvPr id="27" name="Shape 263"/>
          <p:cNvSpPr>
            <a:spLocks noChangeArrowheads="1"/>
          </p:cNvSpPr>
          <p:nvPr/>
        </p:nvSpPr>
        <p:spPr bwMode="auto">
          <a:xfrm>
            <a:off x="1135854" y="3936488"/>
            <a:ext cx="28005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spAutoFit/>
          </a:bodyPr>
          <a:lstStyle/>
          <a:p>
            <a:pPr indent="-171450" defTabSz="342900">
              <a:spcBef>
                <a:spcPts val="188"/>
              </a:spcBef>
              <a:buSzPct val="100000"/>
            </a:pPr>
            <a:r>
              <a:rPr lang="es-MX" altLang="es-CO" sz="1400" dirty="0">
                <a:latin typeface="Helvetica LT Std"/>
                <a:sym typeface="Avenir Light" charset="0"/>
              </a:rPr>
              <a:t>Evite dos valores en una columna</a:t>
            </a:r>
          </a:p>
        </p:txBody>
      </p:sp>
      <p:sp>
        <p:nvSpPr>
          <p:cNvPr id="30" name="Shape 266"/>
          <p:cNvSpPr>
            <a:spLocks noChangeArrowheads="1"/>
          </p:cNvSpPr>
          <p:nvPr/>
        </p:nvSpPr>
        <p:spPr bwMode="auto">
          <a:xfrm>
            <a:off x="6800850" y="3471862"/>
            <a:ext cx="1359503" cy="139793"/>
          </a:xfrm>
          <a:prstGeom prst="rect">
            <a:avLst/>
          </a:prstGeom>
          <a:noFill/>
          <a:ln w="50800">
            <a:solidFill>
              <a:srgbClr val="002452"/>
            </a:solidFill>
            <a:miter lim="400000"/>
            <a:headEnd/>
            <a:tailEnd/>
          </a:ln>
          <a:extLst>
            <a:ext uri="{909E8E84-426E-40DD-AFC4-6F175D3DCCD1}">
              <a14:hiddenFill xmlns:a14="http://schemas.microsoft.com/office/drawing/2010/main">
                <a:solidFill>
                  <a:srgbClr val="FFFFFF"/>
                </a:solidFill>
              </a14:hiddenFill>
            </a:ext>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31" name="Shape 266"/>
          <p:cNvSpPr>
            <a:spLocks noChangeArrowheads="1"/>
          </p:cNvSpPr>
          <p:nvPr/>
        </p:nvSpPr>
        <p:spPr bwMode="auto">
          <a:xfrm>
            <a:off x="6055518" y="3741289"/>
            <a:ext cx="752476" cy="448520"/>
          </a:xfrm>
          <a:prstGeom prst="rect">
            <a:avLst/>
          </a:prstGeom>
          <a:noFill/>
          <a:ln w="50800">
            <a:solidFill>
              <a:srgbClr val="002452"/>
            </a:solidFill>
            <a:miter lim="400000"/>
            <a:headEnd/>
            <a:tailEnd/>
          </a:ln>
          <a:extLst>
            <a:ext uri="{909E8E84-426E-40DD-AFC4-6F175D3DCCD1}">
              <a14:hiddenFill xmlns:a14="http://schemas.microsoft.com/office/drawing/2010/main">
                <a:solidFill>
                  <a:srgbClr val="FFFFFF"/>
                </a:solidFill>
              </a14:hiddenFill>
            </a:ext>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32" name="Shape 256"/>
          <p:cNvSpPr>
            <a:spLocks noChangeShapeType="1"/>
          </p:cNvSpPr>
          <p:nvPr/>
        </p:nvSpPr>
        <p:spPr bwMode="auto">
          <a:xfrm>
            <a:off x="1158668" y="4204969"/>
            <a:ext cx="5664995" cy="4238"/>
          </a:xfrm>
          <a:prstGeom prst="line">
            <a:avLst/>
          </a:prstGeom>
          <a:noFill/>
          <a:ln w="25400">
            <a:solidFill>
              <a:srgbClr val="002452"/>
            </a:solidFill>
            <a:miter lim="400000"/>
            <a:headEnd/>
            <a:tailEnd/>
          </a:ln>
          <a:extLst>
            <a:ext uri="{909E8E84-426E-40DD-AFC4-6F175D3DCCD1}">
              <a14:hiddenFill xmlns:a14="http://schemas.microsoft.com/office/drawing/2010/main">
                <a:noFill/>
              </a14:hiddenFill>
            </a:ext>
          </a:extLst>
        </p:spPr>
        <p:txBody>
          <a:bodyPr lIns="17144" tIns="17144" rIns="17144" bIns="17144"/>
          <a:lstStyle/>
          <a:p>
            <a:endParaRPr lang="es-CO" sz="1053"/>
          </a:p>
        </p:txBody>
      </p:sp>
      <p:sp>
        <p:nvSpPr>
          <p:cNvPr id="33" name="Shape 263"/>
          <p:cNvSpPr>
            <a:spLocks noChangeArrowheads="1"/>
          </p:cNvSpPr>
          <p:nvPr/>
        </p:nvSpPr>
        <p:spPr bwMode="auto">
          <a:xfrm>
            <a:off x="1136111" y="3056387"/>
            <a:ext cx="244881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spAutoFit/>
          </a:bodyPr>
          <a:lstStyle/>
          <a:p>
            <a:pPr indent="-171450" defTabSz="342900">
              <a:spcBef>
                <a:spcPts val="188"/>
              </a:spcBef>
              <a:buSzPct val="100000"/>
            </a:pPr>
            <a:r>
              <a:rPr lang="es-MX" altLang="es-CO" sz="1400" dirty="0">
                <a:latin typeface="Helvetica LT Std"/>
                <a:sym typeface="Avenir Light" charset="0"/>
              </a:rPr>
              <a:t>Evite valores duplicados</a:t>
            </a:r>
          </a:p>
        </p:txBody>
      </p:sp>
      <p:sp>
        <p:nvSpPr>
          <p:cNvPr id="36" name="Shape 256"/>
          <p:cNvSpPr>
            <a:spLocks noChangeShapeType="1"/>
          </p:cNvSpPr>
          <p:nvPr/>
        </p:nvSpPr>
        <p:spPr bwMode="auto">
          <a:xfrm>
            <a:off x="1135855" y="3327218"/>
            <a:ext cx="4029076" cy="7873"/>
          </a:xfrm>
          <a:prstGeom prst="line">
            <a:avLst/>
          </a:prstGeom>
          <a:noFill/>
          <a:ln w="25400">
            <a:solidFill>
              <a:srgbClr val="002452"/>
            </a:solidFill>
            <a:miter lim="400000"/>
            <a:headEnd/>
            <a:tailEnd/>
          </a:ln>
          <a:extLst>
            <a:ext uri="{909E8E84-426E-40DD-AFC4-6F175D3DCCD1}">
              <a14:hiddenFill xmlns:a14="http://schemas.microsoft.com/office/drawing/2010/main">
                <a:noFill/>
              </a14:hiddenFill>
            </a:ext>
          </a:extLst>
        </p:spPr>
        <p:txBody>
          <a:bodyPr lIns="17144" tIns="17144" rIns="17144" bIns="17144"/>
          <a:lstStyle/>
          <a:p>
            <a:endParaRPr lang="es-CO" sz="1053"/>
          </a:p>
        </p:txBody>
      </p:sp>
      <p:sp>
        <p:nvSpPr>
          <p:cNvPr id="37" name="Shape 266"/>
          <p:cNvSpPr>
            <a:spLocks noChangeArrowheads="1"/>
          </p:cNvSpPr>
          <p:nvPr/>
        </p:nvSpPr>
        <p:spPr bwMode="auto">
          <a:xfrm>
            <a:off x="3968354" y="3040645"/>
            <a:ext cx="4169568" cy="275815"/>
          </a:xfrm>
          <a:prstGeom prst="rect">
            <a:avLst/>
          </a:prstGeom>
          <a:noFill/>
          <a:ln w="50800">
            <a:solidFill>
              <a:srgbClr val="002452"/>
            </a:solidFill>
            <a:miter lim="400000"/>
            <a:headEnd/>
            <a:tailEnd/>
          </a:ln>
          <a:extLst>
            <a:ext uri="{909E8E84-426E-40DD-AFC4-6F175D3DCCD1}">
              <a14:hiddenFill xmlns:a14="http://schemas.microsoft.com/office/drawing/2010/main">
                <a:solidFill>
                  <a:srgbClr val="FFFFFF"/>
                </a:solidFill>
              </a14:hiddenFill>
            </a:ext>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16" name="Title 3"/>
          <p:cNvSpPr>
            <a:spLocks noGrp="1"/>
          </p:cNvSpPr>
          <p:nvPr>
            <p:ph type="title"/>
          </p:nvPr>
        </p:nvSpPr>
        <p:spPr>
          <a:xfrm>
            <a:off x="656920" y="13550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Estructura de Datos</a:t>
            </a:r>
          </a:p>
        </p:txBody>
      </p:sp>
    </p:spTree>
    <p:extLst>
      <p:ext uri="{BB962C8B-B14F-4D97-AF65-F5344CB8AC3E}">
        <p14:creationId xmlns:p14="http://schemas.microsoft.com/office/powerpoint/2010/main" val="40133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705796" y="1178521"/>
            <a:ext cx="7800975" cy="329804"/>
          </a:xfrm>
        </p:spPr>
        <p:txBody>
          <a:bodyPr>
            <a:normAutofit lnSpcReduction="10000"/>
          </a:bodyPr>
          <a:lstStyle/>
          <a:p>
            <a:pPr marL="0" indent="0">
              <a:buNone/>
            </a:pPr>
            <a:r>
              <a:rPr lang="es-MX" sz="1900" b="1" dirty="0">
                <a:solidFill>
                  <a:srgbClr val="7030A0"/>
                </a:solidFill>
                <a:latin typeface="Helvetica LT Std"/>
              </a:rPr>
              <a:t>Diferentes fuentes de datos</a:t>
            </a:r>
          </a:p>
          <a:p>
            <a:endParaRPr lang="en-US" dirty="0"/>
          </a:p>
        </p:txBody>
      </p:sp>
      <p:sp>
        <p:nvSpPr>
          <p:cNvPr id="5" name="Marcador de texto 3"/>
          <p:cNvSpPr>
            <a:spLocks noGrp="1"/>
          </p:cNvSpPr>
          <p:nvPr>
            <p:ph type="body" sz="quarter" idx="13"/>
          </p:nvPr>
        </p:nvSpPr>
        <p:spPr>
          <a:xfrm>
            <a:off x="705796" y="1863328"/>
            <a:ext cx="3357213" cy="3025595"/>
          </a:xfrm>
        </p:spPr>
        <p:txBody>
          <a:bodyPr/>
          <a:lstStyle/>
          <a:p>
            <a:pPr marL="0" indent="0" algn="just">
              <a:spcBef>
                <a:spcPts val="188"/>
              </a:spcBef>
              <a:buSzPct val="100000"/>
              <a:buNone/>
            </a:pPr>
            <a:r>
              <a:rPr lang="es-MX" altLang="es-CO" dirty="0">
                <a:latin typeface="Helvetica LT Std"/>
                <a:sym typeface="Avenir Light" charset="0"/>
              </a:rPr>
              <a:t>En algunas ocasiones el Conjunto de Datos se puede crear de varias fuentes de información a la vez. Un ejemplo, son los datos de presupuestos que para proporcionar la información descriptiva de Departamentos, Servicios, Programas y Fondos, es necesario unir en este ejemplo usando el campo número de cuenta.</a:t>
            </a:r>
          </a:p>
          <a:p>
            <a:pPr marL="0" indent="0">
              <a:spcBef>
                <a:spcPts val="188"/>
              </a:spcBef>
              <a:buSzPct val="100000"/>
              <a:buNone/>
            </a:pPr>
            <a:endParaRPr lang="es-ES" dirty="0"/>
          </a:p>
        </p:txBody>
      </p:sp>
      <p:pic>
        <p:nvPicPr>
          <p:cNvPr id="15" name="image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280" y="1130499"/>
            <a:ext cx="3671888" cy="2047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image9.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8379" y="2244925"/>
            <a:ext cx="4141589" cy="1260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 name="image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2875360"/>
            <a:ext cx="4486871" cy="1824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Title 3"/>
          <p:cNvSpPr>
            <a:spLocks noGrp="1"/>
          </p:cNvSpPr>
          <p:nvPr>
            <p:ph type="title"/>
          </p:nvPr>
        </p:nvSpPr>
        <p:spPr>
          <a:xfrm>
            <a:off x="656920" y="13550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Estructura de Datos</a:t>
            </a:r>
          </a:p>
        </p:txBody>
      </p:sp>
    </p:spTree>
    <p:extLst>
      <p:ext uri="{BB962C8B-B14F-4D97-AF65-F5344CB8AC3E}">
        <p14:creationId xmlns:p14="http://schemas.microsoft.com/office/powerpoint/2010/main" val="169128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lnSpcReduction="10000"/>
          </a:bodyPr>
          <a:lstStyle/>
          <a:p>
            <a:pPr marL="0" indent="0">
              <a:buNone/>
            </a:pPr>
            <a:r>
              <a:rPr lang="es-MX" sz="1900" b="1" dirty="0">
                <a:solidFill>
                  <a:srgbClr val="7030A0"/>
                </a:solidFill>
                <a:latin typeface="Helvetica LT Std"/>
              </a:rPr>
              <a:t>Conjunto de Datos completamente funcional</a:t>
            </a:r>
          </a:p>
          <a:p>
            <a:endParaRPr lang="en-US" dirty="0"/>
          </a:p>
        </p:txBody>
      </p:sp>
      <p:pic>
        <p:nvPicPr>
          <p:cNvPr id="9" name="image4.png"/>
          <p:cNvPicPr>
            <a:picLocks noChangeAspect="1"/>
          </p:cNvPicPr>
          <p:nvPr/>
        </p:nvPicPr>
        <p:blipFill rotWithShape="1">
          <a:blip r:embed="rId3">
            <a:extLst>
              <a:ext uri="{28A0092B-C50C-407E-A947-70E740481C1C}">
                <a14:useLocalDpi xmlns:a14="http://schemas.microsoft.com/office/drawing/2010/main" val="0"/>
              </a:ext>
            </a:extLst>
          </a:blip>
          <a:srcRect l="3012" t="3200" r="1608" b="35912"/>
          <a:stretch/>
        </p:blipFill>
        <p:spPr bwMode="auto">
          <a:xfrm>
            <a:off x="1246908" y="1740478"/>
            <a:ext cx="7315201" cy="1476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Imagen 9"/>
          <p:cNvPicPr>
            <a:picLocks noChangeAspect="1"/>
          </p:cNvPicPr>
          <p:nvPr/>
        </p:nvPicPr>
        <p:blipFill>
          <a:blip r:embed="rId4"/>
          <a:stretch>
            <a:fillRect/>
          </a:stretch>
        </p:blipFill>
        <p:spPr>
          <a:xfrm>
            <a:off x="2314684" y="3030032"/>
            <a:ext cx="5457717" cy="1445858"/>
          </a:xfrm>
          <a:prstGeom prst="rect">
            <a:avLst/>
          </a:prstGeom>
          <a:ln>
            <a:noFill/>
          </a:ln>
          <a:effectLst>
            <a:outerShdw blurRad="292100" dist="139700" dir="2700000" algn="tl" rotWithShape="0">
              <a:srgbClr val="333333">
                <a:alpha val="65000"/>
              </a:srgbClr>
            </a:outerShdw>
          </a:effectLst>
        </p:spPr>
      </p:pic>
      <p:sp>
        <p:nvSpPr>
          <p:cNvPr id="7" name="Title 3"/>
          <p:cNvSpPr>
            <a:spLocks noGrp="1"/>
          </p:cNvSpPr>
          <p:nvPr>
            <p:ph type="title"/>
          </p:nvPr>
        </p:nvSpPr>
        <p:spPr>
          <a:xfrm>
            <a:off x="656920" y="13550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Estructura de Datos</a:t>
            </a:r>
          </a:p>
        </p:txBody>
      </p:sp>
    </p:spTree>
    <p:extLst>
      <p:ext uri="{BB962C8B-B14F-4D97-AF65-F5344CB8AC3E}">
        <p14:creationId xmlns:p14="http://schemas.microsoft.com/office/powerpoint/2010/main" val="31436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5111646" y="614597"/>
            <a:ext cx="3207895" cy="646331"/>
          </a:xfrm>
          <a:prstGeom prst="rect">
            <a:avLst/>
          </a:prstGeom>
          <a:noFill/>
        </p:spPr>
        <p:txBody>
          <a:bodyPr wrap="square" rtlCol="0">
            <a:spAutoFit/>
          </a:bodyPr>
          <a:lstStyle/>
          <a:p>
            <a:pPr lvl="0"/>
            <a:r>
              <a:rPr lang="es-ES_tradnl" sz="3600">
                <a:solidFill>
                  <a:schemeClr val="bg1"/>
                </a:solidFill>
                <a:latin typeface="Bebas Neue" charset="0"/>
                <a:ea typeface="Bebas Neue" charset="0"/>
                <a:cs typeface="Bebas Neue" charset="0"/>
              </a:rPr>
              <a:t>Contexto</a:t>
            </a:r>
            <a:r>
              <a:rPr lang="es-ES_tradnl" sz="3600" baseline="0">
                <a:solidFill>
                  <a:schemeClr val="bg1"/>
                </a:solidFill>
                <a:latin typeface="Bebas Neue" charset="0"/>
                <a:ea typeface="Bebas Neue" charset="0"/>
                <a:cs typeface="Bebas Neue" charset="0"/>
              </a:rPr>
              <a:t> </a:t>
            </a:r>
            <a:endParaRPr lang="es-ES_tradnl" sz="3600">
              <a:solidFill>
                <a:schemeClr val="bg1"/>
              </a:solidFill>
              <a:latin typeface="Bebas Neue" charset="0"/>
              <a:ea typeface="Bebas Neue" charset="0"/>
              <a:cs typeface="Bebas Neue" charset="0"/>
            </a:endParaRPr>
          </a:p>
        </p:txBody>
      </p:sp>
      <p:sp>
        <p:nvSpPr>
          <p:cNvPr id="5" name="CuadroTexto 4"/>
          <p:cNvSpPr txBox="1"/>
          <p:nvPr/>
        </p:nvSpPr>
        <p:spPr>
          <a:xfrm>
            <a:off x="5111646" y="1320218"/>
            <a:ext cx="3447738" cy="1384995"/>
          </a:xfrm>
          <a:prstGeom prst="rect">
            <a:avLst/>
          </a:prstGeom>
          <a:noFill/>
        </p:spPr>
        <p:txBody>
          <a:bodyPr wrap="square" rtlCol="0">
            <a:spAutoFit/>
          </a:bodyPr>
          <a:lstStyle/>
          <a:p>
            <a:r>
              <a:rPr lang="es-ES_tradnl" sz="2800" dirty="0">
                <a:solidFill>
                  <a:schemeClr val="bg1"/>
                </a:solidFill>
                <a:latin typeface="Bebas Neue" charset="0"/>
                <a:ea typeface="Bebas Neue" charset="0"/>
                <a:cs typeface="Bebas Neue" charset="0"/>
              </a:rPr>
              <a:t>El</a:t>
            </a:r>
            <a:r>
              <a:rPr lang="es-ES_tradnl" sz="2800" baseline="0" dirty="0">
                <a:solidFill>
                  <a:schemeClr val="bg1"/>
                </a:solidFill>
                <a:latin typeface="Bebas Neue" charset="0"/>
                <a:ea typeface="Bebas Neue" charset="0"/>
                <a:cs typeface="Bebas Neue" charset="0"/>
              </a:rPr>
              <a:t> Valor de los Datos Abiertos</a:t>
            </a:r>
            <a:endParaRPr lang="es-ES_tradnl" sz="2800" dirty="0">
              <a:solidFill>
                <a:schemeClr val="bg1"/>
              </a:solidFill>
              <a:latin typeface="Bebas Neue" charset="0"/>
              <a:ea typeface="Bebas Neue" charset="0"/>
              <a:cs typeface="Bebas Neue" charset="0"/>
            </a:endParaRPr>
          </a:p>
          <a:p>
            <a:pPr lvl="0"/>
            <a:r>
              <a:rPr lang="es-ES_tradnl" sz="2800" baseline="0" dirty="0">
                <a:solidFill>
                  <a:schemeClr val="bg1"/>
                </a:solidFill>
                <a:latin typeface="Bebas Neue" charset="0"/>
                <a:ea typeface="Bebas Neue" charset="0"/>
                <a:cs typeface="Bebas Neue" charset="0"/>
              </a:rPr>
              <a:t> </a:t>
            </a:r>
            <a:endParaRPr lang="es-ES_tradnl" sz="2800" dirty="0">
              <a:solidFill>
                <a:schemeClr val="bg1"/>
              </a:solidFill>
              <a:latin typeface="Bebas Neue" charset="0"/>
              <a:ea typeface="Bebas Neue" charset="0"/>
              <a:cs typeface="Bebas Neue" charset="0"/>
            </a:endParaRPr>
          </a:p>
        </p:txBody>
      </p:sp>
      <p:sp>
        <p:nvSpPr>
          <p:cNvPr id="6" name="CuadroTexto 5"/>
          <p:cNvSpPr txBox="1"/>
          <p:nvPr/>
        </p:nvSpPr>
        <p:spPr>
          <a:xfrm>
            <a:off x="5111646" y="2338466"/>
            <a:ext cx="3447738" cy="1384995"/>
          </a:xfrm>
          <a:prstGeom prst="rect">
            <a:avLst/>
          </a:prstGeom>
          <a:noFill/>
        </p:spPr>
        <p:txBody>
          <a:bodyPr wrap="square" rtlCol="0">
            <a:spAutoFit/>
          </a:bodyPr>
          <a:lstStyle/>
          <a:p>
            <a:pPr lvl="0"/>
            <a:r>
              <a:rPr lang="es-ES_tradnl" sz="2800" dirty="0">
                <a:solidFill>
                  <a:schemeClr val="bg1"/>
                </a:solidFill>
                <a:latin typeface="Bebas Neue" charset="0"/>
                <a:ea typeface="Bebas Neue" charset="0"/>
                <a:cs typeface="Bebas Neue" charset="0"/>
              </a:rPr>
              <a:t>Los Datos Abiertos en Colombia</a:t>
            </a:r>
          </a:p>
          <a:p>
            <a:pPr lvl="0"/>
            <a:r>
              <a:rPr lang="es-ES_tradnl" sz="2800" baseline="0" dirty="0">
                <a:solidFill>
                  <a:schemeClr val="bg1"/>
                </a:solidFill>
                <a:latin typeface="Bebas Neue" charset="0"/>
                <a:ea typeface="Bebas Neue" charset="0"/>
                <a:cs typeface="Bebas Neue" charset="0"/>
              </a:rPr>
              <a:t> </a:t>
            </a:r>
            <a:endParaRPr lang="es-ES_tradnl" sz="2800" dirty="0">
              <a:solidFill>
                <a:schemeClr val="bg1"/>
              </a:solidFill>
              <a:latin typeface="Bebas Neue" charset="0"/>
              <a:ea typeface="Bebas Neue" charset="0"/>
              <a:cs typeface="Bebas Neue" charset="0"/>
            </a:endParaRPr>
          </a:p>
        </p:txBody>
      </p:sp>
      <p:sp>
        <p:nvSpPr>
          <p:cNvPr id="7" name="CuadroTexto 6"/>
          <p:cNvSpPr txBox="1"/>
          <p:nvPr/>
        </p:nvSpPr>
        <p:spPr>
          <a:xfrm>
            <a:off x="5111646" y="3352237"/>
            <a:ext cx="3447738" cy="1446550"/>
          </a:xfrm>
          <a:prstGeom prst="rect">
            <a:avLst/>
          </a:prstGeom>
          <a:noFill/>
        </p:spPr>
        <p:txBody>
          <a:bodyPr wrap="square" rtlCol="0">
            <a:spAutoFit/>
          </a:bodyPr>
          <a:lstStyle/>
          <a:p>
            <a:pPr lvl="0"/>
            <a:r>
              <a:rPr lang="es-ES_tradnl" sz="2800" dirty="0">
                <a:solidFill>
                  <a:schemeClr val="bg1"/>
                </a:solidFill>
                <a:latin typeface="Bebas Neue" charset="0"/>
                <a:ea typeface="Bebas Neue" charset="0"/>
                <a:cs typeface="Bebas Neue" charset="0"/>
              </a:rPr>
              <a:t>Retos y Oportunidades</a:t>
            </a:r>
          </a:p>
          <a:p>
            <a:pPr lvl="0"/>
            <a:r>
              <a:rPr lang="es-ES_tradnl" sz="3200" baseline="0" dirty="0">
                <a:solidFill>
                  <a:schemeClr val="bg1"/>
                </a:solidFill>
                <a:latin typeface="Bebas Neue" charset="0"/>
                <a:ea typeface="Bebas Neue" charset="0"/>
                <a:cs typeface="Bebas Neue" charset="0"/>
              </a:rPr>
              <a:t> </a:t>
            </a:r>
            <a:endParaRPr lang="es-ES_tradnl" sz="3200" dirty="0">
              <a:solidFill>
                <a:schemeClr val="bg1"/>
              </a:solidFill>
              <a:latin typeface="Bebas Neue" charset="0"/>
              <a:ea typeface="Bebas Neue" charset="0"/>
              <a:cs typeface="Bebas Neue" charset="0"/>
            </a:endParaRPr>
          </a:p>
        </p:txBody>
      </p:sp>
      <p:sp>
        <p:nvSpPr>
          <p:cNvPr id="8" name="CuadroTexto 7"/>
          <p:cNvSpPr txBox="1"/>
          <p:nvPr/>
        </p:nvSpPr>
        <p:spPr>
          <a:xfrm>
            <a:off x="1657351" y="614597"/>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1</a:t>
            </a:r>
          </a:p>
        </p:txBody>
      </p:sp>
      <p:sp>
        <p:nvSpPr>
          <p:cNvPr id="9" name="CuadroTexto 8"/>
          <p:cNvSpPr txBox="1"/>
          <p:nvPr/>
        </p:nvSpPr>
        <p:spPr>
          <a:xfrm>
            <a:off x="1657351" y="1578909"/>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2</a:t>
            </a:r>
          </a:p>
        </p:txBody>
      </p:sp>
      <p:sp>
        <p:nvSpPr>
          <p:cNvPr id="10" name="CuadroTexto 9"/>
          <p:cNvSpPr txBox="1"/>
          <p:nvPr/>
        </p:nvSpPr>
        <p:spPr>
          <a:xfrm>
            <a:off x="1671639" y="2521240"/>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3</a:t>
            </a:r>
          </a:p>
        </p:txBody>
      </p:sp>
      <p:sp>
        <p:nvSpPr>
          <p:cNvPr id="11" name="CuadroTexto 10"/>
          <p:cNvSpPr txBox="1"/>
          <p:nvPr/>
        </p:nvSpPr>
        <p:spPr>
          <a:xfrm>
            <a:off x="1657351" y="3442647"/>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4</a:t>
            </a:r>
          </a:p>
        </p:txBody>
      </p:sp>
    </p:spTree>
    <p:extLst>
      <p:ext uri="{BB962C8B-B14F-4D97-AF65-F5344CB8AC3E}">
        <p14:creationId xmlns:p14="http://schemas.microsoft.com/office/powerpoint/2010/main" val="2064105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rmAutofit lnSpcReduction="10000"/>
          </a:bodyPr>
          <a:lstStyle/>
          <a:p>
            <a:pPr marL="0" indent="0">
              <a:buNone/>
            </a:pPr>
            <a:r>
              <a:rPr lang="es-MX" sz="1900" b="1" dirty="0">
                <a:solidFill>
                  <a:srgbClr val="7030A0"/>
                </a:solidFill>
                <a:latin typeface="Helvetica LT Std"/>
              </a:rPr>
              <a:t>Listo para usar en Socrata</a:t>
            </a:r>
          </a:p>
          <a:p>
            <a:endParaRPr lang="en-US" dirty="0"/>
          </a:p>
        </p:txBody>
      </p:sp>
      <p:pic>
        <p:nvPicPr>
          <p:cNvPr id="6" name="image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0247" y="2544178"/>
            <a:ext cx="3686609" cy="218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mage12.png"/>
          <p:cNvPicPr>
            <a:picLocks noChangeAspect="1"/>
          </p:cNvPicPr>
          <p:nvPr/>
        </p:nvPicPr>
        <p:blipFill rotWithShape="1">
          <a:blip r:embed="rId4">
            <a:extLst>
              <a:ext uri="{28A0092B-C50C-407E-A947-70E740481C1C}">
                <a14:useLocalDpi xmlns:a14="http://schemas.microsoft.com/office/drawing/2010/main" val="0"/>
              </a:ext>
            </a:extLst>
          </a:blip>
          <a:srcRect l="18298" b="45386"/>
          <a:stretch/>
        </p:blipFill>
        <p:spPr bwMode="auto">
          <a:xfrm>
            <a:off x="1258423" y="3063420"/>
            <a:ext cx="2591462" cy="11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Marcador de texto 3"/>
          <p:cNvSpPr>
            <a:spLocks noGrp="1"/>
          </p:cNvSpPr>
          <p:nvPr>
            <p:ph type="body" sz="quarter" idx="13"/>
          </p:nvPr>
        </p:nvSpPr>
        <p:spPr>
          <a:xfrm>
            <a:off x="1071562" y="1863329"/>
            <a:ext cx="7220384" cy="970641"/>
          </a:xfrm>
        </p:spPr>
        <p:txBody>
          <a:bodyPr/>
          <a:lstStyle/>
          <a:p>
            <a:pPr marL="0" indent="0">
              <a:spcBef>
                <a:spcPts val="188"/>
              </a:spcBef>
              <a:buSzPct val="100000"/>
              <a:buNone/>
            </a:pPr>
            <a:r>
              <a:rPr lang="es-MX" altLang="es-CO" dirty="0">
                <a:latin typeface="Helvetica LT Std"/>
                <a:sym typeface="Avenir Light" charset="0"/>
              </a:rPr>
              <a:t>Cuando el Conjunto de Datos este configurado correctamente, esta listo para ser importado a Socrata, a un formato fácil de explorar los ciudadanos y las entidades pueden usar.</a:t>
            </a:r>
          </a:p>
          <a:p>
            <a:pPr marL="0" indent="0">
              <a:spcBef>
                <a:spcPts val="188"/>
              </a:spcBef>
              <a:buSzPct val="100000"/>
              <a:buNone/>
            </a:pPr>
            <a:endParaRPr lang="es-ES" dirty="0"/>
          </a:p>
        </p:txBody>
      </p:sp>
      <p:sp>
        <p:nvSpPr>
          <p:cNvPr id="12" name="Shape 163"/>
          <p:cNvSpPr>
            <a:spLocks noChangeArrowheads="1"/>
          </p:cNvSpPr>
          <p:nvPr/>
        </p:nvSpPr>
        <p:spPr bwMode="auto">
          <a:xfrm>
            <a:off x="3995952" y="3451246"/>
            <a:ext cx="368230" cy="398585"/>
          </a:xfrm>
          <a:prstGeom prst="rightArrow">
            <a:avLst>
              <a:gd name="adj1" fmla="val 32000"/>
              <a:gd name="adj2" fmla="val 64000"/>
            </a:avLst>
          </a:prstGeom>
          <a:solidFill>
            <a:srgbClr val="FF9966"/>
          </a:solidFill>
          <a:ln>
            <a:noFill/>
          </a:ln>
          <a:extLst/>
        </p:spPr>
        <p:txBody>
          <a:bodyPr lIns="19050" tIns="19050" rIns="19050" bIns="19050" anchor="ctr"/>
          <a:lstStyle>
            <a:lvl1pPr eaLnBrk="0" hangingPunct="0">
              <a:defRPr sz="5000">
                <a:solidFill>
                  <a:srgbClr val="000000"/>
                </a:solidFill>
                <a:latin typeface="Helvetica Light" charset="0"/>
                <a:ea typeface="MS PGothic" panose="020B0600070205080204" pitchFamily="34" charset="-128"/>
                <a:sym typeface="Helvetica Light" charset="0"/>
              </a:defRPr>
            </a:lvl1pPr>
            <a:lvl2pPr marL="742950" indent="-285750" eaLnBrk="0" hangingPunct="0">
              <a:defRPr sz="5000">
                <a:solidFill>
                  <a:srgbClr val="000000"/>
                </a:solidFill>
                <a:latin typeface="Helvetica Light" charset="0"/>
                <a:ea typeface="MS PGothic" panose="020B0600070205080204" pitchFamily="34" charset="-128"/>
                <a:sym typeface="Helvetica Light" charset="0"/>
              </a:defRPr>
            </a:lvl2pPr>
            <a:lvl3pPr marL="1143000" indent="-228600" eaLnBrk="0" hangingPunct="0">
              <a:defRPr sz="5000">
                <a:solidFill>
                  <a:srgbClr val="000000"/>
                </a:solidFill>
                <a:latin typeface="Helvetica Light" charset="0"/>
                <a:ea typeface="MS PGothic" panose="020B0600070205080204" pitchFamily="34" charset="-128"/>
                <a:sym typeface="Helvetica Light" charset="0"/>
              </a:defRPr>
            </a:lvl3pPr>
            <a:lvl4pPr marL="1600200" indent="-228600" eaLnBrk="0" hangingPunct="0">
              <a:defRPr sz="5000">
                <a:solidFill>
                  <a:srgbClr val="000000"/>
                </a:solidFill>
                <a:latin typeface="Helvetica Light" charset="0"/>
                <a:ea typeface="MS PGothic" panose="020B0600070205080204" pitchFamily="34" charset="-128"/>
                <a:sym typeface="Helvetica Light" charset="0"/>
              </a:defRPr>
            </a:lvl4pPr>
            <a:lvl5pPr marL="2057400" indent="-228600" eaLnBrk="0" hangingPunct="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eaLnBrk="1"/>
            <a:endParaRPr lang="es-CO" altLang="es-CO" sz="1200">
              <a:solidFill>
                <a:srgbClr val="FFFFFF"/>
              </a:solidFill>
            </a:endParaRPr>
          </a:p>
        </p:txBody>
      </p:sp>
      <p:sp>
        <p:nvSpPr>
          <p:cNvPr id="9" name="Title 3"/>
          <p:cNvSpPr>
            <a:spLocks noGrp="1"/>
          </p:cNvSpPr>
          <p:nvPr>
            <p:ph type="title"/>
          </p:nvPr>
        </p:nvSpPr>
        <p:spPr>
          <a:xfrm>
            <a:off x="656920" y="13550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Estructura de Datos</a:t>
            </a:r>
          </a:p>
        </p:txBody>
      </p:sp>
    </p:spTree>
    <p:extLst>
      <p:ext uri="{BB962C8B-B14F-4D97-AF65-F5344CB8AC3E}">
        <p14:creationId xmlns:p14="http://schemas.microsoft.com/office/powerpoint/2010/main" val="142042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3652359" y="1270930"/>
            <a:ext cx="5287246" cy="3877985"/>
          </a:xfrm>
          <a:prstGeom prst="rect">
            <a:avLst/>
          </a:prstGeom>
          <a:noFill/>
        </p:spPr>
        <p:txBody>
          <a:bodyPr wrap="square" rtlCol="0">
            <a:spAutoFit/>
          </a:bodyPr>
          <a:lstStyle/>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Introducción.</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Explorar con socrata.</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Estructura de datos.</a:t>
            </a:r>
          </a:p>
          <a:p>
            <a:pPr marL="342900" indent="-342900">
              <a:buFont typeface="+mj-lt"/>
              <a:buAutoNum type="arabicPeriod"/>
            </a:pPr>
            <a:r>
              <a:rPr lang="es-CO" sz="2400" b="1" dirty="0">
                <a:solidFill>
                  <a:schemeClr val="tx1">
                    <a:lumMod val="75000"/>
                    <a:lumOff val="25000"/>
                  </a:schemeClr>
                </a:solidFill>
                <a:latin typeface="Helvetica LT Std" charset="0"/>
                <a:ea typeface="Helvetica LT Std" charset="0"/>
                <a:cs typeface="Helvetica LT Std" charset="0"/>
              </a:rPr>
              <a:t>Creación de conjuntos de datos</a:t>
            </a:r>
            <a:r>
              <a:rPr lang="es-CO" sz="2400" dirty="0">
                <a:solidFill>
                  <a:schemeClr val="tx1">
                    <a:lumMod val="75000"/>
                    <a:lumOff val="25000"/>
                  </a:schemeClr>
                </a:solidFill>
                <a:latin typeface="Helvetica LT Std" charset="0"/>
                <a:ea typeface="Helvetica LT Std" charset="0"/>
                <a:cs typeface="Helvetica LT Std" charset="0"/>
              </a:rPr>
              <a:t>.</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Revisar el esquema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Pagina de metadatos.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Actualizar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Visualizaciones.</a:t>
            </a: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22" r="10445"/>
          <a:stretch/>
        </p:blipFill>
        <p:spPr>
          <a:xfrm>
            <a:off x="317109" y="986970"/>
            <a:ext cx="3021176" cy="3714560"/>
          </a:xfrm>
          <a:prstGeom prst="rect">
            <a:avLst/>
          </a:prstGeom>
        </p:spPr>
      </p:pic>
      <p:sp>
        <p:nvSpPr>
          <p:cNvPr id="6" name="1 Título"/>
          <p:cNvSpPr txBox="1">
            <a:spLocks/>
          </p:cNvSpPr>
          <p:nvPr/>
        </p:nvSpPr>
        <p:spPr>
          <a:xfrm>
            <a:off x="-387277" y="141371"/>
            <a:ext cx="3640641"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Agenda</a:t>
            </a:r>
            <a:endParaRPr lang="es-ES"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838610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p:cNvSpPr>
            <a:spLocks noGrp="1"/>
          </p:cNvSpPr>
          <p:nvPr>
            <p:ph type="title"/>
          </p:nvPr>
        </p:nvSpPr>
        <p:spPr>
          <a:xfrm>
            <a:off x="503648" y="157005"/>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Creación de Conjuntos de Datos</a:t>
            </a:r>
          </a:p>
        </p:txBody>
      </p:sp>
      <p:pic>
        <p:nvPicPr>
          <p:cNvPr id="3" name="Imagen 2"/>
          <p:cNvPicPr>
            <a:picLocks noChangeAspect="1"/>
          </p:cNvPicPr>
          <p:nvPr/>
        </p:nvPicPr>
        <p:blipFill rotWithShape="1">
          <a:blip r:embed="rId3"/>
          <a:srcRect r="10716" b="11628"/>
          <a:stretch/>
        </p:blipFill>
        <p:spPr>
          <a:xfrm>
            <a:off x="1071562" y="1623977"/>
            <a:ext cx="6493020" cy="3314375"/>
          </a:xfrm>
          <a:prstGeom prst="rect">
            <a:avLst/>
          </a:prstGeom>
        </p:spPr>
      </p:pic>
      <p:sp>
        <p:nvSpPr>
          <p:cNvPr id="38" name="Text Placeholder 2"/>
          <p:cNvSpPr>
            <a:spLocks noGrp="1"/>
          </p:cNvSpPr>
          <p:nvPr>
            <p:ph type="body" sz="quarter" idx="12"/>
          </p:nvPr>
        </p:nvSpPr>
        <p:spPr>
          <a:xfrm>
            <a:off x="1071563" y="1178521"/>
            <a:ext cx="7800975" cy="329804"/>
          </a:xfrm>
        </p:spPr>
        <p:txBody>
          <a:bodyPr>
            <a:normAutofit lnSpcReduction="10000"/>
          </a:bodyPr>
          <a:lstStyle/>
          <a:p>
            <a:pPr marL="0" indent="0">
              <a:buNone/>
            </a:pPr>
            <a:r>
              <a:rPr lang="es-MX" sz="1900" b="1" dirty="0">
                <a:solidFill>
                  <a:srgbClr val="7030A0"/>
                </a:solidFill>
                <a:latin typeface="Helvetica LT Std"/>
              </a:rPr>
              <a:t>Tipos de archivo de datos</a:t>
            </a:r>
          </a:p>
          <a:p>
            <a:endParaRPr lang="en-US" dirty="0"/>
          </a:p>
        </p:txBody>
      </p:sp>
    </p:spTree>
    <p:extLst>
      <p:ext uri="{BB962C8B-B14F-4D97-AF65-F5344CB8AC3E}">
        <p14:creationId xmlns:p14="http://schemas.microsoft.com/office/powerpoint/2010/main" val="265269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37989" t="16682" r="36864" b="49240"/>
          <a:stretch/>
        </p:blipFill>
        <p:spPr>
          <a:xfrm>
            <a:off x="6648883" y="1771650"/>
            <a:ext cx="1828800" cy="1278082"/>
          </a:xfrm>
          <a:prstGeom prst="rect">
            <a:avLst/>
          </a:prstGeom>
        </p:spPr>
      </p:pic>
      <p:sp>
        <p:nvSpPr>
          <p:cNvPr id="38" name="Text Placeholder 2"/>
          <p:cNvSpPr>
            <a:spLocks noGrp="1"/>
          </p:cNvSpPr>
          <p:nvPr>
            <p:ph type="body" sz="quarter" idx="12"/>
          </p:nvPr>
        </p:nvSpPr>
        <p:spPr>
          <a:xfrm>
            <a:off x="1071563" y="1178521"/>
            <a:ext cx="7800975" cy="329804"/>
          </a:xfrm>
        </p:spPr>
        <p:txBody>
          <a:bodyPr>
            <a:normAutofit lnSpcReduction="10000"/>
          </a:bodyPr>
          <a:lstStyle/>
          <a:p>
            <a:pPr marL="0" indent="0">
              <a:buNone/>
            </a:pPr>
            <a:r>
              <a:rPr lang="es-MX" sz="1900" b="1" dirty="0">
                <a:solidFill>
                  <a:srgbClr val="7030A0"/>
                </a:solidFill>
                <a:latin typeface="Helvetica LT Std"/>
              </a:rPr>
              <a:t>Importar un archivo de datos</a:t>
            </a:r>
          </a:p>
          <a:p>
            <a:endParaRPr lang="en-US" dirty="0"/>
          </a:p>
        </p:txBody>
      </p:sp>
      <p:sp>
        <p:nvSpPr>
          <p:cNvPr id="5" name="Marcador de texto 3"/>
          <p:cNvSpPr>
            <a:spLocks noGrp="1"/>
          </p:cNvSpPr>
          <p:nvPr>
            <p:ph type="body" sz="quarter" idx="13"/>
          </p:nvPr>
        </p:nvSpPr>
        <p:spPr>
          <a:xfrm>
            <a:off x="1071562" y="1863329"/>
            <a:ext cx="6274811" cy="3294459"/>
          </a:xfrm>
        </p:spPr>
        <p:txBody>
          <a:bodyPr>
            <a:normAutofit/>
          </a:bodyPr>
          <a:lstStyle/>
          <a:p>
            <a:r>
              <a:rPr lang="es-ES" sz="1600" dirty="0">
                <a:solidFill>
                  <a:schemeClr val="tx1">
                    <a:lumMod val="75000"/>
                    <a:lumOff val="25000"/>
                  </a:schemeClr>
                </a:solidFill>
                <a:latin typeface="Helvetica LT Std" charset="0"/>
                <a:ea typeface="Helvetica LT Std" charset="0"/>
                <a:cs typeface="Helvetica LT Std" charset="0"/>
              </a:rPr>
              <a:t>CSV</a:t>
            </a:r>
          </a:p>
          <a:p>
            <a:r>
              <a:rPr lang="es-ES" sz="1600" dirty="0">
                <a:solidFill>
                  <a:schemeClr val="tx1">
                    <a:lumMod val="75000"/>
                    <a:lumOff val="25000"/>
                  </a:schemeClr>
                </a:solidFill>
                <a:latin typeface="Helvetica LT Std" charset="0"/>
                <a:ea typeface="Helvetica LT Std" charset="0"/>
                <a:cs typeface="Helvetica LT Std" charset="0"/>
              </a:rPr>
              <a:t>XLS (Excel 97 y posterior)</a:t>
            </a:r>
          </a:p>
          <a:p>
            <a:r>
              <a:rPr lang="es-ES" sz="1600" dirty="0">
                <a:solidFill>
                  <a:schemeClr val="tx1">
                    <a:lumMod val="75000"/>
                    <a:lumOff val="25000"/>
                  </a:schemeClr>
                </a:solidFill>
                <a:latin typeface="Helvetica LT Std" charset="0"/>
                <a:ea typeface="Helvetica LT Std" charset="0"/>
                <a:cs typeface="Helvetica LT Std" charset="0"/>
              </a:rPr>
              <a:t>XLSX (2007 y posteriores)</a:t>
            </a:r>
          </a:p>
          <a:p>
            <a:pPr marL="0" indent="0">
              <a:buNone/>
            </a:pPr>
            <a:endParaRPr lang="es-ES" sz="1100" dirty="0"/>
          </a:p>
          <a:p>
            <a:pPr marL="0" indent="0">
              <a:buNone/>
            </a:pPr>
            <a:endParaRPr lang="es-ES" sz="1100" dirty="0"/>
          </a:p>
          <a:p>
            <a:pPr marL="0" indent="0">
              <a:buNone/>
            </a:pPr>
            <a:endParaRPr lang="es-ES" sz="1100" dirty="0"/>
          </a:p>
          <a:p>
            <a:pPr marL="0" indent="0" algn="ctr">
              <a:buNone/>
            </a:pPr>
            <a:r>
              <a:rPr lang="es-ES" sz="1600" dirty="0">
                <a:solidFill>
                  <a:schemeClr val="tx1">
                    <a:lumMod val="75000"/>
                    <a:lumOff val="25000"/>
                  </a:schemeClr>
                </a:solidFill>
                <a:latin typeface="Helvetica LT Std" charset="0"/>
                <a:ea typeface="Helvetica LT Std" charset="0"/>
                <a:cs typeface="Helvetica LT Std" charset="0"/>
              </a:rPr>
              <a:t>Se aconseja que el archivo este en formato CSV, de esta manera se asegura una carga optima del Conjunto de Datos.</a:t>
            </a:r>
          </a:p>
        </p:txBody>
      </p:sp>
      <p:sp>
        <p:nvSpPr>
          <p:cNvPr id="7" name="Title 3"/>
          <p:cNvSpPr>
            <a:spLocks noGrp="1"/>
          </p:cNvSpPr>
          <p:nvPr>
            <p:ph type="title"/>
          </p:nvPr>
        </p:nvSpPr>
        <p:spPr>
          <a:xfrm>
            <a:off x="503648" y="157005"/>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Creación de Conjuntos de Datos</a:t>
            </a:r>
          </a:p>
        </p:txBody>
      </p:sp>
      <p:sp>
        <p:nvSpPr>
          <p:cNvPr id="8" name="Elipse 7"/>
          <p:cNvSpPr/>
          <p:nvPr/>
        </p:nvSpPr>
        <p:spPr>
          <a:xfrm>
            <a:off x="1071563" y="1994341"/>
            <a:ext cx="86678" cy="7867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Elipse 8"/>
          <p:cNvSpPr/>
          <p:nvPr/>
        </p:nvSpPr>
        <p:spPr>
          <a:xfrm>
            <a:off x="1071561" y="2301523"/>
            <a:ext cx="86678" cy="7867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p:cNvSpPr/>
          <p:nvPr/>
        </p:nvSpPr>
        <p:spPr>
          <a:xfrm>
            <a:off x="1071561" y="2608705"/>
            <a:ext cx="86678" cy="7867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713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2568162" y="998157"/>
            <a:ext cx="3671948" cy="329804"/>
          </a:xfrm>
        </p:spPr>
        <p:txBody>
          <a:bodyPr>
            <a:normAutofit lnSpcReduction="10000"/>
          </a:bodyPr>
          <a:lstStyle/>
          <a:p>
            <a:pPr marL="0" indent="0">
              <a:buNone/>
            </a:pPr>
            <a:r>
              <a:rPr lang="es-MX" sz="1900" b="1" dirty="0">
                <a:solidFill>
                  <a:srgbClr val="7030A0"/>
                </a:solidFill>
                <a:latin typeface="Helvetica LT Std"/>
              </a:rPr>
              <a:t>Importar datos geoespaciales</a:t>
            </a:r>
          </a:p>
          <a:p>
            <a:pPr marL="0" indent="0">
              <a:buNone/>
            </a:pPr>
            <a:endParaRPr lang="es-MX" dirty="0"/>
          </a:p>
          <a:p>
            <a:endParaRPr lang="en-US" dirty="0"/>
          </a:p>
        </p:txBody>
      </p:sp>
      <p:sp>
        <p:nvSpPr>
          <p:cNvPr id="5" name="Marcador de texto 3"/>
          <p:cNvSpPr>
            <a:spLocks noGrp="1"/>
          </p:cNvSpPr>
          <p:nvPr>
            <p:ph type="body" sz="quarter" idx="13"/>
          </p:nvPr>
        </p:nvSpPr>
        <p:spPr>
          <a:xfrm>
            <a:off x="2224423" y="1431856"/>
            <a:ext cx="2760172" cy="783539"/>
          </a:xfrm>
          <a:solidFill>
            <a:schemeClr val="accent4">
              <a:alpha val="26000"/>
            </a:schemeClr>
          </a:solidFill>
        </p:spPr>
        <p:txBody>
          <a:bodyPr>
            <a:normAutofit lnSpcReduction="10000"/>
          </a:bodyPr>
          <a:lstStyle/>
          <a:p>
            <a:pPr defTabSz="713232" eaLnBrk="0" fontAlgn="base" hangingPunct="0">
              <a:lnSpc>
                <a:spcPct val="90000"/>
              </a:lnSpc>
              <a:spcBef>
                <a:spcPts val="1000"/>
              </a:spcBef>
              <a:spcAft>
                <a:spcPct val="0"/>
              </a:spcAft>
            </a:pPr>
            <a:r>
              <a:rPr lang="es-ES" dirty="0">
                <a:latin typeface="Helvetica LT Std"/>
              </a:rPr>
              <a:t>KML (</a:t>
            </a:r>
            <a:r>
              <a:rPr lang="es-MX" dirty="0" err="1">
                <a:latin typeface="Helvetica LT Std"/>
              </a:rPr>
              <a:t>Keyhole</a:t>
            </a:r>
            <a:r>
              <a:rPr lang="es-MX" dirty="0">
                <a:latin typeface="Helvetica LT Std"/>
              </a:rPr>
              <a:t> </a:t>
            </a:r>
            <a:r>
              <a:rPr lang="es-MX" dirty="0" err="1">
                <a:latin typeface="Helvetica LT Std"/>
              </a:rPr>
              <a:t>Markup</a:t>
            </a:r>
            <a:r>
              <a:rPr lang="es-MX" dirty="0">
                <a:latin typeface="Helvetica LT Std"/>
              </a:rPr>
              <a:t> </a:t>
            </a:r>
            <a:r>
              <a:rPr lang="es-MX" dirty="0" err="1">
                <a:latin typeface="Helvetica LT Std"/>
              </a:rPr>
              <a:t>Language</a:t>
            </a:r>
            <a:r>
              <a:rPr lang="es-MX" dirty="0">
                <a:latin typeface="Helvetica LT Std"/>
              </a:rPr>
              <a:t>)</a:t>
            </a:r>
            <a:endParaRPr lang="es-ES" dirty="0">
              <a:latin typeface="Helvetica LT Std"/>
            </a:endParaRPr>
          </a:p>
          <a:p>
            <a:pPr defTabSz="713232" eaLnBrk="0" fontAlgn="base" hangingPunct="0">
              <a:lnSpc>
                <a:spcPct val="90000"/>
              </a:lnSpc>
              <a:spcBef>
                <a:spcPts val="1000"/>
              </a:spcBef>
              <a:spcAft>
                <a:spcPct val="0"/>
              </a:spcAft>
            </a:pPr>
            <a:r>
              <a:rPr lang="es-ES" dirty="0">
                <a:latin typeface="Helvetica LT Std"/>
              </a:rPr>
              <a:t>ZIP</a:t>
            </a:r>
          </a:p>
        </p:txBody>
      </p:sp>
      <p:pic>
        <p:nvPicPr>
          <p:cNvPr id="6" name="Imagen 5"/>
          <p:cNvPicPr>
            <a:picLocks noChangeAspect="1"/>
          </p:cNvPicPr>
          <p:nvPr/>
        </p:nvPicPr>
        <p:blipFill rotWithShape="1">
          <a:blip r:embed="rId3"/>
          <a:srcRect l="61783" t="15370" r="12090" b="50525"/>
          <a:stretch/>
        </p:blipFill>
        <p:spPr>
          <a:xfrm>
            <a:off x="4873531" y="1266050"/>
            <a:ext cx="1645920" cy="1108037"/>
          </a:xfrm>
          <a:prstGeom prst="rect">
            <a:avLst/>
          </a:prstGeom>
          <a:ln>
            <a:noFill/>
          </a:ln>
          <a:effectLst>
            <a:softEdge rad="112500"/>
          </a:effectLst>
        </p:spPr>
      </p:pic>
      <p:pic>
        <p:nvPicPr>
          <p:cNvPr id="7" name="Imagen 5"/>
          <p:cNvPicPr>
            <a:picLocks noChangeAspect="1"/>
          </p:cNvPicPr>
          <p:nvPr/>
        </p:nvPicPr>
        <p:blipFill rotWithShape="1">
          <a:blip r:embed="rId3"/>
          <a:srcRect l="25558" t="50483" r="49294" b="12945"/>
          <a:stretch/>
        </p:blipFill>
        <p:spPr>
          <a:xfrm>
            <a:off x="2868969" y="3138667"/>
            <a:ext cx="1512448" cy="1134335"/>
          </a:xfrm>
          <a:prstGeom prst="rect">
            <a:avLst/>
          </a:prstGeom>
          <a:ln>
            <a:noFill/>
          </a:ln>
          <a:effectLst>
            <a:softEdge rad="112500"/>
          </a:effectLst>
        </p:spPr>
      </p:pic>
      <p:sp>
        <p:nvSpPr>
          <p:cNvPr id="8" name="Marcador de texto 3"/>
          <p:cNvSpPr txBox="1">
            <a:spLocks/>
          </p:cNvSpPr>
          <p:nvPr/>
        </p:nvSpPr>
        <p:spPr>
          <a:xfrm>
            <a:off x="571119" y="2757545"/>
            <a:ext cx="4092109"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900" b="1" dirty="0">
                <a:solidFill>
                  <a:srgbClr val="7030A0"/>
                </a:solidFill>
                <a:latin typeface="Helvetica LT Std"/>
                <a:ea typeface="Open Sans Light" panose="020B0306030504020204" pitchFamily="34" charset="0"/>
                <a:cs typeface="Open Sans Light" panose="020B0306030504020204" pitchFamily="34" charset="0"/>
              </a:rPr>
              <a:t>Subir un archivo que no sea datos</a:t>
            </a:r>
          </a:p>
        </p:txBody>
      </p:sp>
      <p:sp>
        <p:nvSpPr>
          <p:cNvPr id="9" name="Content Placeholder 2"/>
          <p:cNvSpPr txBox="1">
            <a:spLocks/>
          </p:cNvSpPr>
          <p:nvPr/>
        </p:nvSpPr>
        <p:spPr>
          <a:xfrm>
            <a:off x="1089409" y="3286211"/>
            <a:ext cx="1665741" cy="792660"/>
          </a:xfrm>
          <a:prstGeom prst="rect">
            <a:avLst/>
          </a:prstGeom>
          <a:solidFill>
            <a:schemeClr val="accent4">
              <a:alpha val="26000"/>
            </a:scheme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500" dirty="0">
                <a:latin typeface="Helvetica LT Std"/>
              </a:rPr>
              <a:t>Archivos planos, como PDF o una imagen </a:t>
            </a:r>
          </a:p>
        </p:txBody>
      </p:sp>
      <p:sp>
        <p:nvSpPr>
          <p:cNvPr id="10" name="Marcador de texto 3"/>
          <p:cNvSpPr txBox="1">
            <a:spLocks/>
          </p:cNvSpPr>
          <p:nvPr/>
        </p:nvSpPr>
        <p:spPr bwMode="auto">
          <a:xfrm>
            <a:off x="5370801" y="2722079"/>
            <a:ext cx="3353651" cy="39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CO" sz="1900" dirty="0">
                <a:solidFill>
                  <a:srgbClr val="7030A0"/>
                </a:solidFill>
                <a:latin typeface="Helvetica LT Std"/>
                <a:ea typeface="Open Sans Light" panose="020B0306030504020204" pitchFamily="34" charset="0"/>
                <a:cs typeface="Open Sans Light" panose="020B0306030504020204" pitchFamily="34" charset="0"/>
              </a:rPr>
              <a:t>Referenciar datos externos</a:t>
            </a:r>
          </a:p>
        </p:txBody>
      </p:sp>
      <p:pic>
        <p:nvPicPr>
          <p:cNvPr id="11" name="Imagen 5"/>
          <p:cNvPicPr>
            <a:picLocks noChangeAspect="1"/>
          </p:cNvPicPr>
          <p:nvPr/>
        </p:nvPicPr>
        <p:blipFill rotWithShape="1">
          <a:blip r:embed="rId3"/>
          <a:srcRect l="49078" t="49000" r="24283" b="15512"/>
          <a:stretch/>
        </p:blipFill>
        <p:spPr>
          <a:xfrm>
            <a:off x="6958361" y="3130290"/>
            <a:ext cx="1460810" cy="1003610"/>
          </a:xfrm>
          <a:prstGeom prst="rect">
            <a:avLst/>
          </a:prstGeom>
          <a:ln>
            <a:noFill/>
          </a:ln>
          <a:effectLst>
            <a:softEdge rad="112500"/>
          </a:effectLst>
        </p:spPr>
      </p:pic>
      <p:sp>
        <p:nvSpPr>
          <p:cNvPr id="12" name="Content Placeholder 2"/>
          <p:cNvSpPr txBox="1">
            <a:spLocks/>
          </p:cNvSpPr>
          <p:nvPr/>
        </p:nvSpPr>
        <p:spPr bwMode="auto">
          <a:xfrm>
            <a:off x="5921298" y="3249595"/>
            <a:ext cx="1025408" cy="792660"/>
          </a:xfrm>
          <a:prstGeom prst="rect">
            <a:avLst/>
          </a:prstGeom>
          <a:solidFill>
            <a:schemeClr val="accent4">
              <a:alpha val="26000"/>
            </a:schemeClr>
          </a:solidFill>
          <a:extLst/>
        </p:spPr>
        <p:txBody>
          <a:bodyPr anchor="ctr"/>
          <a:lstStyle>
            <a:defPPr>
              <a:defRPr lang="es-ES_tradnl"/>
            </a:defPPr>
            <a:lvl1pPr indent="0" eaLnBrk="0" fontAlgn="base" hangingPunct="0">
              <a:lnSpc>
                <a:spcPct val="90000"/>
              </a:lnSpc>
              <a:spcBef>
                <a:spcPts val="1000"/>
              </a:spcBef>
              <a:spcAft>
                <a:spcPct val="0"/>
              </a:spcAft>
              <a:buFont typeface="Arial" panose="020B0604020202020204" pitchFamily="34" charset="0"/>
              <a:buNone/>
              <a:defRPr sz="1500"/>
            </a:lvl1pPr>
            <a:lvl2pPr marL="685800" indent="-228600" eaLnBrk="0" fontAlgn="base" hangingPunct="0">
              <a:lnSpc>
                <a:spcPct val="90000"/>
              </a:lnSpc>
              <a:spcBef>
                <a:spcPts val="500"/>
              </a:spcBef>
              <a:spcAft>
                <a:spcPct val="0"/>
              </a:spcAft>
              <a:buFont typeface="Arial" panose="020B0604020202020204" pitchFamily="34" charset="0"/>
              <a:buChar char="•"/>
              <a:defRPr sz="2400"/>
            </a:lvl2pPr>
            <a:lvl3pPr marL="1143000" indent="-228600" eaLnBrk="0" fontAlgn="base" hangingPunct="0">
              <a:lnSpc>
                <a:spcPct val="90000"/>
              </a:lnSpc>
              <a:spcBef>
                <a:spcPts val="500"/>
              </a:spcBef>
              <a:spcAft>
                <a:spcPct val="0"/>
              </a:spcAft>
              <a:buFont typeface="Arial" panose="020B0604020202020204" pitchFamily="34" charset="0"/>
              <a:buChar char="•"/>
              <a:defRPr sz="2000"/>
            </a:lvl3pPr>
            <a:lvl4pPr marL="1600200" indent="-228600" eaLnBrk="0" fontAlgn="base" hangingPunct="0">
              <a:lnSpc>
                <a:spcPct val="90000"/>
              </a:lnSpc>
              <a:spcBef>
                <a:spcPts val="500"/>
              </a:spcBef>
              <a:spcAft>
                <a:spcPct val="0"/>
              </a:spcAft>
              <a:buFont typeface="Arial" panose="020B0604020202020204" pitchFamily="34" charset="0"/>
              <a:buChar char="•"/>
            </a:lvl4pPr>
            <a:lvl5pPr marL="2057400" indent="-228600" eaLnBrk="0" fontAlgn="base" hangingPunct="0">
              <a:lnSpc>
                <a:spcPct val="90000"/>
              </a:lnSpc>
              <a:spcBef>
                <a:spcPts val="500"/>
              </a:spcBef>
              <a:spcAft>
                <a:spcPct val="0"/>
              </a:spcAft>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algn="ctr"/>
            <a:r>
              <a:rPr lang="es-CO" dirty="0">
                <a:latin typeface="Helvetica LT Std"/>
              </a:rPr>
              <a:t>URL</a:t>
            </a:r>
          </a:p>
        </p:txBody>
      </p:sp>
      <p:sp>
        <p:nvSpPr>
          <p:cNvPr id="13" name="Title 3"/>
          <p:cNvSpPr txBox="1">
            <a:spLocks/>
          </p:cNvSpPr>
          <p:nvPr/>
        </p:nvSpPr>
        <p:spPr>
          <a:xfrm>
            <a:off x="503648" y="157005"/>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Creación de Conjuntos de Datos</a:t>
            </a:r>
            <a:endParaRPr lang="es-MX" sz="3600" b="1" dirty="0">
              <a:solidFill>
                <a:schemeClr val="bg1"/>
              </a:solidFill>
              <a:latin typeface="Bebas Neue" charset="0"/>
              <a:ea typeface="Bebas Neue" charset="0"/>
              <a:cs typeface="Bebas Neue" charset="0"/>
            </a:endParaRPr>
          </a:p>
        </p:txBody>
      </p:sp>
      <p:sp>
        <p:nvSpPr>
          <p:cNvPr id="14" name="Elipse 13"/>
          <p:cNvSpPr/>
          <p:nvPr/>
        </p:nvSpPr>
        <p:spPr>
          <a:xfrm>
            <a:off x="2233850" y="1513648"/>
            <a:ext cx="86678" cy="7867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p:cNvSpPr/>
          <p:nvPr/>
        </p:nvSpPr>
        <p:spPr>
          <a:xfrm>
            <a:off x="2227884" y="1977575"/>
            <a:ext cx="86678" cy="7867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17950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178521"/>
            <a:ext cx="7800975" cy="329804"/>
          </a:xfrm>
        </p:spPr>
        <p:txBody>
          <a:bodyPr>
            <a:noAutofit/>
          </a:bodyPr>
          <a:lstStyle/>
          <a:p>
            <a:pPr marL="0" indent="0">
              <a:buNone/>
            </a:pPr>
            <a:r>
              <a:rPr lang="es-MX" sz="1900" b="1" dirty="0">
                <a:solidFill>
                  <a:srgbClr val="7030A0"/>
                </a:solidFill>
                <a:latin typeface="Helvetica LT Std"/>
              </a:rPr>
              <a:t>Seleccionar la fuente del archivo de datos</a:t>
            </a:r>
            <a:endParaRPr lang="en-US" sz="1900" b="1" dirty="0">
              <a:solidFill>
                <a:srgbClr val="7030A0"/>
              </a:solidFill>
              <a:latin typeface="Helvetica LT Std"/>
            </a:endParaRPr>
          </a:p>
        </p:txBody>
      </p:sp>
      <p:pic>
        <p:nvPicPr>
          <p:cNvPr id="2" name="Imagen 1"/>
          <p:cNvPicPr>
            <a:picLocks noChangeAspect="1"/>
          </p:cNvPicPr>
          <p:nvPr/>
        </p:nvPicPr>
        <p:blipFill>
          <a:blip r:embed="rId3"/>
          <a:stretch>
            <a:fillRect/>
          </a:stretch>
        </p:blipFill>
        <p:spPr>
          <a:xfrm>
            <a:off x="1869714" y="1961609"/>
            <a:ext cx="5274305" cy="2168778"/>
          </a:xfrm>
          <a:prstGeom prst="rect">
            <a:avLst/>
          </a:prstGeom>
        </p:spPr>
      </p:pic>
      <p:sp>
        <p:nvSpPr>
          <p:cNvPr id="4" name="Recortar rectángulo de esquina sencilla 3"/>
          <p:cNvSpPr/>
          <p:nvPr/>
        </p:nvSpPr>
        <p:spPr>
          <a:xfrm>
            <a:off x="7383010" y="2415890"/>
            <a:ext cx="586818" cy="384464"/>
          </a:xfrm>
          <a:prstGeom prst="snip1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3"/>
          </a:p>
        </p:txBody>
      </p:sp>
      <p:sp>
        <p:nvSpPr>
          <p:cNvPr id="5" name="CuadroTexto 4"/>
          <p:cNvSpPr txBox="1"/>
          <p:nvPr/>
        </p:nvSpPr>
        <p:spPr>
          <a:xfrm>
            <a:off x="7451000" y="2469623"/>
            <a:ext cx="461986" cy="254365"/>
          </a:xfrm>
          <a:prstGeom prst="rect">
            <a:avLst/>
          </a:prstGeom>
          <a:noFill/>
        </p:spPr>
        <p:txBody>
          <a:bodyPr wrap="none" rtlCol="0">
            <a:spAutoFit/>
          </a:bodyPr>
          <a:lstStyle/>
          <a:p>
            <a:r>
              <a:rPr lang="es-MX" sz="1053" dirty="0">
                <a:latin typeface="Helvetica LT Std"/>
              </a:rPr>
              <a:t>CSV</a:t>
            </a:r>
          </a:p>
        </p:txBody>
      </p:sp>
      <p:sp>
        <p:nvSpPr>
          <p:cNvPr id="8" name="Recortar rectángulo de esquina sencilla 7"/>
          <p:cNvSpPr/>
          <p:nvPr/>
        </p:nvSpPr>
        <p:spPr>
          <a:xfrm>
            <a:off x="7383010" y="3007674"/>
            <a:ext cx="586818" cy="384464"/>
          </a:xfrm>
          <a:prstGeom prst="snip1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3"/>
          </a:p>
        </p:txBody>
      </p:sp>
      <p:sp>
        <p:nvSpPr>
          <p:cNvPr id="9" name="CuadroTexto 8"/>
          <p:cNvSpPr txBox="1"/>
          <p:nvPr/>
        </p:nvSpPr>
        <p:spPr>
          <a:xfrm>
            <a:off x="7472516" y="3061407"/>
            <a:ext cx="439544" cy="254365"/>
          </a:xfrm>
          <a:prstGeom prst="rect">
            <a:avLst/>
          </a:prstGeom>
          <a:noFill/>
        </p:spPr>
        <p:txBody>
          <a:bodyPr wrap="none" rtlCol="0">
            <a:spAutoFit/>
          </a:bodyPr>
          <a:lstStyle/>
          <a:p>
            <a:r>
              <a:rPr lang="es-MX" sz="1053" dirty="0">
                <a:latin typeface="Helvetica LT Std"/>
              </a:rPr>
              <a:t>XLS</a:t>
            </a:r>
          </a:p>
        </p:txBody>
      </p:sp>
      <p:sp>
        <p:nvSpPr>
          <p:cNvPr id="10" name="Recortar rectángulo de esquina sencilla 9"/>
          <p:cNvSpPr/>
          <p:nvPr/>
        </p:nvSpPr>
        <p:spPr>
          <a:xfrm>
            <a:off x="7383010" y="3604405"/>
            <a:ext cx="586818" cy="384464"/>
          </a:xfrm>
          <a:prstGeom prst="snip1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3"/>
          </a:p>
        </p:txBody>
      </p:sp>
      <p:sp>
        <p:nvSpPr>
          <p:cNvPr id="11" name="CuadroTexto 10"/>
          <p:cNvSpPr txBox="1"/>
          <p:nvPr/>
        </p:nvSpPr>
        <p:spPr>
          <a:xfrm>
            <a:off x="7430452" y="3689417"/>
            <a:ext cx="529312" cy="254365"/>
          </a:xfrm>
          <a:prstGeom prst="rect">
            <a:avLst/>
          </a:prstGeom>
          <a:noFill/>
        </p:spPr>
        <p:txBody>
          <a:bodyPr wrap="none" rtlCol="0">
            <a:spAutoFit/>
          </a:bodyPr>
          <a:lstStyle/>
          <a:p>
            <a:r>
              <a:rPr lang="es-MX" sz="1053" dirty="0">
                <a:latin typeface="Helvetica LT Std"/>
              </a:rPr>
              <a:t>XLSX</a:t>
            </a:r>
          </a:p>
        </p:txBody>
      </p:sp>
      <p:cxnSp>
        <p:nvCxnSpPr>
          <p:cNvPr id="7" name="Conector recto de flecha 6"/>
          <p:cNvCxnSpPr>
            <a:endCxn id="4" idx="2"/>
          </p:cNvCxnSpPr>
          <p:nvPr/>
        </p:nvCxnSpPr>
        <p:spPr>
          <a:xfrm flipV="1">
            <a:off x="6878782" y="2608123"/>
            <a:ext cx="504228" cy="5195"/>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4" name="Conector recto de flecha 13"/>
          <p:cNvCxnSpPr/>
          <p:nvPr/>
        </p:nvCxnSpPr>
        <p:spPr>
          <a:xfrm flipV="1">
            <a:off x="6863464" y="3199906"/>
            <a:ext cx="504228" cy="5195"/>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5" name="Conector recto de flecha 14"/>
          <p:cNvCxnSpPr/>
          <p:nvPr/>
        </p:nvCxnSpPr>
        <p:spPr>
          <a:xfrm flipV="1">
            <a:off x="6863464" y="3782295"/>
            <a:ext cx="504228" cy="5195"/>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6" name="Title 3"/>
          <p:cNvSpPr txBox="1">
            <a:spLocks/>
          </p:cNvSpPr>
          <p:nvPr/>
        </p:nvSpPr>
        <p:spPr>
          <a:xfrm>
            <a:off x="503648" y="157005"/>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dirty="0">
                <a:solidFill>
                  <a:schemeClr val="bg1"/>
                </a:solidFill>
                <a:latin typeface="Bebas Neue" charset="0"/>
                <a:ea typeface="Bebas Neue" charset="0"/>
                <a:cs typeface="Bebas Neue" charset="0"/>
              </a:rPr>
              <a:t>Creación de Conjuntos de Datos</a:t>
            </a:r>
          </a:p>
        </p:txBody>
      </p:sp>
    </p:spTree>
    <p:extLst>
      <p:ext uri="{BB962C8B-B14F-4D97-AF65-F5344CB8AC3E}">
        <p14:creationId xmlns:p14="http://schemas.microsoft.com/office/powerpoint/2010/main" val="6686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p:bldP spid="10"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79600" y="1127522"/>
            <a:ext cx="4964400" cy="1790700"/>
          </a:xfrm>
        </p:spPr>
        <p:txBody>
          <a:bodyPr/>
          <a:lstStyle/>
          <a:p>
            <a:r>
              <a:rPr lang="es-CO" sz="8625" dirty="0">
                <a:ln w="0"/>
                <a:solidFill>
                  <a:srgbClr val="9954CC"/>
                </a:solidFill>
                <a:effectLst>
                  <a:reflection blurRad="6350" stA="53000" endA="300" endPos="35500" dir="5400000" sy="-90000" algn="bl" rotWithShape="0"/>
                </a:effectLst>
                <a:latin typeface="Helvetica LT Std"/>
              </a:rPr>
              <a:t>Demo</a:t>
            </a:r>
          </a:p>
        </p:txBody>
      </p:sp>
      <p:sp>
        <p:nvSpPr>
          <p:cNvPr id="6" name="Subtitle 5"/>
          <p:cNvSpPr>
            <a:spLocks noGrp="1"/>
          </p:cNvSpPr>
          <p:nvPr>
            <p:ph type="subTitle" idx="1"/>
          </p:nvPr>
        </p:nvSpPr>
        <p:spPr>
          <a:xfrm>
            <a:off x="5841057" y="3202405"/>
            <a:ext cx="2079259" cy="307277"/>
          </a:xfrm>
        </p:spPr>
        <p:txBody>
          <a:bodyPr>
            <a:normAutofit fontScale="92500" lnSpcReduction="10000"/>
          </a:bodyPr>
          <a:lstStyle/>
          <a:p>
            <a:pPr algn="l"/>
            <a:r>
              <a:rPr lang="es-CO" dirty="0">
                <a:latin typeface="Helvetica LT Std"/>
              </a:rPr>
              <a:t>Diseñar de cero.</a:t>
            </a:r>
          </a:p>
        </p:txBody>
      </p:sp>
      <p:pic>
        <p:nvPicPr>
          <p:cNvPr id="7"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7893"/>
          <a:stretch/>
        </p:blipFill>
        <p:spPr>
          <a:xfrm>
            <a:off x="925159" y="1113751"/>
            <a:ext cx="2827718" cy="3479846"/>
          </a:xfrm>
          <a:prstGeom prst="rect">
            <a:avLst/>
          </a:prstGeom>
          <a:ln>
            <a:noFill/>
          </a:ln>
          <a:effectLst>
            <a:outerShdw blurRad="292100" dist="139700" dir="2700000" algn="tl" rotWithShape="0">
              <a:srgbClr val="333333">
                <a:alpha val="65000"/>
              </a:srgbClr>
            </a:outerShdw>
          </a:effectLst>
        </p:spPr>
      </p:pic>
      <p:grpSp>
        <p:nvGrpSpPr>
          <p:cNvPr id="9" name="Grupo 8"/>
          <p:cNvGrpSpPr/>
          <p:nvPr/>
        </p:nvGrpSpPr>
        <p:grpSpPr>
          <a:xfrm>
            <a:off x="5302558" y="3101637"/>
            <a:ext cx="487347" cy="523220"/>
            <a:chOff x="4752813" y="3092309"/>
            <a:chExt cx="487347" cy="523220"/>
          </a:xfrm>
        </p:grpSpPr>
        <p:sp>
          <p:nvSpPr>
            <p:cNvPr id="10" name="Elipse 9"/>
            <p:cNvSpPr/>
            <p:nvPr/>
          </p:nvSpPr>
          <p:spPr>
            <a:xfrm>
              <a:off x="4752813" y="3123087"/>
              <a:ext cx="487347" cy="461665"/>
            </a:xfrm>
            <a:prstGeom prst="ellips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p:cNvSpPr txBox="1"/>
            <p:nvPr/>
          </p:nvSpPr>
          <p:spPr>
            <a:xfrm>
              <a:off x="4817412" y="3092309"/>
              <a:ext cx="385042" cy="523220"/>
            </a:xfrm>
            <a:prstGeom prst="rect">
              <a:avLst/>
            </a:prstGeom>
            <a:noFill/>
          </p:spPr>
          <p:txBody>
            <a:bodyPr wrap="none" rtlCol="0">
              <a:spAutoFit/>
            </a:bodyPr>
            <a:lstStyle/>
            <a:p>
              <a:r>
                <a:rPr lang="es-CO" sz="2800" b="1" dirty="0">
                  <a:solidFill>
                    <a:srgbClr val="7030A0"/>
                  </a:solidFill>
                  <a:latin typeface="Helvetica LT Std"/>
                </a:rPr>
                <a:t>1</a:t>
              </a:r>
            </a:p>
          </p:txBody>
        </p:sp>
      </p:grpSp>
      <p:sp>
        <p:nvSpPr>
          <p:cNvPr id="12" name="Title 3"/>
          <p:cNvSpPr txBox="1">
            <a:spLocks/>
          </p:cNvSpPr>
          <p:nvPr/>
        </p:nvSpPr>
        <p:spPr>
          <a:xfrm>
            <a:off x="503648" y="157005"/>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dirty="0">
                <a:solidFill>
                  <a:schemeClr val="bg1"/>
                </a:solidFill>
                <a:latin typeface="Bebas Neue" charset="0"/>
                <a:ea typeface="Bebas Neue" charset="0"/>
                <a:cs typeface="Bebas Neue" charset="0"/>
              </a:rPr>
              <a:t>Creación de Conjuntos de Datos</a:t>
            </a:r>
          </a:p>
        </p:txBody>
      </p:sp>
    </p:spTree>
    <p:extLst>
      <p:ext uri="{BB962C8B-B14F-4D97-AF65-F5344CB8AC3E}">
        <p14:creationId xmlns:p14="http://schemas.microsoft.com/office/powerpoint/2010/main" val="2077728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3652359" y="1270930"/>
            <a:ext cx="5287246" cy="3877985"/>
          </a:xfrm>
          <a:prstGeom prst="rect">
            <a:avLst/>
          </a:prstGeom>
          <a:noFill/>
        </p:spPr>
        <p:txBody>
          <a:bodyPr wrap="square" rtlCol="0">
            <a:spAutoFit/>
          </a:bodyPr>
          <a:lstStyle/>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Introducción.</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Explorar con socrata.</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Estructura de datos.</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Creación de conjuntos de datos.</a:t>
            </a:r>
          </a:p>
          <a:p>
            <a:pPr marL="342900" indent="-342900">
              <a:buFont typeface="+mj-lt"/>
              <a:buAutoNum type="arabicPeriod"/>
            </a:pPr>
            <a:r>
              <a:rPr lang="es-MX" sz="2400" b="1" dirty="0">
                <a:solidFill>
                  <a:schemeClr val="tx1">
                    <a:lumMod val="75000"/>
                    <a:lumOff val="25000"/>
                  </a:schemeClr>
                </a:solidFill>
                <a:latin typeface="Helvetica LT Std" charset="0"/>
                <a:ea typeface="Helvetica LT Std" charset="0"/>
                <a:cs typeface="Helvetica LT Std" charset="0"/>
              </a:rPr>
              <a:t>Revisar el esquema de datos.</a:t>
            </a:r>
          </a:p>
          <a:p>
            <a:pPr marL="342900" indent="-342900">
              <a:buFont typeface="+mj-lt"/>
              <a:buAutoNum type="arabicPeriod"/>
            </a:pPr>
            <a:r>
              <a:rPr lang="es-MX" sz="2400" b="1" dirty="0">
                <a:solidFill>
                  <a:schemeClr val="tx1">
                    <a:lumMod val="75000"/>
                    <a:lumOff val="25000"/>
                  </a:schemeClr>
                </a:solidFill>
                <a:latin typeface="Helvetica LT Std" charset="0"/>
                <a:ea typeface="Helvetica LT Std" charset="0"/>
                <a:cs typeface="Helvetica LT Std" charset="0"/>
              </a:rPr>
              <a:t>Pagina de metadatos.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Actualizar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Visualizaciones.</a:t>
            </a: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22" r="10445"/>
          <a:stretch/>
        </p:blipFill>
        <p:spPr>
          <a:xfrm>
            <a:off x="317109" y="986970"/>
            <a:ext cx="3021176" cy="3714560"/>
          </a:xfrm>
          <a:prstGeom prst="rect">
            <a:avLst/>
          </a:prstGeom>
        </p:spPr>
      </p:pic>
      <p:sp>
        <p:nvSpPr>
          <p:cNvPr id="6" name="1 Título"/>
          <p:cNvSpPr txBox="1">
            <a:spLocks/>
          </p:cNvSpPr>
          <p:nvPr/>
        </p:nvSpPr>
        <p:spPr>
          <a:xfrm>
            <a:off x="-387277" y="141371"/>
            <a:ext cx="3640641"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Agenda</a:t>
            </a:r>
            <a:endParaRPr lang="es-ES"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304434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p:cNvSpPr>
            <a:spLocks noGrp="1"/>
          </p:cNvSpPr>
          <p:nvPr>
            <p:ph type="title"/>
          </p:nvPr>
        </p:nvSpPr>
        <p:spPr>
          <a:xfrm>
            <a:off x="458245" y="162569"/>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Revisar el Esquema de Datos</a:t>
            </a:r>
          </a:p>
        </p:txBody>
      </p:sp>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Revisar el esquema de columnas</a:t>
            </a:r>
            <a:endParaRPr lang="en-US" sz="1900" b="1" dirty="0">
              <a:solidFill>
                <a:srgbClr val="7030A0"/>
              </a:solidFill>
              <a:latin typeface="Helvetica LT Std"/>
            </a:endParaRPr>
          </a:p>
        </p:txBody>
      </p:sp>
      <p:sp>
        <p:nvSpPr>
          <p:cNvPr id="16" name="Marcador de texto 3"/>
          <p:cNvSpPr>
            <a:spLocks noGrp="1"/>
          </p:cNvSpPr>
          <p:nvPr>
            <p:ph type="body" sz="quarter" idx="13"/>
          </p:nvPr>
        </p:nvSpPr>
        <p:spPr>
          <a:xfrm>
            <a:off x="1071562" y="1730087"/>
            <a:ext cx="7581371" cy="3427701"/>
          </a:xfrm>
        </p:spPr>
        <p:txBody>
          <a:bodyPr/>
          <a:lstStyle/>
          <a:p>
            <a:pPr marL="0" indent="0">
              <a:buNone/>
            </a:pPr>
            <a:r>
              <a:rPr lang="es-ES" dirty="0">
                <a:latin typeface="Helvetica LT Std"/>
              </a:rPr>
              <a:t>Esta etapa le permite revisar las columnas de datos que están siendo importadas a la plataforma y el esquema general del conjunto de datos, incluida la modificación de columnas y tipo de datos de columnas.</a:t>
            </a:r>
          </a:p>
        </p:txBody>
      </p:sp>
      <p:pic>
        <p:nvPicPr>
          <p:cNvPr id="3" name="Imagen 2"/>
          <p:cNvPicPr>
            <a:picLocks noChangeAspect="1"/>
          </p:cNvPicPr>
          <p:nvPr/>
        </p:nvPicPr>
        <p:blipFill>
          <a:blip r:embed="rId3"/>
          <a:stretch>
            <a:fillRect/>
          </a:stretch>
        </p:blipFill>
        <p:spPr>
          <a:xfrm>
            <a:off x="2278320" y="2688552"/>
            <a:ext cx="5167855" cy="2130178"/>
          </a:xfrm>
          <a:prstGeom prst="rect">
            <a:avLst/>
          </a:prstGeom>
        </p:spPr>
      </p:pic>
    </p:spTree>
    <p:extLst>
      <p:ext uri="{BB962C8B-B14F-4D97-AF65-F5344CB8AC3E}">
        <p14:creationId xmlns:p14="http://schemas.microsoft.com/office/powerpoint/2010/main" val="118911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Revisar tipos de datos</a:t>
            </a:r>
            <a:endParaRPr lang="en-US" sz="1900" b="1" dirty="0">
              <a:solidFill>
                <a:srgbClr val="7030A0"/>
              </a:solidFill>
              <a:latin typeface="Helvetica LT Std"/>
            </a:endParaRPr>
          </a:p>
        </p:txBody>
      </p:sp>
      <p:graphicFrame>
        <p:nvGraphicFramePr>
          <p:cNvPr id="2" name="Tabla 1"/>
          <p:cNvGraphicFramePr>
            <a:graphicFrameLocks noGrp="1"/>
          </p:cNvGraphicFramePr>
          <p:nvPr>
            <p:extLst>
              <p:ext uri="{D42A27DB-BD31-4B8C-83A1-F6EECF244321}">
                <p14:modId xmlns:p14="http://schemas.microsoft.com/office/powerpoint/2010/main" val="310164366"/>
              </p:ext>
            </p:extLst>
          </p:nvPr>
        </p:nvGraphicFramePr>
        <p:xfrm>
          <a:off x="1071562" y="1738850"/>
          <a:ext cx="4987637" cy="3113097"/>
        </p:xfrm>
        <a:graphic>
          <a:graphicData uri="http://schemas.openxmlformats.org/drawingml/2006/table">
            <a:tbl>
              <a:tblPr firstRow="1" firstCol="1" bandRow="1">
                <a:tableStyleId>{B301B821-A1FF-4177-AEE7-76D212191A09}</a:tableStyleId>
              </a:tblPr>
              <a:tblGrid>
                <a:gridCol w="1819947">
                  <a:extLst>
                    <a:ext uri="{9D8B030D-6E8A-4147-A177-3AD203B41FA5}">
                      <a16:colId xmlns:a16="http://schemas.microsoft.com/office/drawing/2014/main" val="1598269245"/>
                    </a:ext>
                  </a:extLst>
                </a:gridCol>
                <a:gridCol w="3167690">
                  <a:extLst>
                    <a:ext uri="{9D8B030D-6E8A-4147-A177-3AD203B41FA5}">
                      <a16:colId xmlns:a16="http://schemas.microsoft.com/office/drawing/2014/main" val="3244933211"/>
                    </a:ext>
                  </a:extLst>
                </a:gridCol>
              </a:tblGrid>
              <a:tr h="183516">
                <a:tc>
                  <a:txBody>
                    <a:bodyPr/>
                    <a:lstStyle/>
                    <a:p>
                      <a:pPr algn="just">
                        <a:spcAft>
                          <a:spcPts val="0"/>
                        </a:spcAft>
                      </a:pPr>
                      <a:r>
                        <a:rPr lang="es-ES" sz="1100" dirty="0">
                          <a:effectLst/>
                          <a:latin typeface="Helvetica LT Std"/>
                        </a:rPr>
                        <a:t>Tipo de dato</a:t>
                      </a:r>
                      <a:endParaRPr lang="es-MX" sz="1100" dirty="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Descripción</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3759334180"/>
                  </a:ext>
                </a:extLst>
              </a:tr>
              <a:tr h="183516">
                <a:tc>
                  <a:txBody>
                    <a:bodyPr/>
                    <a:lstStyle/>
                    <a:p>
                      <a:pPr algn="just">
                        <a:spcAft>
                          <a:spcPts val="0"/>
                        </a:spcAft>
                      </a:pPr>
                      <a:r>
                        <a:rPr lang="es-ES" sz="1100">
                          <a:effectLst/>
                          <a:latin typeface="Helvetica LT Std"/>
                        </a:rPr>
                        <a:t>Texto simple</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a:effectLst/>
                          <a:latin typeface="Helvetica LT Std"/>
                        </a:rPr>
                        <a:t>Tipo varchar en base de datos</a:t>
                      </a:r>
                      <a:endParaRPr lang="es-MX" sz="110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393140209"/>
                  </a:ext>
                </a:extLst>
              </a:tr>
              <a:tr h="367031">
                <a:tc>
                  <a:txBody>
                    <a:bodyPr/>
                    <a:lstStyle/>
                    <a:p>
                      <a:pPr algn="just">
                        <a:spcAft>
                          <a:spcPts val="0"/>
                        </a:spcAft>
                      </a:pPr>
                      <a:r>
                        <a:rPr lang="es-ES" sz="1100" dirty="0">
                          <a:effectLst/>
                          <a:latin typeface="Helvetica LT Std"/>
                        </a:rPr>
                        <a:t>Texto con formato</a:t>
                      </a:r>
                      <a:endParaRPr lang="es-MX" sz="1100" dirty="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Tipo </a:t>
                      </a:r>
                      <a:r>
                        <a:rPr lang="es-ES" sz="1100" dirty="0" err="1">
                          <a:effectLst/>
                          <a:latin typeface="Helvetica LT Std"/>
                        </a:rPr>
                        <a:t>varchar</a:t>
                      </a:r>
                      <a:r>
                        <a:rPr lang="es-ES" sz="1100" dirty="0">
                          <a:effectLst/>
                          <a:latin typeface="Helvetica LT Std"/>
                        </a:rPr>
                        <a:t>, en base de datos no aplica formato</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3227756789"/>
                  </a:ext>
                </a:extLst>
              </a:tr>
              <a:tr h="183516">
                <a:tc>
                  <a:txBody>
                    <a:bodyPr/>
                    <a:lstStyle/>
                    <a:p>
                      <a:pPr algn="just">
                        <a:spcAft>
                          <a:spcPts val="0"/>
                        </a:spcAft>
                      </a:pPr>
                      <a:r>
                        <a:rPr lang="es-ES" sz="1100">
                          <a:effectLst/>
                          <a:latin typeface="Helvetica LT Std"/>
                        </a:rPr>
                        <a:t>Número</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a:effectLst/>
                          <a:latin typeface="Helvetica LT Std"/>
                        </a:rPr>
                        <a:t>Valor numérico de cualquier tipo</a:t>
                      </a:r>
                      <a:endParaRPr lang="es-MX" sz="110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324583238"/>
                  </a:ext>
                </a:extLst>
              </a:tr>
              <a:tr h="183516">
                <a:tc>
                  <a:txBody>
                    <a:bodyPr/>
                    <a:lstStyle/>
                    <a:p>
                      <a:pPr algn="just">
                        <a:spcAft>
                          <a:spcPts val="0"/>
                        </a:spcAft>
                      </a:pPr>
                      <a:r>
                        <a:rPr lang="es-ES" sz="1100">
                          <a:effectLst/>
                          <a:latin typeface="Helvetica LT Std"/>
                        </a:rPr>
                        <a:t>Dinero</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a:effectLst/>
                          <a:latin typeface="Helvetica LT Std"/>
                        </a:rPr>
                        <a:t>Un valor monetario en base de datos</a:t>
                      </a:r>
                      <a:endParaRPr lang="es-MX" sz="110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2848043198"/>
                  </a:ext>
                </a:extLst>
              </a:tr>
              <a:tr h="183516">
                <a:tc>
                  <a:txBody>
                    <a:bodyPr/>
                    <a:lstStyle/>
                    <a:p>
                      <a:pPr algn="just">
                        <a:spcAft>
                          <a:spcPts val="0"/>
                        </a:spcAft>
                      </a:pPr>
                      <a:r>
                        <a:rPr lang="es-ES" sz="1100">
                          <a:effectLst/>
                          <a:latin typeface="Helvetica LT Std"/>
                        </a:rPr>
                        <a:t>Porcentaje</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a:effectLst/>
                          <a:latin typeface="Helvetica LT Std"/>
                        </a:rPr>
                        <a:t>Un porcentaje en base de datos</a:t>
                      </a:r>
                      <a:endParaRPr lang="es-MX" sz="110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7273952"/>
                  </a:ext>
                </a:extLst>
              </a:tr>
              <a:tr h="240347">
                <a:tc>
                  <a:txBody>
                    <a:bodyPr/>
                    <a:lstStyle/>
                    <a:p>
                      <a:pPr algn="just">
                        <a:spcAft>
                          <a:spcPts val="0"/>
                        </a:spcAft>
                      </a:pPr>
                      <a:r>
                        <a:rPr lang="es-ES" sz="1100">
                          <a:effectLst/>
                          <a:latin typeface="Helvetica LT Std"/>
                        </a:rPr>
                        <a:t>Fecha y hora</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Fecha con formato MM/DD/AAAA </a:t>
                      </a:r>
                      <a:r>
                        <a:rPr lang="es-ES" sz="1100" dirty="0" err="1">
                          <a:effectLst/>
                          <a:latin typeface="Helvetica LT Std"/>
                        </a:rPr>
                        <a:t>HH:mm:ss</a:t>
                      </a:r>
                      <a:r>
                        <a:rPr lang="es-ES" sz="1100" dirty="0">
                          <a:effectLst/>
                          <a:latin typeface="Helvetica LT Std"/>
                        </a:rPr>
                        <a:t> AM</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866818931"/>
                  </a:ext>
                </a:extLst>
              </a:tr>
              <a:tr h="367031">
                <a:tc>
                  <a:txBody>
                    <a:bodyPr/>
                    <a:lstStyle/>
                    <a:p>
                      <a:pPr algn="just">
                        <a:spcAft>
                          <a:spcPts val="0"/>
                        </a:spcAft>
                      </a:pPr>
                      <a:r>
                        <a:rPr lang="es-ES" sz="1100">
                          <a:effectLst/>
                          <a:latin typeface="Helvetica LT Std"/>
                        </a:rPr>
                        <a:t>Fecha y hora (con zona horaria)</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Fecha y hora con zona horaria ejemplo 05/18/2016 12:00:00 AM -0500</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2811884041"/>
                  </a:ext>
                </a:extLst>
              </a:tr>
              <a:tr h="320040">
                <a:tc>
                  <a:txBody>
                    <a:bodyPr/>
                    <a:lstStyle/>
                    <a:p>
                      <a:pPr algn="just">
                        <a:spcAft>
                          <a:spcPts val="0"/>
                        </a:spcAft>
                      </a:pPr>
                      <a:r>
                        <a:rPr lang="es-ES" sz="1100" dirty="0">
                          <a:effectLst/>
                          <a:latin typeface="Helvetica LT Std"/>
                        </a:rPr>
                        <a:t>Ubicación</a:t>
                      </a:r>
                      <a:endParaRPr lang="es-MX" sz="1100" dirty="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Ubicación geográfica latitud y longitud, </a:t>
                      </a:r>
                      <a:r>
                        <a:rPr lang="es-ES" sz="1100" kern="1200" dirty="0">
                          <a:solidFill>
                            <a:schemeClr val="dk1"/>
                          </a:solidFill>
                          <a:effectLst/>
                          <a:latin typeface="Helvetica LT Std"/>
                          <a:ea typeface="+mn-ea"/>
                          <a:cs typeface="+mn-cs"/>
                        </a:rPr>
                        <a:t>ejemplo (18.984935°, -98.194231°)</a:t>
                      </a:r>
                      <a:endParaRPr lang="es-MX" sz="1100" kern="1200" dirty="0">
                        <a:solidFill>
                          <a:schemeClr val="dk1"/>
                        </a:solidFill>
                        <a:effectLst/>
                        <a:latin typeface="Helvetica LT Std"/>
                        <a:ea typeface="+mn-ea"/>
                        <a:cs typeface="+mn-cs"/>
                      </a:endParaRPr>
                    </a:p>
                  </a:txBody>
                  <a:tcPr marL="51435" marR="51435" marT="0" marB="0"/>
                </a:tc>
                <a:extLst>
                  <a:ext uri="{0D108BD9-81ED-4DB2-BD59-A6C34878D82A}">
                    <a16:rowId xmlns:a16="http://schemas.microsoft.com/office/drawing/2014/main" val="1176632888"/>
                  </a:ext>
                </a:extLst>
              </a:tr>
              <a:tr h="183516">
                <a:tc>
                  <a:txBody>
                    <a:bodyPr/>
                    <a:lstStyle/>
                    <a:p>
                      <a:pPr algn="just">
                        <a:spcAft>
                          <a:spcPts val="0"/>
                        </a:spcAft>
                      </a:pPr>
                      <a:r>
                        <a:rPr lang="es-ES" sz="1100">
                          <a:effectLst/>
                          <a:latin typeface="Helvetica LT Std"/>
                        </a:rPr>
                        <a:t>URL del sitio web</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Formato tipo URL</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3215622918"/>
                  </a:ext>
                </a:extLst>
              </a:tr>
              <a:tr h="183516">
                <a:tc>
                  <a:txBody>
                    <a:bodyPr/>
                    <a:lstStyle/>
                    <a:p>
                      <a:pPr algn="just">
                        <a:spcAft>
                          <a:spcPts val="0"/>
                        </a:spcAft>
                      </a:pPr>
                      <a:r>
                        <a:rPr lang="es-ES" sz="1100">
                          <a:effectLst/>
                          <a:latin typeface="Helvetica LT Std"/>
                        </a:rPr>
                        <a:t>Correo electrónico</a:t>
                      </a:r>
                      <a:endParaRPr lang="es-MX" sz="110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Formato tipo correo electrónico</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2412547570"/>
                  </a:ext>
                </a:extLst>
              </a:tr>
              <a:tr h="183516">
                <a:tc>
                  <a:txBody>
                    <a:bodyPr/>
                    <a:lstStyle/>
                    <a:p>
                      <a:pPr algn="just">
                        <a:spcAft>
                          <a:spcPts val="0"/>
                        </a:spcAft>
                      </a:pPr>
                      <a:r>
                        <a:rPr lang="es-ES" sz="1100" dirty="0">
                          <a:effectLst/>
                          <a:latin typeface="Helvetica LT Std"/>
                        </a:rPr>
                        <a:t>Foto(Imagen)</a:t>
                      </a:r>
                      <a:endParaRPr lang="es-MX" sz="1100" dirty="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Foto</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2726397204"/>
                  </a:ext>
                </a:extLst>
              </a:tr>
              <a:tr h="183516">
                <a:tc>
                  <a:txBody>
                    <a:bodyPr/>
                    <a:lstStyle/>
                    <a:p>
                      <a:pPr algn="just">
                        <a:spcAft>
                          <a:spcPts val="0"/>
                        </a:spcAft>
                      </a:pPr>
                      <a:r>
                        <a:rPr lang="es-ES" sz="1100" dirty="0">
                          <a:effectLst/>
                          <a:latin typeface="Helvetica LT Std"/>
                        </a:rPr>
                        <a:t>Enlace a conjunto de datos</a:t>
                      </a:r>
                      <a:endParaRPr lang="es-MX" sz="1100" dirty="0">
                        <a:effectLst/>
                        <a:latin typeface="Helvetica LT Std"/>
                        <a:ea typeface="Times New Roman" panose="02020603050405020304" pitchFamily="18" charset="0"/>
                      </a:endParaRPr>
                    </a:p>
                  </a:txBody>
                  <a:tcPr marL="51435" marR="51435" marT="0" marB="0"/>
                </a:tc>
                <a:tc>
                  <a:txBody>
                    <a:bodyPr/>
                    <a:lstStyle/>
                    <a:p>
                      <a:pPr algn="just">
                        <a:spcAft>
                          <a:spcPts val="0"/>
                        </a:spcAft>
                      </a:pPr>
                      <a:r>
                        <a:rPr lang="es-ES" sz="1100" dirty="0">
                          <a:effectLst/>
                          <a:latin typeface="Helvetica LT Std"/>
                        </a:rPr>
                        <a:t>URL de un data set </a:t>
                      </a:r>
                      <a:endParaRPr lang="es-MX" sz="1100" dirty="0">
                        <a:effectLst/>
                        <a:latin typeface="Helvetica LT Std"/>
                        <a:ea typeface="Times New Roman" panose="02020603050405020304" pitchFamily="18" charset="0"/>
                      </a:endParaRPr>
                    </a:p>
                  </a:txBody>
                  <a:tcPr marL="51435" marR="51435" marT="0" marB="0"/>
                </a:tc>
                <a:extLst>
                  <a:ext uri="{0D108BD9-81ED-4DB2-BD59-A6C34878D82A}">
                    <a16:rowId xmlns:a16="http://schemas.microsoft.com/office/drawing/2014/main" val="428787387"/>
                  </a:ext>
                </a:extLst>
              </a:tr>
            </a:tbl>
          </a:graphicData>
        </a:graphic>
      </p:graphicFrame>
      <p:pic>
        <p:nvPicPr>
          <p:cNvPr id="1028" name="Picture 4" descr="https://d0.awsstatic.com/logos/partners/socrata-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282" y="2815671"/>
            <a:ext cx="1618985" cy="7924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458245" y="162569"/>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Revisar el Esquema de Datos</a:t>
            </a:r>
            <a:endParaRPr lang="es-MX"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07743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25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Revisar el esquema de las filas y columnas</a:t>
            </a:r>
            <a:endParaRPr lang="en-US" sz="1900" b="1" dirty="0">
              <a:solidFill>
                <a:srgbClr val="7030A0"/>
              </a:solidFill>
              <a:latin typeface="Helvetica LT Std"/>
            </a:endParaRPr>
          </a:p>
        </p:txBody>
      </p:sp>
      <p:sp>
        <p:nvSpPr>
          <p:cNvPr id="5" name="Marcador de texto 3"/>
          <p:cNvSpPr>
            <a:spLocks noGrp="1"/>
          </p:cNvSpPr>
          <p:nvPr>
            <p:ph type="body" sz="quarter" idx="13"/>
          </p:nvPr>
        </p:nvSpPr>
        <p:spPr>
          <a:xfrm>
            <a:off x="1071562" y="1730087"/>
            <a:ext cx="7054129" cy="3427701"/>
          </a:xfrm>
        </p:spPr>
        <p:txBody>
          <a:bodyPr/>
          <a:lstStyle/>
          <a:p>
            <a:r>
              <a:rPr lang="es-ES" dirty="0">
                <a:latin typeface="Helvetica LT Std"/>
              </a:rPr>
              <a:t>Adicionar nueva columna.</a:t>
            </a:r>
          </a:p>
          <a:p>
            <a:r>
              <a:rPr lang="es-ES" dirty="0">
                <a:latin typeface="Helvetica LT Std"/>
              </a:rPr>
              <a:t>Ocultar columna.</a:t>
            </a:r>
          </a:p>
          <a:p>
            <a:r>
              <a:rPr lang="es-ES" dirty="0">
                <a:latin typeface="Helvetica LT Std"/>
              </a:rPr>
              <a:t>Borrar columna.</a:t>
            </a:r>
          </a:p>
          <a:p>
            <a:r>
              <a:rPr lang="es-ES" dirty="0">
                <a:latin typeface="Helvetica LT Std"/>
              </a:rPr>
              <a:t>Editar propiedades de columna.</a:t>
            </a:r>
          </a:p>
          <a:p>
            <a:r>
              <a:rPr lang="es-ES" dirty="0">
                <a:latin typeface="Helvetica LT Std"/>
              </a:rPr>
              <a:t>Adicionar fila.</a:t>
            </a:r>
          </a:p>
          <a:p>
            <a:r>
              <a:rPr lang="es-ES" dirty="0">
                <a:latin typeface="Helvetica LT Std"/>
              </a:rPr>
              <a:t>Borrar fila.</a:t>
            </a:r>
          </a:p>
        </p:txBody>
      </p:sp>
      <p:pic>
        <p:nvPicPr>
          <p:cNvPr id="6" name="Imagen 5"/>
          <p:cNvPicPr>
            <a:picLocks noChangeAspect="1"/>
          </p:cNvPicPr>
          <p:nvPr/>
        </p:nvPicPr>
        <p:blipFill>
          <a:blip r:embed="rId3"/>
          <a:stretch>
            <a:fillRect/>
          </a:stretch>
        </p:blipFill>
        <p:spPr>
          <a:xfrm>
            <a:off x="4239490" y="3157866"/>
            <a:ext cx="4114801" cy="1090093"/>
          </a:xfrm>
          <a:prstGeom prst="rect">
            <a:avLst/>
          </a:prstGeom>
        </p:spPr>
      </p:pic>
      <p:pic>
        <p:nvPicPr>
          <p:cNvPr id="7" name="Picture 2" descr="http://1.bp.blogspot.com/_rcELo74Bj68/TKmISAuwhaI/AAAAAAAAB98/5MeAfdB9Du8/s1600/pdf_edita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075" y="1263464"/>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458245" y="162569"/>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dirty="0">
                <a:solidFill>
                  <a:schemeClr val="bg1"/>
                </a:solidFill>
                <a:latin typeface="Bebas Neue" charset="0"/>
                <a:ea typeface="Bebas Neue" charset="0"/>
                <a:cs typeface="Bebas Neue" charset="0"/>
              </a:rPr>
              <a:t>Revisar el Esquema de Datos</a:t>
            </a:r>
          </a:p>
        </p:txBody>
      </p:sp>
      <p:sp>
        <p:nvSpPr>
          <p:cNvPr id="3" name="Elipse 2"/>
          <p:cNvSpPr/>
          <p:nvPr/>
        </p:nvSpPr>
        <p:spPr>
          <a:xfrm>
            <a:off x="1071563" y="187501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p:cNvSpPr/>
          <p:nvPr/>
        </p:nvSpPr>
        <p:spPr>
          <a:xfrm>
            <a:off x="1071563" y="214933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p:cNvSpPr/>
          <p:nvPr/>
        </p:nvSpPr>
        <p:spPr>
          <a:xfrm>
            <a:off x="1071563" y="244651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Elipse 11"/>
          <p:cNvSpPr/>
          <p:nvPr/>
        </p:nvSpPr>
        <p:spPr>
          <a:xfrm>
            <a:off x="1071563" y="273607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p:cNvSpPr/>
          <p:nvPr/>
        </p:nvSpPr>
        <p:spPr>
          <a:xfrm>
            <a:off x="1079183" y="302563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p:cNvSpPr/>
          <p:nvPr/>
        </p:nvSpPr>
        <p:spPr>
          <a:xfrm>
            <a:off x="1079183" y="331519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67457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79600" y="1127522"/>
            <a:ext cx="4964400" cy="1790700"/>
          </a:xfrm>
        </p:spPr>
        <p:txBody>
          <a:bodyPr/>
          <a:lstStyle/>
          <a:p>
            <a:r>
              <a:rPr lang="es-CO" sz="8625" dirty="0">
                <a:ln w="0"/>
                <a:solidFill>
                  <a:srgbClr val="7030A0"/>
                </a:solidFill>
                <a:effectLst>
                  <a:reflection blurRad="6350" stA="53000" endA="300" endPos="35500" dir="5400000" sy="-90000" algn="bl" rotWithShape="0"/>
                </a:effectLst>
                <a:latin typeface="Helvetica LT Std"/>
              </a:rPr>
              <a:t>Demo</a:t>
            </a:r>
          </a:p>
        </p:txBody>
      </p:sp>
      <p:pic>
        <p:nvPicPr>
          <p:cNvPr id="8"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7893"/>
          <a:stretch/>
        </p:blipFill>
        <p:spPr>
          <a:xfrm>
            <a:off x="925159" y="1113751"/>
            <a:ext cx="2827718" cy="3479846"/>
          </a:xfrm>
          <a:prstGeom prst="rect">
            <a:avLst/>
          </a:prstGeom>
          <a:ln>
            <a:noFill/>
          </a:ln>
          <a:effectLst>
            <a:outerShdw blurRad="292100" dist="139700" dir="2700000" algn="tl" rotWithShape="0">
              <a:srgbClr val="333333">
                <a:alpha val="65000"/>
              </a:srgbClr>
            </a:outerShdw>
          </a:effectLst>
        </p:spPr>
      </p:pic>
      <p:grpSp>
        <p:nvGrpSpPr>
          <p:cNvPr id="9" name="Grupo 8"/>
          <p:cNvGrpSpPr/>
          <p:nvPr/>
        </p:nvGrpSpPr>
        <p:grpSpPr>
          <a:xfrm>
            <a:off x="5614540" y="2997947"/>
            <a:ext cx="487347" cy="523220"/>
            <a:chOff x="4752813" y="3092309"/>
            <a:chExt cx="487347" cy="523220"/>
          </a:xfrm>
        </p:grpSpPr>
        <p:sp>
          <p:nvSpPr>
            <p:cNvPr id="10" name="Elipse 9"/>
            <p:cNvSpPr/>
            <p:nvPr/>
          </p:nvSpPr>
          <p:spPr>
            <a:xfrm>
              <a:off x="4752813" y="3123087"/>
              <a:ext cx="487347" cy="461665"/>
            </a:xfrm>
            <a:prstGeom prst="ellips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p:cNvSpPr txBox="1"/>
            <p:nvPr/>
          </p:nvSpPr>
          <p:spPr>
            <a:xfrm>
              <a:off x="4803965" y="3092309"/>
              <a:ext cx="385042" cy="523220"/>
            </a:xfrm>
            <a:prstGeom prst="rect">
              <a:avLst/>
            </a:prstGeom>
            <a:noFill/>
          </p:spPr>
          <p:txBody>
            <a:bodyPr wrap="none" rtlCol="0">
              <a:spAutoFit/>
            </a:bodyPr>
            <a:lstStyle/>
            <a:p>
              <a:r>
                <a:rPr lang="es-CO" sz="2800" b="1" dirty="0">
                  <a:solidFill>
                    <a:srgbClr val="7030A0"/>
                  </a:solidFill>
                  <a:latin typeface="Helvetica LT Std"/>
                </a:rPr>
                <a:t>1</a:t>
              </a:r>
            </a:p>
          </p:txBody>
        </p:sp>
      </p:grpSp>
      <p:grpSp>
        <p:nvGrpSpPr>
          <p:cNvPr id="12" name="Grupo 11"/>
          <p:cNvGrpSpPr/>
          <p:nvPr/>
        </p:nvGrpSpPr>
        <p:grpSpPr>
          <a:xfrm>
            <a:off x="5625302" y="3546635"/>
            <a:ext cx="487347" cy="523220"/>
            <a:chOff x="4752813" y="3092309"/>
            <a:chExt cx="487347" cy="523220"/>
          </a:xfrm>
        </p:grpSpPr>
        <p:sp>
          <p:nvSpPr>
            <p:cNvPr id="13" name="Elipse 12"/>
            <p:cNvSpPr/>
            <p:nvPr/>
          </p:nvSpPr>
          <p:spPr>
            <a:xfrm>
              <a:off x="4752813" y="3123087"/>
              <a:ext cx="487347" cy="461665"/>
            </a:xfrm>
            <a:prstGeom prst="ellips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p:cNvSpPr txBox="1"/>
            <p:nvPr/>
          </p:nvSpPr>
          <p:spPr>
            <a:xfrm>
              <a:off x="4814723" y="3092309"/>
              <a:ext cx="385042" cy="523220"/>
            </a:xfrm>
            <a:prstGeom prst="rect">
              <a:avLst/>
            </a:prstGeom>
            <a:noFill/>
          </p:spPr>
          <p:txBody>
            <a:bodyPr wrap="none" rtlCol="0">
              <a:spAutoFit/>
            </a:bodyPr>
            <a:lstStyle/>
            <a:p>
              <a:r>
                <a:rPr lang="es-CO" sz="2800" b="1" dirty="0">
                  <a:solidFill>
                    <a:srgbClr val="7030A0"/>
                  </a:solidFill>
                  <a:latin typeface="Helvetica LT Std"/>
                </a:rPr>
                <a:t>2</a:t>
              </a:r>
            </a:p>
          </p:txBody>
        </p:sp>
      </p:grpSp>
      <p:grpSp>
        <p:nvGrpSpPr>
          <p:cNvPr id="15" name="Grupo 14"/>
          <p:cNvGrpSpPr/>
          <p:nvPr/>
        </p:nvGrpSpPr>
        <p:grpSpPr>
          <a:xfrm>
            <a:off x="5631054" y="4073808"/>
            <a:ext cx="487347" cy="523220"/>
            <a:chOff x="4752813" y="3092309"/>
            <a:chExt cx="487347" cy="523220"/>
          </a:xfrm>
        </p:grpSpPr>
        <p:sp>
          <p:nvSpPr>
            <p:cNvPr id="16" name="Elipse 15"/>
            <p:cNvSpPr/>
            <p:nvPr/>
          </p:nvSpPr>
          <p:spPr>
            <a:xfrm>
              <a:off x="4752813" y="3123087"/>
              <a:ext cx="487347" cy="461665"/>
            </a:xfrm>
            <a:prstGeom prst="ellips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p:cNvSpPr txBox="1"/>
            <p:nvPr/>
          </p:nvSpPr>
          <p:spPr>
            <a:xfrm>
              <a:off x="4814723" y="3092309"/>
              <a:ext cx="385042" cy="523220"/>
            </a:xfrm>
            <a:prstGeom prst="rect">
              <a:avLst/>
            </a:prstGeom>
            <a:noFill/>
          </p:spPr>
          <p:txBody>
            <a:bodyPr wrap="none" rtlCol="0">
              <a:spAutoFit/>
            </a:bodyPr>
            <a:lstStyle/>
            <a:p>
              <a:r>
                <a:rPr lang="es-CO" sz="2800" b="1" dirty="0">
                  <a:solidFill>
                    <a:srgbClr val="7030A0"/>
                  </a:solidFill>
                  <a:latin typeface="Helvetica LT Std"/>
                </a:rPr>
                <a:t>3</a:t>
              </a:r>
            </a:p>
          </p:txBody>
        </p:sp>
      </p:grpSp>
      <p:sp>
        <p:nvSpPr>
          <p:cNvPr id="2" name="Rectángulo 1"/>
          <p:cNvSpPr/>
          <p:nvPr/>
        </p:nvSpPr>
        <p:spPr>
          <a:xfrm>
            <a:off x="6153039" y="3105348"/>
            <a:ext cx="992579" cy="308418"/>
          </a:xfrm>
          <a:prstGeom prst="rect">
            <a:avLst/>
          </a:prstGeom>
        </p:spPr>
        <p:txBody>
          <a:bodyPr wrap="none">
            <a:spAutoFit/>
          </a:bodyPr>
          <a:lstStyle/>
          <a:p>
            <a:r>
              <a:rPr lang="es-CO" dirty="0">
                <a:latin typeface="Helvetica LT Std"/>
              </a:rPr>
              <a:t>Esquema.</a:t>
            </a:r>
          </a:p>
        </p:txBody>
      </p:sp>
      <p:sp>
        <p:nvSpPr>
          <p:cNvPr id="3" name="Rectángulo 2"/>
          <p:cNvSpPr/>
          <p:nvPr/>
        </p:nvSpPr>
        <p:spPr>
          <a:xfrm>
            <a:off x="6163801" y="3676198"/>
            <a:ext cx="1550424" cy="308418"/>
          </a:xfrm>
          <a:prstGeom prst="rect">
            <a:avLst/>
          </a:prstGeom>
        </p:spPr>
        <p:txBody>
          <a:bodyPr wrap="none">
            <a:spAutoFit/>
          </a:bodyPr>
          <a:lstStyle/>
          <a:p>
            <a:r>
              <a:rPr lang="es-CO" dirty="0">
                <a:latin typeface="Helvetica LT Std"/>
              </a:rPr>
              <a:t>Columnas y filas.</a:t>
            </a:r>
          </a:p>
        </p:txBody>
      </p:sp>
      <p:sp>
        <p:nvSpPr>
          <p:cNvPr id="4" name="Rectángulo 3"/>
          <p:cNvSpPr/>
          <p:nvPr/>
        </p:nvSpPr>
        <p:spPr>
          <a:xfrm>
            <a:off x="6212461" y="4181209"/>
            <a:ext cx="1927131" cy="308418"/>
          </a:xfrm>
          <a:prstGeom prst="rect">
            <a:avLst/>
          </a:prstGeom>
        </p:spPr>
        <p:txBody>
          <a:bodyPr wrap="none">
            <a:spAutoFit/>
          </a:bodyPr>
          <a:lstStyle/>
          <a:p>
            <a:r>
              <a:rPr lang="es-CO" dirty="0">
                <a:latin typeface="Helvetica LT Std"/>
              </a:rPr>
              <a:t>Pagina de Metadatos.</a:t>
            </a:r>
          </a:p>
        </p:txBody>
      </p:sp>
      <p:sp>
        <p:nvSpPr>
          <p:cNvPr id="18" name="Title 3"/>
          <p:cNvSpPr txBox="1">
            <a:spLocks/>
          </p:cNvSpPr>
          <p:nvPr/>
        </p:nvSpPr>
        <p:spPr>
          <a:xfrm>
            <a:off x="458245" y="162569"/>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dirty="0">
                <a:solidFill>
                  <a:schemeClr val="bg1"/>
                </a:solidFill>
                <a:latin typeface="Bebas Neue" charset="0"/>
                <a:ea typeface="Bebas Neue" charset="0"/>
                <a:cs typeface="Bebas Neue" charset="0"/>
              </a:rPr>
              <a:t>Revisar el Esquema de Datos</a:t>
            </a:r>
          </a:p>
        </p:txBody>
      </p:sp>
    </p:spTree>
    <p:extLst>
      <p:ext uri="{BB962C8B-B14F-4D97-AF65-F5344CB8AC3E}">
        <p14:creationId xmlns:p14="http://schemas.microsoft.com/office/powerpoint/2010/main" val="4176291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3652359" y="1270930"/>
            <a:ext cx="5287246" cy="3877985"/>
          </a:xfrm>
          <a:prstGeom prst="rect">
            <a:avLst/>
          </a:prstGeom>
          <a:noFill/>
        </p:spPr>
        <p:txBody>
          <a:bodyPr wrap="square" rtlCol="0">
            <a:spAutoFit/>
          </a:bodyPr>
          <a:lstStyle/>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Introducción.</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Explorar con socrata.</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Estructura de datos.</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Creación de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Revisar el esquema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Pagina de metadatos.</a:t>
            </a:r>
          </a:p>
          <a:p>
            <a:pPr marL="342900" indent="-342900">
              <a:buFont typeface="+mj-lt"/>
              <a:buAutoNum type="arabicPeriod"/>
            </a:pPr>
            <a:r>
              <a:rPr lang="es-MX" sz="2400" b="1" dirty="0">
                <a:solidFill>
                  <a:schemeClr val="tx1">
                    <a:lumMod val="75000"/>
                    <a:lumOff val="25000"/>
                  </a:schemeClr>
                </a:solidFill>
                <a:latin typeface="Helvetica LT Std" charset="0"/>
                <a:ea typeface="Helvetica LT Std" charset="0"/>
                <a:cs typeface="Helvetica LT Std" charset="0"/>
              </a:rPr>
              <a:t>Actualizar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Visualizaciones.</a:t>
            </a: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22" r="10445"/>
          <a:stretch/>
        </p:blipFill>
        <p:spPr>
          <a:xfrm>
            <a:off x="317109" y="986970"/>
            <a:ext cx="3021176" cy="3714560"/>
          </a:xfrm>
          <a:prstGeom prst="rect">
            <a:avLst/>
          </a:prstGeom>
        </p:spPr>
      </p:pic>
      <p:sp>
        <p:nvSpPr>
          <p:cNvPr id="6" name="1 Título"/>
          <p:cNvSpPr txBox="1">
            <a:spLocks/>
          </p:cNvSpPr>
          <p:nvPr/>
        </p:nvSpPr>
        <p:spPr>
          <a:xfrm>
            <a:off x="-387277" y="141371"/>
            <a:ext cx="3640641"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Agenda</a:t>
            </a:r>
            <a:endParaRPr lang="es-ES"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3359453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p:cNvSpPr>
            <a:spLocks noGrp="1"/>
          </p:cNvSpPr>
          <p:nvPr>
            <p:ph type="title"/>
          </p:nvPr>
        </p:nvSpPr>
        <p:spPr>
          <a:xfrm>
            <a:off x="490988" y="123374"/>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Actualizar Conjuntos de Datos</a:t>
            </a:r>
          </a:p>
        </p:txBody>
      </p:sp>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Adjuntar o Reemplazar datos</a:t>
            </a:r>
            <a:endParaRPr lang="en-US" sz="1900" b="1" dirty="0">
              <a:solidFill>
                <a:srgbClr val="7030A0"/>
              </a:solidFill>
              <a:latin typeface="Helvetica LT Std"/>
            </a:endParaRPr>
          </a:p>
        </p:txBody>
      </p:sp>
      <p:pic>
        <p:nvPicPr>
          <p:cNvPr id="8"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261" y="1887136"/>
            <a:ext cx="7380524" cy="2679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079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79600" y="1127522"/>
            <a:ext cx="4964400" cy="1790700"/>
          </a:xfrm>
        </p:spPr>
        <p:txBody>
          <a:bodyPr/>
          <a:lstStyle/>
          <a:p>
            <a:r>
              <a:rPr lang="es-CO" sz="8625" dirty="0">
                <a:ln w="0"/>
                <a:solidFill>
                  <a:srgbClr val="7030A0"/>
                </a:solidFill>
                <a:effectLst>
                  <a:reflection blurRad="6350" stA="53000" endA="300" endPos="35500" dir="5400000" sy="-90000" algn="bl" rotWithShape="0"/>
                </a:effectLst>
                <a:latin typeface="Helvetica LT Std"/>
              </a:rPr>
              <a:t>Demo</a:t>
            </a:r>
          </a:p>
        </p:txBody>
      </p:sp>
      <p:sp>
        <p:nvSpPr>
          <p:cNvPr id="6" name="Subtitle 5"/>
          <p:cNvSpPr>
            <a:spLocks noGrp="1"/>
          </p:cNvSpPr>
          <p:nvPr>
            <p:ph type="subTitle" idx="1"/>
          </p:nvPr>
        </p:nvSpPr>
        <p:spPr>
          <a:xfrm>
            <a:off x="5449306" y="3938054"/>
            <a:ext cx="2809154" cy="312407"/>
          </a:xfrm>
        </p:spPr>
        <p:txBody>
          <a:bodyPr>
            <a:normAutofit lnSpcReduction="10000"/>
          </a:bodyPr>
          <a:lstStyle/>
          <a:p>
            <a:pPr algn="l"/>
            <a:r>
              <a:rPr lang="es-CO" dirty="0">
                <a:latin typeface="Helvetica LT Std"/>
              </a:rPr>
              <a:t>Otras Opciones de Editar.</a:t>
            </a:r>
          </a:p>
        </p:txBody>
      </p:sp>
      <p:pic>
        <p:nvPicPr>
          <p:cNvPr id="8"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7893"/>
          <a:stretch/>
        </p:blipFill>
        <p:spPr>
          <a:xfrm>
            <a:off x="925159" y="1113751"/>
            <a:ext cx="2827718" cy="3479846"/>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0" y="123374"/>
            <a:ext cx="7800976" cy="479476"/>
          </a:xfrm>
          <a:prstGeom prst="rect">
            <a:avLst/>
          </a:prstGeom>
        </p:spPr>
        <p:txBody>
          <a:bodyPr vert="horz" lIns="0" tIns="34290" rIns="68580" bIns="3429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s-MX" sz="3600" b="1" dirty="0">
                <a:solidFill>
                  <a:schemeClr val="bg1"/>
                </a:solidFill>
                <a:latin typeface="Bebas Neue" charset="0"/>
                <a:ea typeface="Bebas Neue" charset="0"/>
                <a:cs typeface="Bebas Neue" charset="0"/>
              </a:rPr>
              <a:t>Actualizar Conjuntos de Datos</a:t>
            </a:r>
          </a:p>
        </p:txBody>
      </p:sp>
      <p:grpSp>
        <p:nvGrpSpPr>
          <p:cNvPr id="4" name="Grupo 3"/>
          <p:cNvGrpSpPr/>
          <p:nvPr/>
        </p:nvGrpSpPr>
        <p:grpSpPr>
          <a:xfrm>
            <a:off x="4935694" y="3124583"/>
            <a:ext cx="487347" cy="523220"/>
            <a:chOff x="4752813" y="3092309"/>
            <a:chExt cx="487347" cy="523220"/>
          </a:xfrm>
        </p:grpSpPr>
        <p:sp>
          <p:nvSpPr>
            <p:cNvPr id="3" name="Elipse 2"/>
            <p:cNvSpPr/>
            <p:nvPr/>
          </p:nvSpPr>
          <p:spPr>
            <a:xfrm>
              <a:off x="4752813" y="3123087"/>
              <a:ext cx="487347" cy="461665"/>
            </a:xfrm>
            <a:prstGeom prst="ellips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p:cNvSpPr txBox="1"/>
            <p:nvPr/>
          </p:nvSpPr>
          <p:spPr>
            <a:xfrm>
              <a:off x="4803965" y="3092309"/>
              <a:ext cx="385042" cy="523220"/>
            </a:xfrm>
            <a:prstGeom prst="rect">
              <a:avLst/>
            </a:prstGeom>
            <a:noFill/>
          </p:spPr>
          <p:txBody>
            <a:bodyPr wrap="none" rtlCol="0">
              <a:spAutoFit/>
            </a:bodyPr>
            <a:lstStyle/>
            <a:p>
              <a:r>
                <a:rPr lang="es-CO" sz="2800" b="1" dirty="0">
                  <a:solidFill>
                    <a:srgbClr val="7030A0"/>
                  </a:solidFill>
                  <a:latin typeface="Helvetica LT Std"/>
                </a:rPr>
                <a:t>1</a:t>
              </a:r>
            </a:p>
          </p:txBody>
        </p:sp>
      </p:grpSp>
      <p:grpSp>
        <p:nvGrpSpPr>
          <p:cNvPr id="10" name="Grupo 9"/>
          <p:cNvGrpSpPr/>
          <p:nvPr/>
        </p:nvGrpSpPr>
        <p:grpSpPr>
          <a:xfrm>
            <a:off x="4935694" y="3821890"/>
            <a:ext cx="487347" cy="523220"/>
            <a:chOff x="4752813" y="3092309"/>
            <a:chExt cx="487347" cy="523220"/>
          </a:xfrm>
        </p:grpSpPr>
        <p:sp>
          <p:nvSpPr>
            <p:cNvPr id="11" name="Elipse 10"/>
            <p:cNvSpPr/>
            <p:nvPr/>
          </p:nvSpPr>
          <p:spPr>
            <a:xfrm>
              <a:off x="4752813" y="3123087"/>
              <a:ext cx="487347" cy="461665"/>
            </a:xfrm>
            <a:prstGeom prst="ellips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p:cNvSpPr txBox="1"/>
            <p:nvPr/>
          </p:nvSpPr>
          <p:spPr>
            <a:xfrm>
              <a:off x="4803965" y="3092309"/>
              <a:ext cx="385042" cy="523220"/>
            </a:xfrm>
            <a:prstGeom prst="rect">
              <a:avLst/>
            </a:prstGeom>
            <a:noFill/>
          </p:spPr>
          <p:txBody>
            <a:bodyPr wrap="none" rtlCol="0">
              <a:spAutoFit/>
            </a:bodyPr>
            <a:lstStyle/>
            <a:p>
              <a:r>
                <a:rPr lang="es-CO" sz="2800" b="1" dirty="0">
                  <a:solidFill>
                    <a:srgbClr val="7030A0"/>
                  </a:solidFill>
                  <a:latin typeface="Helvetica LT Std"/>
                </a:rPr>
                <a:t>2</a:t>
              </a:r>
            </a:p>
          </p:txBody>
        </p:sp>
      </p:grpSp>
      <p:sp>
        <p:nvSpPr>
          <p:cNvPr id="13" name="Rectángulo 12"/>
          <p:cNvSpPr/>
          <p:nvPr/>
        </p:nvSpPr>
        <p:spPr>
          <a:xfrm>
            <a:off x="5434692" y="3176429"/>
            <a:ext cx="2967479" cy="369332"/>
          </a:xfrm>
          <a:prstGeom prst="rect">
            <a:avLst/>
          </a:prstGeom>
        </p:spPr>
        <p:txBody>
          <a:bodyPr wrap="none">
            <a:spAutoFit/>
          </a:bodyPr>
          <a:lstStyle/>
          <a:p>
            <a:r>
              <a:rPr lang="es-CO" sz="1800" dirty="0">
                <a:latin typeface="Helvetica LT Std"/>
              </a:rPr>
              <a:t>Ajuntar y Remplazar datos.</a:t>
            </a:r>
          </a:p>
        </p:txBody>
      </p:sp>
    </p:spTree>
    <p:extLst>
      <p:ext uri="{BB962C8B-B14F-4D97-AF65-F5344CB8AC3E}">
        <p14:creationId xmlns:p14="http://schemas.microsoft.com/office/powerpoint/2010/main" val="1934155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3652359" y="1270930"/>
            <a:ext cx="5287246" cy="3877985"/>
          </a:xfrm>
          <a:prstGeom prst="rect">
            <a:avLst/>
          </a:prstGeom>
          <a:noFill/>
        </p:spPr>
        <p:txBody>
          <a:bodyPr wrap="square" rtlCol="0">
            <a:spAutoFit/>
          </a:bodyPr>
          <a:lstStyle/>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Introducción.</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Explorar con socrata.</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Estructura de datos.</a:t>
            </a:r>
          </a:p>
          <a:p>
            <a:pPr marL="342900" indent="-342900">
              <a:buFont typeface="+mj-lt"/>
              <a:buAutoNum type="arabicPeriod"/>
            </a:pPr>
            <a:r>
              <a:rPr lang="es-CO" sz="2400" dirty="0">
                <a:solidFill>
                  <a:schemeClr val="tx1">
                    <a:lumMod val="75000"/>
                    <a:lumOff val="25000"/>
                  </a:schemeClr>
                </a:solidFill>
                <a:latin typeface="Helvetica LT Std" charset="0"/>
                <a:ea typeface="Helvetica LT Std" charset="0"/>
                <a:cs typeface="Helvetica LT Std" charset="0"/>
              </a:rPr>
              <a:t>Creación de conjuntos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Revisar el esquema de 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Pagina de metadatos.</a:t>
            </a:r>
          </a:p>
          <a:p>
            <a:pPr marL="342900" indent="-342900">
              <a:buFont typeface="+mj-lt"/>
              <a:buAutoNum type="arabicPeriod"/>
            </a:pPr>
            <a:r>
              <a:rPr lang="es-MX" sz="2400" dirty="0">
                <a:solidFill>
                  <a:schemeClr val="tx1">
                    <a:lumMod val="75000"/>
                    <a:lumOff val="25000"/>
                  </a:schemeClr>
                </a:solidFill>
                <a:latin typeface="Helvetica LT Std" charset="0"/>
                <a:ea typeface="Helvetica LT Std" charset="0"/>
                <a:cs typeface="Helvetica LT Std" charset="0"/>
              </a:rPr>
              <a:t>Actualizar conjuntos de datos.</a:t>
            </a:r>
          </a:p>
          <a:p>
            <a:pPr marL="342900" indent="-342900">
              <a:buFont typeface="+mj-lt"/>
              <a:buAutoNum type="arabicPeriod"/>
            </a:pPr>
            <a:r>
              <a:rPr lang="es-MX" sz="2400" b="1" dirty="0">
                <a:solidFill>
                  <a:schemeClr val="tx1">
                    <a:lumMod val="75000"/>
                    <a:lumOff val="25000"/>
                  </a:schemeClr>
                </a:solidFill>
                <a:latin typeface="Helvetica LT Std" charset="0"/>
                <a:ea typeface="Helvetica LT Std" charset="0"/>
                <a:cs typeface="Helvetica LT Std" charset="0"/>
              </a:rPr>
              <a:t>Visualizaciones.</a:t>
            </a: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a:p>
            <a:pPr marL="342900" indent="-342900">
              <a:buFont typeface="Arial" panose="020B0604020202020204" pitchFamily="34" charset="0"/>
              <a:buChar char="•"/>
            </a:pPr>
            <a:endParaRPr lang="es-CO" sz="1800" cap="small" dirty="0">
              <a:latin typeface="Calibri Light" panose="020F03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22" r="10445"/>
          <a:stretch/>
        </p:blipFill>
        <p:spPr>
          <a:xfrm>
            <a:off x="317109" y="986970"/>
            <a:ext cx="3021176" cy="3714560"/>
          </a:xfrm>
          <a:prstGeom prst="rect">
            <a:avLst/>
          </a:prstGeom>
        </p:spPr>
      </p:pic>
      <p:sp>
        <p:nvSpPr>
          <p:cNvPr id="6" name="1 Título"/>
          <p:cNvSpPr txBox="1">
            <a:spLocks/>
          </p:cNvSpPr>
          <p:nvPr/>
        </p:nvSpPr>
        <p:spPr>
          <a:xfrm>
            <a:off x="-387277" y="141371"/>
            <a:ext cx="3640641" cy="54460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chemeClr val="bg1"/>
                </a:solidFill>
                <a:latin typeface="Bebas Neue" charset="0"/>
                <a:ea typeface="Bebas Neue" charset="0"/>
                <a:cs typeface="Bebas Neue" charset="0"/>
              </a:rPr>
              <a:t>Agenda</a:t>
            </a:r>
            <a:endParaRPr lang="es-ES"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3980107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p:cNvSpPr>
            <a:spLocks noGrp="1"/>
          </p:cNvSpPr>
          <p:nvPr>
            <p:ph type="title"/>
          </p:nvPr>
        </p:nvSpPr>
        <p:spPr>
          <a:xfrm>
            <a:off x="411799" y="146361"/>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Visualizaciones </a:t>
            </a:r>
          </a:p>
        </p:txBody>
      </p:sp>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Vista de tablas</a:t>
            </a:r>
            <a:endParaRPr lang="en-US" sz="1900" b="1" dirty="0">
              <a:solidFill>
                <a:srgbClr val="7030A0"/>
              </a:solidFill>
              <a:latin typeface="Helvetica LT Std"/>
            </a:endParaRPr>
          </a:p>
        </p:txBody>
      </p:sp>
      <p:sp>
        <p:nvSpPr>
          <p:cNvPr id="5" name="Marcador de texto 3"/>
          <p:cNvSpPr>
            <a:spLocks noGrp="1"/>
          </p:cNvSpPr>
          <p:nvPr>
            <p:ph type="body" sz="quarter" idx="13"/>
          </p:nvPr>
        </p:nvSpPr>
        <p:spPr>
          <a:xfrm>
            <a:off x="1071562" y="1730087"/>
            <a:ext cx="7054129" cy="3427701"/>
          </a:xfrm>
        </p:spPr>
        <p:txBody>
          <a:bodyPr/>
          <a:lstStyle/>
          <a:p>
            <a:pPr marL="0" indent="0">
              <a:buNone/>
            </a:pPr>
            <a:r>
              <a:rPr lang="es-CO" dirty="0">
                <a:latin typeface="Helvetica LT Std"/>
              </a:rPr>
              <a:t>Modos de visualización.</a:t>
            </a:r>
          </a:p>
          <a:p>
            <a:pPr marL="214313" indent="-214313"/>
            <a:r>
              <a:rPr lang="es-CO" dirty="0">
                <a:latin typeface="Helvetica LT Std"/>
              </a:rPr>
              <a:t>Tabla.</a:t>
            </a:r>
          </a:p>
          <a:p>
            <a:pPr marL="214313" indent="-214313"/>
            <a:r>
              <a:rPr lang="es-CO" dirty="0">
                <a:latin typeface="Helvetica LT Std"/>
              </a:rPr>
              <a:t>Vista enriquecida.</a:t>
            </a:r>
          </a:p>
          <a:p>
            <a:pPr marL="214313" indent="-214313"/>
            <a:r>
              <a:rPr lang="es-CO" dirty="0">
                <a:latin typeface="Helvetica LT Std"/>
              </a:rPr>
              <a:t>Por filas.</a:t>
            </a:r>
          </a:p>
          <a:p>
            <a:pPr marL="0" indent="0">
              <a:buNone/>
            </a:pPr>
            <a:r>
              <a:rPr lang="es-CO" dirty="0">
                <a:latin typeface="Helvetica LT Std"/>
              </a:rPr>
              <a:t>Filtros.</a:t>
            </a:r>
          </a:p>
          <a:p>
            <a:pPr marL="0" indent="0">
              <a:buNone/>
            </a:pPr>
            <a:r>
              <a:rPr lang="es-CO" dirty="0">
                <a:latin typeface="Helvetica LT Std"/>
              </a:rPr>
              <a:t>Orden y agrupaciones</a:t>
            </a:r>
            <a:r>
              <a:rPr lang="es-CO" dirty="0"/>
              <a:t>.</a:t>
            </a:r>
          </a:p>
          <a:p>
            <a:pPr marL="0" indent="0">
              <a:buNone/>
            </a:pPr>
            <a:endParaRPr lang="es-CO" dirty="0"/>
          </a:p>
        </p:txBody>
      </p:sp>
      <p:pic>
        <p:nvPicPr>
          <p:cNvPr id="3" name="Imagen 2"/>
          <p:cNvPicPr>
            <a:picLocks noChangeAspect="1"/>
          </p:cNvPicPr>
          <p:nvPr/>
        </p:nvPicPr>
        <p:blipFill>
          <a:blip r:embed="rId3"/>
          <a:stretch>
            <a:fillRect/>
          </a:stretch>
        </p:blipFill>
        <p:spPr>
          <a:xfrm>
            <a:off x="3345318" y="1637758"/>
            <a:ext cx="5327753" cy="2014019"/>
          </a:xfrm>
          <a:prstGeom prst="rect">
            <a:avLst/>
          </a:prstGeom>
          <a:ln>
            <a:noFill/>
          </a:ln>
          <a:effectLst>
            <a:outerShdw blurRad="292100" dist="139700" dir="2700000" algn="tl" rotWithShape="0">
              <a:srgbClr val="333333">
                <a:alpha val="65000"/>
              </a:srgbClr>
            </a:outerShdw>
          </a:effectLst>
        </p:spPr>
      </p:pic>
      <p:sp>
        <p:nvSpPr>
          <p:cNvPr id="6" name="Elipse 5"/>
          <p:cNvSpPr/>
          <p:nvPr/>
        </p:nvSpPr>
        <p:spPr>
          <a:xfrm>
            <a:off x="1071563" y="2143951"/>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p:cNvSpPr/>
          <p:nvPr/>
        </p:nvSpPr>
        <p:spPr>
          <a:xfrm>
            <a:off x="1071563" y="2439785"/>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p:cNvSpPr/>
          <p:nvPr/>
        </p:nvSpPr>
        <p:spPr>
          <a:xfrm>
            <a:off x="1076046" y="2740102"/>
            <a:ext cx="58103" cy="570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2140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Calendarios</a:t>
            </a:r>
            <a:endParaRPr lang="en-US" sz="1900" b="1" dirty="0">
              <a:solidFill>
                <a:srgbClr val="7030A0"/>
              </a:solidFill>
              <a:latin typeface="Helvetica LT Std"/>
            </a:endParaRPr>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806" y="1842247"/>
            <a:ext cx="4373959" cy="1917976"/>
          </a:xfrm>
          <a:prstGeom prst="rect">
            <a:avLst/>
          </a:prstGeom>
          <a:ln>
            <a:noFill/>
          </a:ln>
          <a:effectLst>
            <a:outerShdw blurRad="292100" dist="139700" dir="2700000" algn="tl" rotWithShape="0">
              <a:srgbClr val="333333">
                <a:alpha val="65000"/>
              </a:srgbClr>
            </a:outerShdw>
          </a:effectLst>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303" y="1552118"/>
            <a:ext cx="2942685" cy="2624212"/>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411799" y="146361"/>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Visualizaciones </a:t>
            </a:r>
            <a:endParaRPr lang="es-MX"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9272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Gráficos</a:t>
            </a:r>
            <a:endParaRPr lang="en-US" sz="1900" b="1" dirty="0">
              <a:solidFill>
                <a:srgbClr val="7030A0"/>
              </a:solidFill>
              <a:latin typeface="Helvetica LT Std"/>
            </a:endParaRPr>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960" t="13715" r="1710" b="2696"/>
          <a:stretch/>
        </p:blipFill>
        <p:spPr>
          <a:xfrm>
            <a:off x="4473836" y="1477503"/>
            <a:ext cx="3169920" cy="2727960"/>
          </a:xfrm>
          <a:prstGeom prst="rect">
            <a:avLst/>
          </a:prstGeom>
          <a:ln>
            <a:noFill/>
          </a:ln>
          <a:effectLst>
            <a:outerShdw blurRad="292100" dist="139700" dir="2700000" algn="tl" rotWithShape="0">
              <a:srgbClr val="333333">
                <a:alpha val="65000"/>
              </a:srgbClr>
            </a:outerShdw>
          </a:effectLst>
        </p:spPr>
      </p:pic>
      <p:pic>
        <p:nvPicPr>
          <p:cNvPr id="9"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t="2294" r="3043"/>
          <a:stretch/>
        </p:blipFill>
        <p:spPr>
          <a:xfrm>
            <a:off x="1286716" y="1724547"/>
            <a:ext cx="2355310" cy="2233873"/>
          </a:xfrm>
          <a:prstGeom prst="rect">
            <a:avLst/>
          </a:prstGeom>
          <a:ln>
            <a:noFill/>
          </a:ln>
          <a:effectLst>
            <a:outerShdw blurRad="292100" dist="139700" dir="2700000" algn="tl" rotWithShape="0">
              <a:srgbClr val="333333">
                <a:alpha val="65000"/>
              </a:srgbClr>
            </a:outerShdw>
          </a:effectLst>
        </p:spPr>
      </p:pic>
      <p:sp>
        <p:nvSpPr>
          <p:cNvPr id="7" name="Title 3"/>
          <p:cNvSpPr txBox="1">
            <a:spLocks/>
          </p:cNvSpPr>
          <p:nvPr/>
        </p:nvSpPr>
        <p:spPr>
          <a:xfrm>
            <a:off x="411799" y="146361"/>
            <a:ext cx="7800976" cy="479476"/>
          </a:xfrm>
          <a:prstGeom prst="rect">
            <a:avLst/>
          </a:prstGeom>
        </p:spPr>
        <p:txBody>
          <a:bodyPr vert="horz" lIns="0" tIns="34290" rIns="68580" bIns="34290" rtlCol="0" anchor="t">
            <a:noAutofit/>
          </a:bodyPr>
          <a:lstStyle>
            <a:lvl1pPr algn="l" defTabSz="685800" rtl="0" eaLnBrk="1" latinLnBrk="0" hangingPunct="1">
              <a:lnSpc>
                <a:spcPct val="90000"/>
              </a:lnSpc>
              <a:spcBef>
                <a:spcPct val="0"/>
              </a:spcBef>
              <a:buNone/>
              <a:defRPr sz="3300" kern="1200" baseline="0">
                <a:solidFill>
                  <a:schemeClr val="tx1">
                    <a:lumMod val="50000"/>
                    <a:lumOff val="50000"/>
                  </a:schemeClr>
                </a:solidFill>
                <a:latin typeface="+mj-lt"/>
                <a:ea typeface="+mj-ea"/>
                <a:cs typeface="+mj-cs"/>
              </a:defRPr>
            </a:lvl1pPr>
          </a:lstStyle>
          <a:p>
            <a:r>
              <a:rPr lang="es-MX" sz="3600" b="1">
                <a:solidFill>
                  <a:schemeClr val="bg1"/>
                </a:solidFill>
                <a:latin typeface="Bebas Neue" charset="0"/>
                <a:ea typeface="Bebas Neue" charset="0"/>
                <a:cs typeface="Bebas Neue" charset="0"/>
              </a:rPr>
              <a:t>Visualizaciones </a:t>
            </a:r>
            <a:endParaRPr lang="es-MX" sz="3600" b="1"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386270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Mapas</a:t>
            </a:r>
            <a:endParaRPr lang="en-US" sz="1900" b="1" dirty="0">
              <a:solidFill>
                <a:srgbClr val="7030A0"/>
              </a:solidFill>
              <a:latin typeface="Helvetica LT Std"/>
            </a:endParaRPr>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99" y="1698458"/>
            <a:ext cx="3309152" cy="1665965"/>
          </a:xfrm>
          <a:prstGeom prst="rect">
            <a:avLst/>
          </a:prstGeom>
          <a:ln>
            <a:noFill/>
          </a:ln>
          <a:effectLst>
            <a:outerShdw blurRad="292100" dist="139700" dir="2700000" algn="tl" rotWithShape="0">
              <a:srgbClr val="333333">
                <a:alpha val="65000"/>
              </a:srgbClr>
            </a:outerShdw>
          </a:effectLst>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725" y="1694435"/>
            <a:ext cx="3322946" cy="1667975"/>
          </a:xfrm>
          <a:prstGeom prst="rect">
            <a:avLst/>
          </a:prstGeom>
          <a:ln>
            <a:noFill/>
          </a:ln>
          <a:effectLst>
            <a:outerShdw blurRad="292100" dist="139700" dir="2700000" algn="tl" rotWithShape="0">
              <a:srgbClr val="333333">
                <a:alpha val="65000"/>
              </a:srgbClr>
            </a:outerShdw>
          </a:effectLst>
        </p:spPr>
      </p:pic>
      <p:pic>
        <p:nvPicPr>
          <p:cNvPr id="10"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8008" y="3554557"/>
            <a:ext cx="2973435" cy="1346775"/>
          </a:xfrm>
          <a:prstGeom prst="rect">
            <a:avLst/>
          </a:prstGeom>
        </p:spPr>
      </p:pic>
      <p:sp>
        <p:nvSpPr>
          <p:cNvPr id="9" name="Title 3"/>
          <p:cNvSpPr>
            <a:spLocks noGrp="1"/>
          </p:cNvSpPr>
          <p:nvPr>
            <p:ph type="title"/>
          </p:nvPr>
        </p:nvSpPr>
        <p:spPr>
          <a:xfrm>
            <a:off x="411799" y="146361"/>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Visualizaciones </a:t>
            </a:r>
          </a:p>
        </p:txBody>
      </p:sp>
    </p:spTree>
    <p:extLst>
      <p:ext uri="{BB962C8B-B14F-4D97-AF65-F5344CB8AC3E}">
        <p14:creationId xmlns:p14="http://schemas.microsoft.com/office/powerpoint/2010/main" val="76733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404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p:txBody>
          <a:bodyPr>
            <a:normAutofit/>
          </a:bodyPr>
          <a:lstStyle/>
          <a:p>
            <a:pPr marL="0" indent="0">
              <a:buNone/>
            </a:pPr>
            <a:r>
              <a:rPr lang="es-MX" sz="1900" b="1" dirty="0">
                <a:solidFill>
                  <a:srgbClr val="7030A0"/>
                </a:solidFill>
                <a:latin typeface="Helvetica LT Std"/>
              </a:rPr>
              <a:t>Data Lens</a:t>
            </a:r>
            <a:endParaRPr lang="en-US" sz="1900" b="1" dirty="0">
              <a:solidFill>
                <a:srgbClr val="7030A0"/>
              </a:solidFill>
              <a:latin typeface="Helvetica LT Std"/>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673" y="1525427"/>
            <a:ext cx="5242753" cy="3166012"/>
          </a:xfrm>
          <a:prstGeom prst="rect">
            <a:avLst/>
          </a:prstGeom>
          <a:ln>
            <a:noFill/>
          </a:ln>
          <a:effectLst>
            <a:outerShdw blurRad="292100" dist="139700" dir="2700000" algn="tl" rotWithShape="0">
              <a:srgbClr val="333333">
                <a:alpha val="65000"/>
              </a:srgbClr>
            </a:outerShdw>
          </a:effectLst>
        </p:spPr>
      </p:pic>
      <p:sp>
        <p:nvSpPr>
          <p:cNvPr id="6" name="Title 3"/>
          <p:cNvSpPr>
            <a:spLocks noGrp="1"/>
          </p:cNvSpPr>
          <p:nvPr>
            <p:ph type="title"/>
          </p:nvPr>
        </p:nvSpPr>
        <p:spPr>
          <a:xfrm>
            <a:off x="411799" y="146361"/>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Visualizaciones </a:t>
            </a:r>
          </a:p>
        </p:txBody>
      </p:sp>
    </p:spTree>
    <p:extLst>
      <p:ext uri="{BB962C8B-B14F-4D97-AF65-F5344CB8AC3E}">
        <p14:creationId xmlns:p14="http://schemas.microsoft.com/office/powerpoint/2010/main" val="204279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p:cNvSpPr>
            <a:spLocks noGrp="1"/>
          </p:cNvSpPr>
          <p:nvPr>
            <p:ph type="body" sz="quarter" idx="12"/>
          </p:nvPr>
        </p:nvSpPr>
        <p:spPr>
          <a:xfrm>
            <a:off x="1071563" y="1628620"/>
            <a:ext cx="1961923" cy="366448"/>
          </a:xfrm>
        </p:spPr>
        <p:txBody>
          <a:bodyPr>
            <a:normAutofit fontScale="92500"/>
          </a:bodyPr>
          <a:lstStyle/>
          <a:p>
            <a:pPr marL="0" indent="0">
              <a:buNone/>
            </a:pPr>
            <a:r>
              <a:rPr lang="es-MX" sz="1900" b="1" dirty="0">
                <a:solidFill>
                  <a:srgbClr val="7030A0"/>
                </a:solidFill>
                <a:latin typeface="Helvetica LT Std"/>
              </a:rPr>
              <a:t>Consumir vistas</a:t>
            </a:r>
            <a:endParaRPr lang="en-US" sz="1900" b="1" dirty="0">
              <a:solidFill>
                <a:srgbClr val="7030A0"/>
              </a:solidFill>
              <a:latin typeface="Helvetica LT Std"/>
            </a:endParaRPr>
          </a:p>
        </p:txBody>
      </p:sp>
      <p:sp>
        <p:nvSpPr>
          <p:cNvPr id="5" name="Marcador de texto 3"/>
          <p:cNvSpPr>
            <a:spLocks noGrp="1"/>
          </p:cNvSpPr>
          <p:nvPr>
            <p:ph type="body" sz="quarter" idx="13"/>
          </p:nvPr>
        </p:nvSpPr>
        <p:spPr>
          <a:xfrm>
            <a:off x="1314358" y="2004015"/>
            <a:ext cx="1370786" cy="1755185"/>
          </a:xfrm>
        </p:spPr>
        <p:txBody>
          <a:bodyPr>
            <a:normAutofit/>
          </a:bodyPr>
          <a:lstStyle/>
          <a:p>
            <a:r>
              <a:rPr lang="es-CO" sz="1600" dirty="0">
                <a:latin typeface="Helvetica LT Std"/>
              </a:rPr>
              <a:t>Exportar.</a:t>
            </a:r>
          </a:p>
          <a:p>
            <a:r>
              <a:rPr lang="es-CO" sz="1600" dirty="0">
                <a:latin typeface="Helvetica LT Std"/>
              </a:rPr>
              <a:t>Compartir.</a:t>
            </a:r>
          </a:p>
          <a:p>
            <a:r>
              <a:rPr lang="es-CO" sz="1600" dirty="0">
                <a:latin typeface="Helvetica LT Std"/>
              </a:rPr>
              <a:t>Comentar.</a:t>
            </a:r>
          </a:p>
          <a:p>
            <a:r>
              <a:rPr lang="es-CO" sz="1600" dirty="0">
                <a:latin typeface="Helvetica LT Std"/>
              </a:rPr>
              <a:t>Embeber.</a:t>
            </a:r>
          </a:p>
          <a:p>
            <a:r>
              <a:rPr lang="es-CO" sz="1600" dirty="0">
                <a:latin typeface="Helvetica LT Std"/>
              </a:rPr>
              <a:t>Suscribirse.</a:t>
            </a:r>
          </a:p>
          <a:p>
            <a:pPr marL="0" indent="0">
              <a:buNone/>
            </a:pPr>
            <a:endParaRPr lang="es-CO" sz="1200" dirty="0"/>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781" y="1074058"/>
            <a:ext cx="2946881" cy="3465219"/>
          </a:xfrm>
          <a:prstGeom prst="rect">
            <a:avLst/>
          </a:prstGeom>
          <a:ln>
            <a:noFill/>
          </a:ln>
          <a:effectLst>
            <a:outerShdw blurRad="292100" dist="139700" dir="2700000" algn="tl" rotWithShape="0">
              <a:srgbClr val="333333">
                <a:alpha val="65000"/>
              </a:srgbClr>
            </a:outerShdw>
          </a:effectLst>
        </p:spPr>
      </p:pic>
      <p:sp>
        <p:nvSpPr>
          <p:cNvPr id="7" name="Title 3"/>
          <p:cNvSpPr>
            <a:spLocks noGrp="1"/>
          </p:cNvSpPr>
          <p:nvPr>
            <p:ph type="title"/>
          </p:nvPr>
        </p:nvSpPr>
        <p:spPr>
          <a:xfrm>
            <a:off x="411799" y="146361"/>
            <a:ext cx="7800976" cy="479476"/>
          </a:xfrm>
        </p:spPr>
        <p:txBody>
          <a:bodyPr vert="horz" lIns="0" tIns="34290" rIns="68580" bIns="34290" rtlCol="0" anchor="t">
            <a:noAutofit/>
          </a:bodyPr>
          <a:lstStyle/>
          <a:p>
            <a:r>
              <a:rPr lang="es-MX" sz="3600" b="1" dirty="0">
                <a:solidFill>
                  <a:schemeClr val="bg1"/>
                </a:solidFill>
                <a:latin typeface="Bebas Neue" charset="0"/>
                <a:ea typeface="Bebas Neue" charset="0"/>
                <a:cs typeface="Bebas Neue" charset="0"/>
              </a:rPr>
              <a:t>Visualizaciones </a:t>
            </a:r>
          </a:p>
        </p:txBody>
      </p:sp>
    </p:spTree>
    <p:extLst>
      <p:ext uri="{BB962C8B-B14F-4D97-AF65-F5344CB8AC3E}">
        <p14:creationId xmlns:p14="http://schemas.microsoft.com/office/powerpoint/2010/main" val="134328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79600" y="1127522"/>
            <a:ext cx="4964400" cy="1790700"/>
          </a:xfrm>
        </p:spPr>
        <p:txBody>
          <a:bodyPr/>
          <a:lstStyle/>
          <a:p>
            <a:r>
              <a:rPr lang="es-CO" sz="8625"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Helvetica LT Std"/>
              </a:rPr>
              <a:t>Demo</a:t>
            </a:r>
          </a:p>
        </p:txBody>
      </p:sp>
      <p:pic>
        <p:nvPicPr>
          <p:cNvPr id="6"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7893"/>
          <a:stretch/>
        </p:blipFill>
        <p:spPr>
          <a:xfrm>
            <a:off x="925159" y="1113751"/>
            <a:ext cx="2827718" cy="3479846"/>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146425" y="147579"/>
            <a:ext cx="4033175" cy="479476"/>
          </a:xfrm>
          <a:prstGeom prst="rect">
            <a:avLst/>
          </a:prstGeom>
        </p:spPr>
        <p:txBody>
          <a:bodyPr vert="horz" lIns="0" tIns="34290" rIns="68580" bIns="3429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s-MX" sz="3600" b="1" dirty="0">
                <a:solidFill>
                  <a:schemeClr val="bg1"/>
                </a:solidFill>
                <a:latin typeface="Bebas Neue" charset="0"/>
                <a:ea typeface="Bebas Neue" charset="0"/>
                <a:cs typeface="Bebas Neue" charset="0"/>
              </a:rPr>
              <a:t>Visualizaciones </a:t>
            </a:r>
          </a:p>
        </p:txBody>
      </p:sp>
    </p:spTree>
    <p:extLst>
      <p:ext uri="{BB962C8B-B14F-4D97-AF65-F5344CB8AC3E}">
        <p14:creationId xmlns:p14="http://schemas.microsoft.com/office/powerpoint/2010/main" val="4230392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data:image/png;base64,iVBORw0KGgoAAAANSUhEUgAAAUcAAACaCAMAAAANQHocAAAAxlBMVEX///+qy/BKhKUXSG2v0PWoyvA+fqFHgqSw0falyO8APWMRRWpCgKKmyO0AOmENQ2gqWHxWe55IcZX4+vuaveLQ4vfX5vi+1/Ti6/C10vLf6/ny9/2iw+j0+Prl7/qVuN3G3PVeka/S3+ezydeZt8qMr8S+0d1fhak7ZYkgUHVzn7iMr9NEbZGkvs9pmLN6nsJwlblmi695m7+6ztpwnbcANWHK2uPa5eyqxNOBp781XoGjs8GVpbR0jKGsuMNfe5Sct9MALV0L0fCSAAAQ8UlEQVR4nO1dCXuqvBKuEgEBRcUFF6xYrVpbtbafrd7vbv//T91J2BI2FxZPb3mf55y2SHPgPTOZJZPJw0OBAgUKFChQoMD/HwzD0O79DD8fzy9muWweZ1/3fpCfjSOvlMtlQVH4zfTez/KDceDLDgR+du+n+bnQeUVwmSyIvB3PLxuzrNhs8m/3fpwfDM0wdP3btBRcv/fT/HjMMJHK8d6P8fNhYtXmC4FMijcskPz3vR/jx2NaKHYq0DGPgnnvx/jx+LIs9r0f48djjgPEciGPt0PTp4enI6GxmB9vhj4zeYBihYYf936cn4o3hfcibMEsMpE3wXjxEj5YHJ/v/UA/E9onS2ORp7gNR5dGoSzw5WJyvA22y1gGMyOYL9/Dez/PT4Xt65Rnh2KpKwlIikfZGPd+jh8OwyQTYyGJSbFRgMYi45gYusmXi3XrFKDpxdxYoECB3wfj6/A2nx/ns6dpYZJvhf70ibOKCoAEfbNgEZRxOBS2+uFh+vT9YQXE09nG3MwO1GfPJp1UBF9bUPjyN+tvHzDBx99urqckh82/6A/GJ8hbWeB502Hy2WRIdJNiCs0kWWUt8798GWFmM6UI36bi1t094Y++NnwIiRaTpjdRvtjrCL+66HHmUaXQPB0etLdQWWSpxjCt27wLvxDfERInbIabOBrLVMZ7IzjU/1rokVzBPBnLYtkr4Hkm/xeK+YsNzVyJZOksjZ4mz8EpoifMXwfjPFfxRNqm5fl4nP3m1ONz2OwoXCCJLn4zex5C1JovbzbmxUzy83u/wh+BlwBhCtgO/ZK50SHyF8+KHkJ4nMKkeYViK4VAPoTxWDbsFdSLUQgkBDN+yoTPh4/IWDAURf3Jg5NhoNV09nC5kXGYL6D5SeO/Ql2hOCiFYjN7K4lwmU6wfDl+c1jtYc4W233o14pjsSPTwgtlakAcZ1fzWJSBWzhSoqVfa2XKxTYZB88Oc4oAPvjV4lguYmwCx9IoeIEmPHFxBkrBI46lbTKOZOE0Kj0eB77g8UGzY2lnkrvezBQ8YjiJMydtc2VsTfAn6LWmDceDbrczmfQAfQz8zWTS6XYH4+Hw8kfU/v6XfvULOXGhm7UJSVxQEHhvtxaFe/JoDAfdSa9fqgIqFfyHgXUR/kb93qQDjJ5/1v/W/+L+vvIpXHF0qko+o3kU+PLx7fA1/Tj68mr38nuG4w4hEPNVOguLVsxnZxDLZkPmpH9e9yTO8oywca5E6jWY8w9nPVA3GX5frqcgMYzBpF+6jMAgn9VKqT8ZRO1M+bd6NY8Hv1pHrR8K/JGqg9IYHpXc48Lx5DYK/dLZ74xDBPNviZOu1GtXrd2tgN+hPPKfdE5nysY8Sr5lFEBitZqEQgsIgCfVIJf/qF/Lo5s18ypzwpK4irvHTTMO3/Oyr3QgzxWaYQdVE8mhg2qz+b6twTdghUo9Rsef61z9H1c9lRsEKq7ShqR7+E97XtTfzBBrLWxyM9fjXjJlpoBUVf1rbf9QqZb6XbcYZPrXtTx+OZx48qgFp0bbBmmzshJawpfXusK4nxqLpZK4Aqu89n6GoXsDmxXg8V9XPZmbxKVSsQFDY6vtwYyKdPJR63E/HYV2eDwBj4/MJTDjHSyUegIePZPrX7GxxW0WVU+Vz7rrsJcqi8DjEngc+a9WqpPhg3E7j5QL6F+xISo/ja4nLedRZNZNUaMtoJbMcQEeCZM62JnrXBDXqAiCp5y+zJlw/Po4RhdC5tHLQ+un4OcEeFS5VS3sk8pI5erXvZXhzoUKZSx8oaEQElB7NOawpjAupS2MsTyWRjJXv661BqXDgqeeV6x08ZuY0VPCIOWZ0eVRbkTwyHHSf65rZ+AZZ3qx6nCmnjlXGrvp6zThsRnN4wo8okq1P+l0x8OhYWjaWQeZMs50l5inyySSzyFBkRGNhMdTOI+1FfEsrawbDkGRk86cTDqdbrc7GIzHrLzSxpkm8hDucvtozMHjGWREYwktgMfwCaPWkP2epZfNrFpfJj4vhZI8plW1PufPyKRSzqGMYpjF1OjyuAz/KMgji0q1F5w9aW+RN6mNRPq3GU0ikD7PI6ruZ8fju6q+otCPgMd6O5rFSn8c8qRM+CLwn8+uwOpPMUR+5hIMdjKjkfDYiuQxGOm4NKJB+LOyC4R4a+F8BngRYrzGsrDJY3frMKvJEYB2qtqMlsdwCwQq3YlUw6NvIsTHI/DnzIwg5NBDuBcijojkX1PnkR4W8xiqCKETowvt5ZZSFIhksp4gxwFxROhxv2g2d4/XMBnOO9pJ6gLRwy6cYaN4DJ8YKSL9EnkhkVlvg/OLI6rsG3VJVVWpvoywAyOA79J6v91TWopsiHuHR1TarexhX0coksdqqXv2iSOTYrEQsi3ENXziiNYnSeZkeGGOU1dtVAqIGdrXpfqOvYwWdbW+dQWvvX5vtl5bIHwt2eIRrRv0sBE8VgIeYygO5g1lFEBkltamy76LuFVlTlWXi0VzpXLqqb3erX0vKzZkjquJLI87FaITS/Bq+yWHBQ+Thgd7h8vIGvbVHvY1nMcKildpF8abcAOTmfbhYtUabSVOlpptrJi1JnzPSdLJx+NjneO4FWuF0V6y1w/E/QooA8gy+UJ4tIZdWMO2LMqDPFYnl9sC403xeToX6HqGLXA1VqzWKlC3tmUNLQkTEjtLik0Vs+PjEYjC0QmqLYn6Siq3aqw4FX5QdwitJWpYkGfsUwZ4rJ6fGRkc5vjwGEUhng9/2cbhzPKPrPMI7ybjOdFhVSICxc6FNVfKaMCtEJ2gNmitrK4W65GIMVqvOGmHaiCcqxEzbC3AY+VCnaahH55mx+Nx/v38pV20cSGzZsJMhgKBJquUt1PFMyEnn+i5EGswFlKfoXkEHmulEfyC2thW3M/EpazuRNBkjnaiiGL7eKxGBDCXQrsg5ZNhcTgTEz7CC+4p0kRbsWknx1H2bUAepRJ6hQGaNeoT1FLVHXDM3I5OMvzM8liZJHyRrwuTkBkJ5ITiETXr6ommB2ezlz4dBq5VmCFDeJTJJLlgDDlqAo9Nic1VIHCG3v083qDVDOIqxSlJFTLKiTPmGu3kNfPCwMKiqcor5pK8WkvM4r7NI4eA8lefPwQjvIs7bu2/uEibx+hKceFIZYKy8n18bo/fu4bouM0IH14NIIrKpg7BdsgN4FL1RUCER3/IiIf185h0erSONAqFMqNlNaNtcWFJChfiQpVbYCVkVy2J6mKj4nOG4Lp8wnf7oh+LsuCw4Db55DEpj9GdVJSZlv1BheHJHrEyagNGTcwjzIiyI31gZdSmaBlnP4+vYD52MTzCsCVn2ACPieUxusJZmT0cvQ8zKkwJ8IjE9r4FLrQN4BEE0uWCSCLCPPp+ay/JzVVg1iR5XOKx+4YNymPS+TF6gxwwR5VJZrS9cMLyiErbhiSpsg3CY6kNtrjtiheoLubR93s4Pwbxi3/BxeYRlfbssEF5TMpjFIuEOT1zHtk1BScrI6mrxul0alg8UgJphcZYKtnEGSZ4F8kjWq98wxIeOYmSx6QHHER38cEdACges9HrAeP3kKyM1GhuH0c1JKISmR+JNsujkm1N4Gs7aK+XstTm/FetfHhL3Ev+YbGQwkzp3VhJ+iIx4YypUTxmZGfGvniGk1rrmuOnoIXFI45KsC8O8Y20h68j1T8TIlluoFWInQF9b2HfEoatUMP6F20qKOmLxIWFDI/ZBDRD+qVfiatILafYPDqK/Ag+OLbTxIlkiFgDXdid8a+xAo9yCyJJmYkLQ3icJH2RmHykolHzY1Zl9vT7gB+9Y3ISDo/YnW6J+P1JiIheZXlJ3yg2VZg311IgXMRZjdUqOGyAx6Ruz0NMWKgYXrCTVVxIG+zAtOfyWHrE5cm1lUymSWw9HAtu3WcJqniCy2smMBR3KnFz/MP6eawmPkcnRq8V3fs+syaklKEZ1TmVkSePRxxWv24l8MHJByRZQd25VCUsqG0O7MmijdxVrvbOdhf9wxJnSKQoT/wecfMj5VsKWa0aUutcCKcb16L7yojMeC5z3Iqr23KFy0NdXcUrBda8idYcXJdPzd1+u9+9t06chNOXK05e+YcFHt9PSycpWekkfo+L0o9Z7vrwIhq0rYOTt9yt8TpKqfa4bYGBsHkkuVhvUhxhyWs9ijgFsV2pXN1e42ovJfCzVVUCqATwSzsJD7u3hh3BsEA2hO0SOJSPaal1jB9OQcjwCFcqI47esbssSfV6Hf4AE5zLIzbZzoogIQwv+0mr5etJBeakrUOwuH6F6yphklst33EdKVpQw0pkWLVVqnurPJVe8te4iEYly+I9euZaL3H0ZkXWKl6lckUQfEe5Qd05asoSXloF6ZMadNZSHK33u8VitwX5E7EL3qiJ25N/2BbCyxOSlSFOHBQC4sr2XK3OtMqHrsWFmO+9BQEbjuBa7+ud6vKIwGfcM9bi8f0VPBoOwpSa32t063iI3zMiw75aw55gWFzMJ77XVckq1a30U3iLCxr5ZF2RW/Llcmu47qQGUY2I40DRllRJXo38dOE7a3EFVZhH21eihgXnfAnzanNn3ZQ414MR0xnAoTHr+vDIqmYcTzcslvDCXyAhewHWddVPPwlyTsitrEpjdryg40cO9eFRSXHCo/Ut9nuiq2fjgMTAFeBxRf2fpFLkENNZ3KIxhzYAQ/+bOi+8r0vWrjY78ZgO0A6stjtY4ky4hej1GYxcCkmjNbu9Xq+JKRitZNWf674deFiXxkk6rxDeYcGGktcRe5MIIu0pDHkGJxV4pikVW40R16FLeMntKIXYdUMIoGV/JicdVNOiMXZTV54tUmKJfGQNQ4o0plZIF1tPkWfroxgirdX89GmspEdjsJUzg9T+mQsQNUeClQms+6eCaiqOo43Y7cP59mjuRBmbdxXHHymjUk2eLKPg70zKhDc5H8UVtZU9WF6WHNVSGtGgB81X5czkLTIrH42A0QsRSQg/QntMJEGlckUt+EVgO/mAhabPEMj/MIBBiEiuVClib9utqJ7Za3QLmIQP//WgUzzeode1NvE3TXlctppxG3yvRuWCvUbXg0n44NVVqmA8s1XCOASb+KSy1dBlMWYTZhIwCR/caJNW7Ow2fMRhOEnYrjCaxEopVStNgTlTBVeL0mcx3OtwCqOTbn8um8RKL53kThiYndmYR3qCvOMZpONeKU0qK9Vqv5t8WTAab355pJe+sMHWvp7mx5eX4/wj5zObtUGvkkYvTSyJ1X4nIxIN/esLa+2TXx4ZQ3PUZybZ/IV3fymb3I92HUxK1WSTJe6T24vskpsMxvPcxJvjhPL86xDg8Y1tZkHv/mB6hOQEYzBBNzXKxa1jSqjXTd9XtIC7zVjKLACZbACDaYpNAd3nGBpj3LV6X1cv631dJc2ae51xhjPitxLTV4+0L4xNAd3vSEhtOMa92JHViz3QjN2+aPVi7w6GGeegY9srEB7PHKpy97M1gc/xoNvxDgfo0WcDGLm4vGe6VFgN78/1mMpl7evPxvyMrBEez9RYCMUhpefO77EYOremfZew+0+Cca6ax+Ixfk27fNcw54/AubNIBYH4CWcbQ/72s+POKax9xszhHI93O0PlD8H5Ij1y2wWtc+/8InfG2Z4elpydPZVPucdZNH8Qzk189qHCGt50GEO5kktX9j8Zc15hNmYSwhTSyIfACp61jWnCZfsabvbj/hJp+vPy6/3Hh+nRIw1zpJTNz+Ps++njMNUNOqTSAEN9+vz09D2bHzGxRO83x7eP3y6MNgx9Oj0cptMvPetQvkCBAgUKYPwPhm2BS/IAxJwAAAAASUVORK5CYII="/>
          <p:cNvSpPr>
            <a:spLocks noChangeAspect="1" noChangeArrowheads="1"/>
          </p:cNvSpPr>
          <p:nvPr/>
        </p:nvSpPr>
        <p:spPr bwMode="auto">
          <a:xfrm>
            <a:off x="230981" y="2917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053"/>
          </a:p>
        </p:txBody>
      </p:sp>
      <p:pic>
        <p:nvPicPr>
          <p:cNvPr id="2054" name="Picture 6" descr="http://i.imgur.com/v9dpV6V.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816" y="1819466"/>
            <a:ext cx="1627717" cy="130217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459581" y="2967750"/>
            <a:ext cx="2598788" cy="307777"/>
          </a:xfrm>
          <a:prstGeom prst="rect">
            <a:avLst/>
          </a:prstGeom>
        </p:spPr>
        <p:txBody>
          <a:bodyPr wrap="none">
            <a:spAutoFit/>
          </a:bodyPr>
          <a:lstStyle/>
          <a:p>
            <a:r>
              <a:rPr lang="es-MX" sz="1400" b="1" i="1" dirty="0">
                <a:solidFill>
                  <a:srgbClr val="7030A0"/>
                </a:solidFill>
                <a:latin typeface="Helvetica LT Std"/>
              </a:rPr>
              <a:t>https://support.socrata.com</a:t>
            </a:r>
          </a:p>
        </p:txBody>
      </p:sp>
      <p:sp>
        <p:nvSpPr>
          <p:cNvPr id="8" name="Title 1"/>
          <p:cNvSpPr txBox="1">
            <a:spLocks/>
          </p:cNvSpPr>
          <p:nvPr/>
        </p:nvSpPr>
        <p:spPr bwMode="auto">
          <a:xfrm>
            <a:off x="318065" y="109757"/>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68580" bIns="34290" numCol="1" rtlCol="0"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s-CO" sz="3600" b="1" dirty="0">
                <a:solidFill>
                  <a:schemeClr val="bg1"/>
                </a:solidFill>
                <a:latin typeface="Bebas Neue" charset="0"/>
                <a:ea typeface="Bebas Neue" charset="0"/>
                <a:cs typeface="Bebas Neue" charset="0"/>
              </a:rPr>
              <a:t>¿Cómo te ayudamos?</a:t>
            </a:r>
          </a:p>
        </p:txBody>
      </p:sp>
      <p:pic>
        <p:nvPicPr>
          <p:cNvPr id="2" name="Imagen 1"/>
          <p:cNvPicPr>
            <a:picLocks noChangeAspect="1"/>
          </p:cNvPicPr>
          <p:nvPr/>
        </p:nvPicPr>
        <p:blipFill>
          <a:blip r:embed="rId4"/>
          <a:stretch>
            <a:fillRect/>
          </a:stretch>
        </p:blipFill>
        <p:spPr>
          <a:xfrm>
            <a:off x="3214200" y="1280303"/>
            <a:ext cx="5194787" cy="3311937"/>
          </a:xfrm>
          <a:prstGeom prst="rect">
            <a:avLst/>
          </a:prstGeom>
          <a:ln>
            <a:noFill/>
          </a:ln>
          <a:effectLst>
            <a:softEdge rad="112500"/>
          </a:effectLst>
        </p:spPr>
      </p:pic>
    </p:spTree>
    <p:extLst>
      <p:ext uri="{BB962C8B-B14F-4D97-AF65-F5344CB8AC3E}">
        <p14:creationId xmlns:p14="http://schemas.microsoft.com/office/powerpoint/2010/main" val="3208644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tarjeta 3"/>
          <p:cNvSpPr/>
          <p:nvPr/>
        </p:nvSpPr>
        <p:spPr>
          <a:xfrm rot="10800000">
            <a:off x="4178419" y="1351955"/>
            <a:ext cx="4965581" cy="3011090"/>
          </a:xfrm>
          <a:prstGeom prst="flowChartPunchedCard">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sz="1053" dirty="0"/>
          </a:p>
        </p:txBody>
      </p:sp>
      <p:sp>
        <p:nvSpPr>
          <p:cNvPr id="3" name="1 Título"/>
          <p:cNvSpPr txBox="1">
            <a:spLocks/>
          </p:cNvSpPr>
          <p:nvPr/>
        </p:nvSpPr>
        <p:spPr>
          <a:xfrm>
            <a:off x="3943710" y="2044296"/>
            <a:ext cx="4965581" cy="102939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950" dirty="0">
                <a:ln w="0"/>
                <a:solidFill>
                  <a:schemeClr val="bg1"/>
                </a:solidFill>
                <a:effectLst>
                  <a:reflection blurRad="6350" stA="53000" endA="300" endPos="35500" dir="5400000" sy="-90000" algn="bl" rotWithShape="0"/>
                </a:effectLst>
                <a:latin typeface="Calibri Light" panose="020F0302020204030204" pitchFamily="34" charset="0"/>
              </a:rPr>
              <a:t>¿Preguntas?</a:t>
            </a:r>
            <a:endParaRPr lang="es-ES" sz="4950" dirty="0">
              <a:ln w="0"/>
              <a:solidFill>
                <a:schemeClr val="bg1"/>
              </a:solidFill>
              <a:effectLst>
                <a:reflection blurRad="6350" stA="53000" endA="300" endPos="35500" dir="5400000" sy="-90000" algn="bl" rotWithShape="0"/>
              </a:effectLst>
              <a:latin typeface="Calibri Light" panose="020F030202020403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48" y="1051665"/>
            <a:ext cx="3102653" cy="3818187"/>
          </a:xfrm>
          <a:prstGeom prst="rect">
            <a:avLst/>
          </a:prstGeom>
        </p:spPr>
      </p:pic>
    </p:spTree>
    <p:extLst>
      <p:ext uri="{BB962C8B-B14F-4D97-AF65-F5344CB8AC3E}">
        <p14:creationId xmlns:p14="http://schemas.microsoft.com/office/powerpoint/2010/main" val="221811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32122" y="0"/>
            <a:ext cx="7093914" cy="1200329"/>
          </a:xfrm>
          <a:prstGeom prst="rect">
            <a:avLst/>
          </a:prstGeom>
          <a:noFill/>
        </p:spPr>
        <p:txBody>
          <a:bodyPr wrap="square" rtlCol="0">
            <a:spAutoFit/>
          </a:bodyPr>
          <a:lstStyle/>
          <a:p>
            <a:r>
              <a:rPr lang="es-ES" sz="3600" dirty="0">
                <a:solidFill>
                  <a:schemeClr val="bg1"/>
                </a:solidFill>
                <a:latin typeface="Bebas Neue" charset="0"/>
                <a:ea typeface="Bebas Neue" charset="0"/>
                <a:cs typeface="Bebas Neue" charset="0"/>
              </a:rPr>
              <a:t>¿Qué son los Datos Abiertos?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37" y="757328"/>
            <a:ext cx="10241082" cy="4571911"/>
          </a:xfrm>
          <a:prstGeom prst="rect">
            <a:avLst/>
          </a:prstGeom>
        </p:spPr>
      </p:pic>
    </p:spTree>
    <p:extLst>
      <p:ext uri="{BB962C8B-B14F-4D97-AF65-F5344CB8AC3E}">
        <p14:creationId xmlns:p14="http://schemas.microsoft.com/office/powerpoint/2010/main" val="165694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561869808"/>
              </p:ext>
            </p:extLst>
          </p:nvPr>
        </p:nvGraphicFramePr>
        <p:xfrm>
          <a:off x="4322875" y="1474718"/>
          <a:ext cx="4433392" cy="304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332121" y="0"/>
            <a:ext cx="8536107" cy="1200329"/>
          </a:xfrm>
          <a:prstGeom prst="rect">
            <a:avLst/>
          </a:prstGeom>
          <a:noFill/>
        </p:spPr>
        <p:txBody>
          <a:bodyPr wrap="square" rtlCol="0">
            <a:spAutoFit/>
          </a:bodyPr>
          <a:lstStyle/>
          <a:p>
            <a:r>
              <a:rPr lang="es-ES" sz="3600" dirty="0">
                <a:solidFill>
                  <a:schemeClr val="bg1"/>
                </a:solidFill>
                <a:latin typeface="Bebas Neue" charset="0"/>
                <a:ea typeface="Bebas Neue" charset="0"/>
                <a:cs typeface="Bebas Neue" charset="0"/>
              </a:rPr>
              <a:t>Características de los Datos Abiertos </a:t>
            </a:r>
          </a:p>
          <a:p>
            <a:endParaRPr lang="es-ES_tradnl" sz="3600" dirty="0">
              <a:solidFill>
                <a:schemeClr val="bg1"/>
              </a:solidFill>
              <a:latin typeface="Bebas Neue" charset="0"/>
              <a:ea typeface="Bebas Neue" charset="0"/>
              <a:cs typeface="Bebas Neue" charset="0"/>
            </a:endParaRPr>
          </a:p>
        </p:txBody>
      </p:sp>
      <p:sp>
        <p:nvSpPr>
          <p:cNvPr id="10" name="CuadroTexto 9"/>
          <p:cNvSpPr txBox="1"/>
          <p:nvPr/>
        </p:nvSpPr>
        <p:spPr>
          <a:xfrm>
            <a:off x="1560118" y="2345433"/>
            <a:ext cx="2469136" cy="1200329"/>
          </a:xfrm>
          <a:prstGeom prst="rect">
            <a:avLst/>
          </a:prstGeom>
          <a:noFill/>
        </p:spPr>
        <p:txBody>
          <a:bodyPr wrap="square" rtlCol="0">
            <a:spAutoFit/>
          </a:bodyPr>
          <a:lstStyle/>
          <a:p>
            <a:r>
              <a:rPr lang="es-ES" sz="2400" b="1" dirty="0">
                <a:solidFill>
                  <a:srgbClr val="941651"/>
                </a:solidFill>
              </a:rPr>
              <a:t>Todos los datos públicos deben estar disponibles</a:t>
            </a:r>
            <a:endParaRPr lang="es-CO" sz="2400" b="1" dirty="0">
              <a:solidFill>
                <a:srgbClr val="941651"/>
              </a:solidFill>
            </a:endParaRPr>
          </a:p>
        </p:txBody>
      </p:sp>
      <p:sp>
        <p:nvSpPr>
          <p:cNvPr id="11" name="Rectángulo 10"/>
          <p:cNvSpPr/>
          <p:nvPr/>
        </p:nvSpPr>
        <p:spPr>
          <a:xfrm>
            <a:off x="1502061" y="2100577"/>
            <a:ext cx="2585250" cy="2308324"/>
          </a:xfrm>
          <a:prstGeom prst="rect">
            <a:avLst/>
          </a:prstGeom>
          <a:solidFill>
            <a:schemeClr val="bg1">
              <a:lumMod val="95000"/>
            </a:schemeClr>
          </a:solidFill>
        </p:spPr>
        <p:txBody>
          <a:bodyPr wrap="square">
            <a:spAutoFit/>
          </a:bodyPr>
          <a:lstStyle/>
          <a:p>
            <a:r>
              <a:rPr lang="es-ES" sz="2400" b="1" dirty="0">
                <a:solidFill>
                  <a:srgbClr val="941651"/>
                </a:solidFill>
              </a:rPr>
              <a:t>Los datos deben ser recolectados en la fuente de origen, con el nivel de granularidad más alto posible</a:t>
            </a:r>
            <a:endParaRPr lang="es-CO" sz="2400" b="1" dirty="0">
              <a:solidFill>
                <a:srgbClr val="941651"/>
              </a:solidFill>
            </a:endParaRPr>
          </a:p>
        </p:txBody>
      </p:sp>
      <p:sp>
        <p:nvSpPr>
          <p:cNvPr id="12" name="Rectángulo 11"/>
          <p:cNvSpPr/>
          <p:nvPr/>
        </p:nvSpPr>
        <p:spPr>
          <a:xfrm>
            <a:off x="1502061" y="2054410"/>
            <a:ext cx="2585250" cy="2308324"/>
          </a:xfrm>
          <a:prstGeom prst="rect">
            <a:avLst/>
          </a:prstGeom>
          <a:solidFill>
            <a:schemeClr val="bg1">
              <a:lumMod val="95000"/>
            </a:schemeClr>
          </a:solidFill>
        </p:spPr>
        <p:txBody>
          <a:bodyPr wrap="square">
            <a:spAutoFit/>
          </a:bodyPr>
          <a:lstStyle/>
          <a:p>
            <a:r>
              <a:rPr lang="es-ES" sz="2400" b="1" dirty="0">
                <a:solidFill>
                  <a:srgbClr val="941651"/>
                </a:solidFill>
              </a:rPr>
              <a:t>Los datos deben estar disponibles tan rápido como sea necesario </a:t>
            </a:r>
          </a:p>
          <a:p>
            <a:endParaRPr lang="es-ES" sz="2400" b="1" dirty="0">
              <a:solidFill>
                <a:srgbClr val="941651"/>
              </a:solidFill>
            </a:endParaRPr>
          </a:p>
          <a:p>
            <a:endParaRPr lang="es-CO" sz="2400" b="1" dirty="0">
              <a:solidFill>
                <a:srgbClr val="941651"/>
              </a:solidFill>
            </a:endParaRPr>
          </a:p>
        </p:txBody>
      </p:sp>
      <p:sp>
        <p:nvSpPr>
          <p:cNvPr id="13" name="Rectángulo 12"/>
          <p:cNvSpPr/>
          <p:nvPr/>
        </p:nvSpPr>
        <p:spPr>
          <a:xfrm>
            <a:off x="1380397" y="2034055"/>
            <a:ext cx="2648857" cy="2308324"/>
          </a:xfrm>
          <a:prstGeom prst="rect">
            <a:avLst/>
          </a:prstGeom>
          <a:solidFill>
            <a:schemeClr val="bg1">
              <a:lumMod val="95000"/>
            </a:schemeClr>
          </a:solidFill>
        </p:spPr>
        <p:txBody>
          <a:bodyPr wrap="square">
            <a:spAutoFit/>
          </a:bodyPr>
          <a:lstStyle/>
          <a:p>
            <a:r>
              <a:rPr lang="es-ES" sz="2400" b="1" dirty="0">
                <a:solidFill>
                  <a:srgbClr val="941651"/>
                </a:solidFill>
              </a:rPr>
              <a:t>Los datos deben estar estructurados razonablemente para permitir un procesamiento automático</a:t>
            </a:r>
            <a:endParaRPr lang="es-CO" sz="2400" b="1" dirty="0">
              <a:solidFill>
                <a:srgbClr val="941651"/>
              </a:solidFill>
            </a:endParaRPr>
          </a:p>
        </p:txBody>
      </p:sp>
      <p:sp>
        <p:nvSpPr>
          <p:cNvPr id="14" name="Rectángulo 13"/>
          <p:cNvSpPr/>
          <p:nvPr/>
        </p:nvSpPr>
        <p:spPr>
          <a:xfrm>
            <a:off x="1327175" y="2008243"/>
            <a:ext cx="2848889" cy="2308324"/>
          </a:xfrm>
          <a:prstGeom prst="rect">
            <a:avLst/>
          </a:prstGeom>
          <a:solidFill>
            <a:schemeClr val="bg1">
              <a:lumMod val="95000"/>
            </a:schemeClr>
          </a:solidFill>
        </p:spPr>
        <p:txBody>
          <a:bodyPr wrap="square">
            <a:spAutoFit/>
          </a:bodyPr>
          <a:lstStyle/>
          <a:p>
            <a:r>
              <a:rPr lang="es-CO" sz="2400" b="1" dirty="0">
                <a:solidFill>
                  <a:srgbClr val="941651"/>
                </a:solidFill>
              </a:rPr>
              <a:t>Los datos deben estar disponibles para cualquiera persona, sin requerir un registro.</a:t>
            </a:r>
          </a:p>
          <a:p>
            <a:endParaRPr lang="es-CO" sz="2400" b="1" dirty="0">
              <a:solidFill>
                <a:srgbClr val="941651"/>
              </a:solidFill>
            </a:endParaRPr>
          </a:p>
        </p:txBody>
      </p:sp>
      <p:sp>
        <p:nvSpPr>
          <p:cNvPr id="15" name="Rectángulo 14"/>
          <p:cNvSpPr/>
          <p:nvPr/>
        </p:nvSpPr>
        <p:spPr>
          <a:xfrm>
            <a:off x="1196742" y="1915909"/>
            <a:ext cx="3109753" cy="2677656"/>
          </a:xfrm>
          <a:prstGeom prst="rect">
            <a:avLst/>
          </a:prstGeom>
          <a:solidFill>
            <a:schemeClr val="bg1">
              <a:lumMod val="95000"/>
            </a:schemeClr>
          </a:solidFill>
        </p:spPr>
        <p:txBody>
          <a:bodyPr wrap="square">
            <a:spAutoFit/>
          </a:bodyPr>
          <a:lstStyle/>
          <a:p>
            <a:r>
              <a:rPr lang="es-CO" sz="2400" b="1" dirty="0">
                <a:solidFill>
                  <a:srgbClr val="941651"/>
                </a:solidFill>
              </a:rPr>
              <a:t>Los datos deben estar disponibles en un formato sobre el cual ninguna entidad tiene un control exclusivo</a:t>
            </a:r>
          </a:p>
          <a:p>
            <a:endParaRPr lang="es-CO" sz="2400" b="1" dirty="0">
              <a:solidFill>
                <a:srgbClr val="941651"/>
              </a:solidFill>
            </a:endParaRPr>
          </a:p>
          <a:p>
            <a:endParaRPr lang="es-CO" sz="2400" b="1" dirty="0">
              <a:solidFill>
                <a:srgbClr val="941651"/>
              </a:solidFill>
            </a:endParaRPr>
          </a:p>
        </p:txBody>
      </p:sp>
    </p:spTree>
    <p:extLst>
      <p:ext uri="{BB962C8B-B14F-4D97-AF65-F5344CB8AC3E}">
        <p14:creationId xmlns:p14="http://schemas.microsoft.com/office/powerpoint/2010/main" val="8396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B5321B8-31B6-1B46-B35E-54D75EA3E41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8D26E1BE-CAB4-FE44-98C8-C90DA3F6D23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C00F056F-2796-5A46-AE56-72C0656EBBC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A05BEF1-666A-7F46-8D7D-2AFD86E84FE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2D2DEA34-E696-4340-BEDB-19432412390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1B58B316-400A-F44D-9BC6-66D10AFA7C6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53F94B3E-4CAE-424A-8152-191A1A8B905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73C9D95B-614E-CD46-946F-3FCA696955D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DF30043C-C544-4FA6-BFFC-6E3ED7FCF183}"/>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graphicEl>
                                              <a:dgm id="{A2B6806B-09CC-A24E-A76D-11A350364CA8}"/>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41692268-2F78-4012-8E64-44458CC45E61}"/>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graphicEl>
                                              <a:dgm id="{874D6F4E-A7D7-EB45-8BBD-959D593F9BEB}"/>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graphicEl>
                                              <a:dgm id="{9B478EBC-49FA-4B9B-AF6F-B6A89FB88E23}"/>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10" grpId="0"/>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0" y="3591966"/>
            <a:ext cx="9144000" cy="2123034"/>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14" name="Rectángulo 13"/>
          <p:cNvSpPr/>
          <p:nvPr/>
        </p:nvSpPr>
        <p:spPr>
          <a:xfrm>
            <a:off x="0" y="1213971"/>
            <a:ext cx="9144000" cy="2377995"/>
          </a:xfrm>
          <a:prstGeom prst="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2" name="2 CuadroTexto"/>
          <p:cNvSpPr txBox="1"/>
          <p:nvPr/>
        </p:nvSpPr>
        <p:spPr>
          <a:xfrm>
            <a:off x="952549" y="279761"/>
            <a:ext cx="8130893" cy="587853"/>
          </a:xfrm>
          <a:prstGeom prst="rect">
            <a:avLst/>
          </a:prstGeom>
        </p:spPr>
        <p:txBody>
          <a:bodyPr wrap="square">
            <a:spAutoFit/>
          </a:bodyPr>
          <a:lstStyle>
            <a:defPPr>
              <a:defRPr lang="es-ES"/>
            </a:defPPr>
            <a:lvl1pPr algn="r">
              <a:lnSpc>
                <a:spcPct val="70000"/>
              </a:lnSpc>
              <a:defRPr sz="3000" b="1">
                <a:solidFill>
                  <a:srgbClr val="680B35"/>
                </a:solidFill>
                <a:latin typeface="Helvetica" panose="020B0604020202020204" pitchFamily="34" charset="0"/>
                <a:cs typeface="Helvetica" panose="020B0604020202020204" pitchFamily="34" charset="0"/>
              </a:defRPr>
            </a:lvl1pPr>
          </a:lstStyle>
          <a:p>
            <a:r>
              <a:rPr lang="es-ES_tradnl" sz="2300" dirty="0">
                <a:solidFill>
                  <a:schemeClr val="bg1"/>
                </a:solidFill>
                <a:latin typeface="Arial" pitchFamily="34" charset="0"/>
                <a:cs typeface="Arial" pitchFamily="34" charset="0"/>
              </a:rPr>
              <a:t>Los datos abiertos son generados de la información producida a diario en las entidades públicas</a:t>
            </a:r>
            <a:endParaRPr lang="es-CO" sz="2300" dirty="0">
              <a:solidFill>
                <a:schemeClr val="bg1"/>
              </a:solidFill>
              <a:latin typeface="Arial" pitchFamily="34" charset="0"/>
              <a:cs typeface="Arial" pitchFamily="34" charset="0"/>
            </a:endParaRPr>
          </a:p>
        </p:txBody>
      </p:sp>
      <p:sp>
        <p:nvSpPr>
          <p:cNvPr id="3" name="Rectangle 5"/>
          <p:cNvSpPr/>
          <p:nvPr/>
        </p:nvSpPr>
        <p:spPr>
          <a:xfrm>
            <a:off x="266244" y="1536681"/>
            <a:ext cx="2444021" cy="923330"/>
          </a:xfrm>
          <a:prstGeom prst="rect">
            <a:avLst/>
          </a:prstGeom>
        </p:spPr>
        <p:txBody>
          <a:bodyPr wrap="square">
            <a:spAutoFit/>
          </a:bodyPr>
          <a:lstStyle/>
          <a:p>
            <a:pPr lvl="0"/>
            <a:r>
              <a:rPr lang="es-ES" b="1" dirty="0">
                <a:solidFill>
                  <a:schemeClr val="bg1"/>
                </a:solidFill>
                <a:latin typeface="Helvetica"/>
                <a:cs typeface="Helvetica"/>
              </a:rPr>
              <a:t>Presupuestos y gasto de las entidades</a:t>
            </a:r>
          </a:p>
        </p:txBody>
      </p:sp>
      <p:sp>
        <p:nvSpPr>
          <p:cNvPr id="4" name="Rectangle 6"/>
          <p:cNvSpPr/>
          <p:nvPr/>
        </p:nvSpPr>
        <p:spPr>
          <a:xfrm>
            <a:off x="266244" y="3856784"/>
            <a:ext cx="2712326" cy="646331"/>
          </a:xfrm>
          <a:prstGeom prst="rect">
            <a:avLst/>
          </a:prstGeom>
        </p:spPr>
        <p:txBody>
          <a:bodyPr wrap="none">
            <a:spAutoFit/>
          </a:bodyPr>
          <a:lstStyle/>
          <a:p>
            <a:r>
              <a:rPr lang="es-ES" b="1" dirty="0">
                <a:solidFill>
                  <a:schemeClr val="accent3">
                    <a:lumMod val="50000"/>
                  </a:schemeClr>
                </a:solidFill>
                <a:latin typeface="Helvetica"/>
                <a:cs typeface="Helvetica"/>
              </a:rPr>
              <a:t>Estadísticas oficiales –</a:t>
            </a:r>
          </a:p>
          <a:p>
            <a:r>
              <a:rPr lang="es-ES" b="1" dirty="0">
                <a:solidFill>
                  <a:schemeClr val="accent3">
                    <a:lumMod val="50000"/>
                  </a:schemeClr>
                </a:solidFill>
                <a:latin typeface="Helvetica"/>
                <a:cs typeface="Helvetica"/>
              </a:rPr>
              <a:t>Censo</a:t>
            </a:r>
          </a:p>
        </p:txBody>
      </p:sp>
      <p:sp>
        <p:nvSpPr>
          <p:cNvPr id="5" name="Rectangle 7"/>
          <p:cNvSpPr/>
          <p:nvPr/>
        </p:nvSpPr>
        <p:spPr>
          <a:xfrm>
            <a:off x="266244" y="4483099"/>
            <a:ext cx="2444021" cy="646331"/>
          </a:xfrm>
          <a:prstGeom prst="rect">
            <a:avLst/>
          </a:prstGeom>
        </p:spPr>
        <p:txBody>
          <a:bodyPr wrap="square">
            <a:spAutoFit/>
          </a:bodyPr>
          <a:lstStyle/>
          <a:p>
            <a:pPr lvl="0"/>
            <a:r>
              <a:rPr lang="es-ES" b="1" dirty="0">
                <a:solidFill>
                  <a:schemeClr val="accent3">
                    <a:lumMod val="50000"/>
                  </a:schemeClr>
                </a:solidFill>
                <a:latin typeface="Helvetica"/>
                <a:cs typeface="Helvetica"/>
              </a:rPr>
              <a:t>Índices de criminalidad</a:t>
            </a:r>
          </a:p>
        </p:txBody>
      </p:sp>
      <p:sp>
        <p:nvSpPr>
          <p:cNvPr id="7" name="Rectangle 9"/>
          <p:cNvSpPr/>
          <p:nvPr/>
        </p:nvSpPr>
        <p:spPr>
          <a:xfrm>
            <a:off x="266244" y="2284002"/>
            <a:ext cx="3592650" cy="308418"/>
          </a:xfrm>
          <a:prstGeom prst="rect">
            <a:avLst/>
          </a:prstGeom>
        </p:spPr>
        <p:txBody>
          <a:bodyPr wrap="none">
            <a:spAutoFit/>
          </a:bodyPr>
          <a:lstStyle/>
          <a:p>
            <a:pPr lvl="0"/>
            <a:r>
              <a:rPr lang="es-ES" b="1" dirty="0">
                <a:solidFill>
                  <a:schemeClr val="bg1"/>
                </a:solidFill>
                <a:latin typeface="Helvetica"/>
                <a:cs typeface="Helvetica"/>
              </a:rPr>
              <a:t>Ranking de calidad de EPS en Colombia</a:t>
            </a:r>
          </a:p>
        </p:txBody>
      </p:sp>
      <p:sp>
        <p:nvSpPr>
          <p:cNvPr id="8" name="Rectangle 10"/>
          <p:cNvSpPr/>
          <p:nvPr/>
        </p:nvSpPr>
        <p:spPr>
          <a:xfrm>
            <a:off x="5859756" y="1286576"/>
            <a:ext cx="3116559" cy="308418"/>
          </a:xfrm>
          <a:prstGeom prst="rect">
            <a:avLst/>
          </a:prstGeom>
        </p:spPr>
        <p:txBody>
          <a:bodyPr wrap="none">
            <a:spAutoFit/>
          </a:bodyPr>
          <a:lstStyle/>
          <a:p>
            <a:pPr algn="r"/>
            <a:r>
              <a:rPr lang="es-ES" b="1" dirty="0">
                <a:solidFill>
                  <a:schemeClr val="bg1"/>
                </a:solidFill>
                <a:latin typeface="Helvetica"/>
                <a:cs typeface="Helvetica"/>
              </a:rPr>
              <a:t>Programas de educación Superior</a:t>
            </a:r>
          </a:p>
        </p:txBody>
      </p:sp>
      <p:sp>
        <p:nvSpPr>
          <p:cNvPr id="9" name="Rectangle 11"/>
          <p:cNvSpPr/>
          <p:nvPr/>
        </p:nvSpPr>
        <p:spPr>
          <a:xfrm>
            <a:off x="6341565" y="3869787"/>
            <a:ext cx="2444021" cy="646331"/>
          </a:xfrm>
          <a:prstGeom prst="rect">
            <a:avLst/>
          </a:prstGeom>
        </p:spPr>
        <p:txBody>
          <a:bodyPr wrap="square">
            <a:spAutoFit/>
          </a:bodyPr>
          <a:lstStyle/>
          <a:p>
            <a:pPr lvl="0" algn="r"/>
            <a:r>
              <a:rPr lang="es-ES" b="1" dirty="0">
                <a:solidFill>
                  <a:schemeClr val="accent3">
                    <a:lumMod val="50000"/>
                  </a:schemeClr>
                </a:solidFill>
                <a:latin typeface="Helvetica"/>
                <a:cs typeface="Helvetica"/>
              </a:rPr>
              <a:t>Ordenamiento territorial</a:t>
            </a:r>
          </a:p>
        </p:txBody>
      </p:sp>
      <p:sp>
        <p:nvSpPr>
          <p:cNvPr id="10" name="Rectangle 12"/>
          <p:cNvSpPr/>
          <p:nvPr/>
        </p:nvSpPr>
        <p:spPr>
          <a:xfrm>
            <a:off x="6398368" y="4792273"/>
            <a:ext cx="2444021" cy="369332"/>
          </a:xfrm>
          <a:prstGeom prst="rect">
            <a:avLst/>
          </a:prstGeom>
        </p:spPr>
        <p:txBody>
          <a:bodyPr wrap="square">
            <a:spAutoFit/>
          </a:bodyPr>
          <a:lstStyle/>
          <a:p>
            <a:pPr lvl="0" algn="r"/>
            <a:r>
              <a:rPr lang="es-ES" b="1" dirty="0">
                <a:solidFill>
                  <a:schemeClr val="accent3">
                    <a:lumMod val="50000"/>
                  </a:schemeClr>
                </a:solidFill>
                <a:latin typeface="Helvetica"/>
                <a:cs typeface="Helvetica"/>
              </a:rPr>
              <a:t>Índices de movilidad </a:t>
            </a:r>
          </a:p>
        </p:txBody>
      </p:sp>
      <p:sp>
        <p:nvSpPr>
          <p:cNvPr id="11" name="Rectangle 13"/>
          <p:cNvSpPr/>
          <p:nvPr/>
        </p:nvSpPr>
        <p:spPr>
          <a:xfrm>
            <a:off x="3349829" y="4676151"/>
            <a:ext cx="2444021" cy="646331"/>
          </a:xfrm>
          <a:prstGeom prst="rect">
            <a:avLst/>
          </a:prstGeom>
        </p:spPr>
        <p:txBody>
          <a:bodyPr wrap="square">
            <a:spAutoFit/>
          </a:bodyPr>
          <a:lstStyle/>
          <a:p>
            <a:pPr lvl="0" algn="ctr"/>
            <a:r>
              <a:rPr lang="es-ES" b="1" dirty="0">
                <a:solidFill>
                  <a:schemeClr val="accent3">
                    <a:lumMod val="50000"/>
                  </a:schemeClr>
                </a:solidFill>
                <a:latin typeface="Helvetica"/>
                <a:cs typeface="Helvetica"/>
              </a:rPr>
              <a:t>Precios oficiales del sector agropecuario</a:t>
            </a:r>
          </a:p>
        </p:txBody>
      </p:sp>
      <p:pic>
        <p:nvPicPr>
          <p:cNvPr id="13" name="Imagen 12" descr="compu superi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059" y="1528428"/>
            <a:ext cx="6573685" cy="3166679"/>
          </a:xfrm>
          <a:prstGeom prst="rect">
            <a:avLst/>
          </a:prstGeom>
        </p:spPr>
      </p:pic>
      <p:sp>
        <p:nvSpPr>
          <p:cNvPr id="6" name="Rectangle 8"/>
          <p:cNvSpPr/>
          <p:nvPr/>
        </p:nvSpPr>
        <p:spPr>
          <a:xfrm>
            <a:off x="6342571" y="3151214"/>
            <a:ext cx="2480367" cy="369332"/>
          </a:xfrm>
          <a:prstGeom prst="rect">
            <a:avLst/>
          </a:prstGeom>
        </p:spPr>
        <p:txBody>
          <a:bodyPr wrap="none">
            <a:spAutoFit/>
          </a:bodyPr>
          <a:lstStyle/>
          <a:p>
            <a:pPr lvl="0" algn="r"/>
            <a:r>
              <a:rPr lang="es-ES" b="1" dirty="0">
                <a:solidFill>
                  <a:srgbClr val="FFFFFF"/>
                </a:solidFill>
                <a:latin typeface="Helvetica"/>
                <a:cs typeface="Helvetica"/>
              </a:rPr>
              <a:t>Contratación pública</a:t>
            </a:r>
          </a:p>
        </p:txBody>
      </p:sp>
    </p:spTree>
    <p:extLst>
      <p:ext uri="{BB962C8B-B14F-4D97-AF65-F5344CB8AC3E}">
        <p14:creationId xmlns:p14="http://schemas.microsoft.com/office/powerpoint/2010/main" val="116238338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1963</TotalTime>
  <Words>3289</Words>
  <Application>Microsoft Office PowerPoint</Application>
  <PresentationFormat>On-screen Show (16:10)</PresentationFormat>
  <Paragraphs>509</Paragraphs>
  <Slides>64</Slides>
  <Notes>50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MS PGothic</vt:lpstr>
      <vt:lpstr>MS PGothic</vt:lpstr>
      <vt:lpstr>Arial</vt:lpstr>
      <vt:lpstr>Avenir Light</vt:lpstr>
      <vt:lpstr>Bebas Neue</vt:lpstr>
      <vt:lpstr>Calibri</vt:lpstr>
      <vt:lpstr>Calibri Light</vt:lpstr>
      <vt:lpstr>Helvetica</vt:lpstr>
      <vt:lpstr>Helvetica Light</vt:lpstr>
      <vt:lpstr>Helvetica LT Std</vt:lpstr>
      <vt:lpstr>Open Sans Light</vt:lpstr>
      <vt:lpstr>Segoe</vt:lpstr>
      <vt:lpstr>Times New Roman</vt:lpstr>
      <vt:lpstr>Wingdings</vt:lpstr>
      <vt:lpstr>Tema de Office</vt:lpstr>
      <vt:lpstr>Introducción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Plataforma de Datos Abiertos</vt:lpstr>
      <vt:lpstr>PowerPoint Presentation</vt:lpstr>
      <vt:lpstr>Soluciones</vt:lpstr>
      <vt:lpstr>Confianza</vt:lpstr>
      <vt:lpstr>PowerPoint Presentation</vt:lpstr>
      <vt:lpstr>Estructura de Datos</vt:lpstr>
      <vt:lpstr>PowerPoint Presentation</vt:lpstr>
      <vt:lpstr>PowerPoint Presentation</vt:lpstr>
      <vt:lpstr>Estructura de Datos</vt:lpstr>
      <vt:lpstr>PowerPoint Presentation</vt:lpstr>
      <vt:lpstr>Estructura de Datos</vt:lpstr>
      <vt:lpstr>Estructura de Datos</vt:lpstr>
      <vt:lpstr>Estructura de Datos</vt:lpstr>
      <vt:lpstr>Estructura de Datos</vt:lpstr>
      <vt:lpstr>PowerPoint Presentation</vt:lpstr>
      <vt:lpstr>Creación de Conjuntos de Datos</vt:lpstr>
      <vt:lpstr>Creación de Conjuntos de Datos</vt:lpstr>
      <vt:lpstr>PowerPoint Presentation</vt:lpstr>
      <vt:lpstr>PowerPoint Presentation</vt:lpstr>
      <vt:lpstr>Demo</vt:lpstr>
      <vt:lpstr>PowerPoint Presentation</vt:lpstr>
      <vt:lpstr>Revisar el Esquema de Datos</vt:lpstr>
      <vt:lpstr>PowerPoint Presentation</vt:lpstr>
      <vt:lpstr>PowerPoint Presentation</vt:lpstr>
      <vt:lpstr>Demo</vt:lpstr>
      <vt:lpstr>PowerPoint Presentation</vt:lpstr>
      <vt:lpstr>Actualizar Conjuntos de Datos</vt:lpstr>
      <vt:lpstr>Demo</vt:lpstr>
      <vt:lpstr>PowerPoint Presentation</vt:lpstr>
      <vt:lpstr>Visualizaciones </vt:lpstr>
      <vt:lpstr>PowerPoint Presentation</vt:lpstr>
      <vt:lpstr>PowerPoint Presentation</vt:lpstr>
      <vt:lpstr>Visualizaciones </vt:lpstr>
      <vt:lpstr>Visualizaciones </vt:lpstr>
      <vt:lpstr>Visualizaciones </vt:lpstr>
      <vt:lpstr>Demo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Carolina Jurado Aldana</dc:creator>
  <cp:lastModifiedBy>Mateo Tavera Sanabria</cp:lastModifiedBy>
  <cp:revision>170</cp:revision>
  <cp:lastPrinted>2016-04-20T21:53:48Z</cp:lastPrinted>
  <dcterms:created xsi:type="dcterms:W3CDTF">2016-04-19T15:37:13Z</dcterms:created>
  <dcterms:modified xsi:type="dcterms:W3CDTF">2016-08-10T13:57:26Z</dcterms:modified>
</cp:coreProperties>
</file>